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60" r:id="rId2"/>
  </p:sldMasterIdLst>
  <p:notesMasterIdLst>
    <p:notesMasterId r:id="rId18"/>
  </p:notesMasterIdLst>
  <p:sldIdLst>
    <p:sldId id="363" r:id="rId3"/>
    <p:sldId id="364" r:id="rId4"/>
    <p:sldId id="365" r:id="rId5"/>
    <p:sldId id="366" r:id="rId6"/>
    <p:sldId id="367" r:id="rId7"/>
    <p:sldId id="368" r:id="rId8"/>
    <p:sldId id="369" r:id="rId9"/>
    <p:sldId id="370" r:id="rId10"/>
    <p:sldId id="371" r:id="rId11"/>
    <p:sldId id="372" r:id="rId12"/>
    <p:sldId id="373" r:id="rId13"/>
    <p:sldId id="374" r:id="rId14"/>
    <p:sldId id="375" r:id="rId15"/>
    <p:sldId id="376" r:id="rId16"/>
    <p:sldId id="377"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A650"/>
    <a:srgbClr val="0067B2"/>
    <a:srgbClr val="F6F9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935" autoAdjust="0"/>
  </p:normalViewPr>
  <p:slideViewPr>
    <p:cSldViewPr>
      <p:cViewPr varScale="1">
        <p:scale>
          <a:sx n="72" d="100"/>
          <a:sy n="72" d="100"/>
        </p:scale>
        <p:origin x="-109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07DB460A-B7C1-4BC9-AB37-55C622A350C9}" type="datetimeFigureOut">
              <a:rPr lang="en-US" smtClean="0"/>
              <a:t>10/2/2020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9036B977-75B5-4670-9865-9A1DDE64D6EF}" type="slidenum">
              <a:rPr lang="en-US" smtClean="0"/>
              <a:t>‹#›</a:t>
            </a:fld>
            <a:endParaRPr lang="en-US" dirty="0"/>
          </a:p>
        </p:txBody>
      </p:sp>
    </p:spTree>
    <p:extLst>
      <p:ext uri="{BB962C8B-B14F-4D97-AF65-F5344CB8AC3E}">
        <p14:creationId xmlns:p14="http://schemas.microsoft.com/office/powerpoint/2010/main" val="3614428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 List the anticipated items/services required in 2015 </a:t>
            </a:r>
          </a:p>
          <a:p>
            <a:pPr eaLnBrk="1" hangingPunct="1">
              <a:spcBef>
                <a:spcPct val="0"/>
              </a:spcBef>
            </a:pPr>
            <a:r>
              <a:rPr lang="en-US" altLang="en-US" dirty="0" smtClean="0"/>
              <a:t>[The anticipate need dates (quarter)]</a:t>
            </a:r>
          </a:p>
          <a:p>
            <a:pPr eaLnBrk="1" hangingPunct="1">
              <a:spcBef>
                <a:spcPct val="0"/>
              </a:spcBef>
            </a:pPr>
            <a:r>
              <a:rPr lang="en-US" altLang="en-US" dirty="0" smtClean="0"/>
              <a:t>List a very broad/general anticipated cost range. You </a:t>
            </a:r>
            <a:r>
              <a:rPr lang="en-US" altLang="en-US" b="1" dirty="0" smtClean="0"/>
              <a:t>do not need to be exact and do not want to discuss government cost estimates,</a:t>
            </a:r>
            <a:r>
              <a:rPr lang="en-US" altLang="en-US" dirty="0" smtClean="0"/>
              <a:t>   rather provide a general sense of how big the opportunity will be. </a:t>
            </a:r>
          </a:p>
          <a:p>
            <a:pPr eaLnBrk="1" hangingPunct="1">
              <a:spcBef>
                <a:spcPct val="0"/>
              </a:spcBef>
            </a:pPr>
            <a:r>
              <a:rPr lang="en-US" altLang="en-US" dirty="0" smtClean="0"/>
              <a:t>Anticipated contract</a:t>
            </a:r>
            <a:r>
              <a:rPr lang="en-US" altLang="en-US" baseline="0" dirty="0" smtClean="0"/>
              <a:t> vehicles: T4, SEWP, FSS, open market</a:t>
            </a:r>
            <a:endParaRPr lang="en-US"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CC88ED-3958-46AE-B728-7F51101BB2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586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10/2/2020</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p:txBody>
          <a:bodyPr lIns="0" tIns="0" rIns="0" bIns="0"/>
          <a:lstStyle>
            <a:lvl1pPr>
              <a:defRPr sz="1600" b="0" i="0">
                <a:solidFill>
                  <a:schemeClr val="bg1"/>
                </a:solidFill>
                <a:latin typeface="Calibri"/>
                <a:cs typeface="Calibri"/>
              </a:defRPr>
            </a:lvl1p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Tree>
    <p:extLst>
      <p:ext uri="{BB962C8B-B14F-4D97-AF65-F5344CB8AC3E}">
        <p14:creationId xmlns:p14="http://schemas.microsoft.com/office/powerpoint/2010/main" val="16755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10/2/2020</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sldNum" sz="quarter" idx="7"/>
          </p:nvPr>
        </p:nvSpPr>
        <p:spPr/>
        <p:txBody>
          <a:bodyPr lIns="0" tIns="0" rIns="0" bIns="0"/>
          <a:lstStyle>
            <a:lvl1pPr>
              <a:defRPr sz="1600" b="0" i="0">
                <a:solidFill>
                  <a:schemeClr val="bg1"/>
                </a:solidFill>
                <a:latin typeface="Calibri"/>
                <a:cs typeface="Calibri"/>
              </a:defRPr>
            </a:lvl1p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Tree>
    <p:extLst>
      <p:ext uri="{BB962C8B-B14F-4D97-AF65-F5344CB8AC3E}">
        <p14:creationId xmlns:p14="http://schemas.microsoft.com/office/powerpoint/2010/main" val="337218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040DBF-6F31-403A-B079-F87220AB96E3}" type="datetimeFigureOut">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10/2/2020</a:t>
            </a:fld>
            <a:endParaRPr kumimoji="0" lang="en-US"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8435D2-4DB5-4D9E-B678-B06B97D35BAE}"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Calibri"/>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Calibri"/>
            </a:endParaRPr>
          </a:p>
        </p:txBody>
      </p:sp>
    </p:spTree>
    <p:extLst>
      <p:ext uri="{BB962C8B-B14F-4D97-AF65-F5344CB8AC3E}">
        <p14:creationId xmlns:p14="http://schemas.microsoft.com/office/powerpoint/2010/main" val="51619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6200" y="6192011"/>
            <a:ext cx="9067799" cy="665985"/>
          </a:xfrm>
          <a:prstGeom prst="rect">
            <a:avLst/>
          </a:prstGeom>
          <a:blipFill>
            <a:blip r:embed="rId5" cstate="print"/>
            <a:stretch>
              <a:fillRect/>
            </a:stretch>
          </a:blipFill>
        </p:spPr>
        <p:txBody>
          <a:bodyPr wrap="square" lIns="0" tIns="0" rIns="0" bIns="0" rtlCol="0"/>
          <a:lstStyle/>
          <a:p>
            <a:endParaRPr/>
          </a:p>
        </p:txBody>
      </p:sp>
      <p:sp>
        <p:nvSpPr>
          <p:cNvPr id="17" name="bg object 17"/>
          <p:cNvSpPr/>
          <p:nvPr/>
        </p:nvSpPr>
        <p:spPr>
          <a:xfrm>
            <a:off x="1032491" y="810577"/>
            <a:ext cx="7098828" cy="126682"/>
          </a:xfrm>
          <a:prstGeom prst="rect">
            <a:avLst/>
          </a:prstGeom>
          <a:blipFill>
            <a:blip r:embed="rId6" cstate="print"/>
            <a:stretch>
              <a:fillRect/>
            </a:stretch>
          </a:blipFill>
        </p:spPr>
        <p:txBody>
          <a:bodyPr wrap="square" lIns="0" tIns="0" rIns="0" bIns="0" rtlCol="0"/>
          <a:lstStyle/>
          <a:p>
            <a:endParaRPr/>
          </a:p>
        </p:txBody>
      </p:sp>
      <p:sp>
        <p:nvSpPr>
          <p:cNvPr id="18" name="bg object 18"/>
          <p:cNvSpPr/>
          <p:nvPr/>
        </p:nvSpPr>
        <p:spPr>
          <a:xfrm>
            <a:off x="1067562" y="838962"/>
            <a:ext cx="7010400" cy="0"/>
          </a:xfrm>
          <a:custGeom>
            <a:avLst/>
            <a:gdLst/>
            <a:ahLst/>
            <a:cxnLst/>
            <a:rect l="l" t="t" r="r" b="b"/>
            <a:pathLst>
              <a:path w="7010400">
                <a:moveTo>
                  <a:pt x="0" y="0"/>
                </a:moveTo>
                <a:lnTo>
                  <a:pt x="7010400" y="0"/>
                </a:lnTo>
              </a:path>
            </a:pathLst>
          </a:custGeom>
          <a:ln w="38100">
            <a:solidFill>
              <a:srgbClr val="712A28"/>
            </a:solidFill>
          </a:ln>
        </p:spPr>
        <p:txBody>
          <a:bodyPr wrap="square" lIns="0" tIns="0" rIns="0" bIns="0" rtlCol="0"/>
          <a:lstStyle/>
          <a:p>
            <a:endParaRPr/>
          </a:p>
        </p:txBody>
      </p:sp>
      <p:sp>
        <p:nvSpPr>
          <p:cNvPr id="2" name="Holder 2"/>
          <p:cNvSpPr>
            <a:spLocks noGrp="1"/>
          </p:cNvSpPr>
          <p:nvPr>
            <p:ph type="title"/>
          </p:nvPr>
        </p:nvSpPr>
        <p:spPr>
          <a:xfrm>
            <a:off x="3233800" y="55575"/>
            <a:ext cx="2676398" cy="452120"/>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3" name="Holder 3"/>
          <p:cNvSpPr>
            <a:spLocks noGrp="1"/>
          </p:cNvSpPr>
          <p:nvPr>
            <p:ph type="body" idx="1"/>
          </p:nvPr>
        </p:nvSpPr>
        <p:spPr>
          <a:xfrm>
            <a:off x="450850" y="2686557"/>
            <a:ext cx="8324850" cy="325882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10/2/2020</a:t>
            </a:fld>
            <a:endParaRPr lang="en-US"/>
          </a:p>
        </p:txBody>
      </p:sp>
      <p:sp>
        <p:nvSpPr>
          <p:cNvPr id="6" name="Holder 6"/>
          <p:cNvSpPr>
            <a:spLocks noGrp="1"/>
          </p:cNvSpPr>
          <p:nvPr>
            <p:ph type="sldNum" sz="quarter" idx="7"/>
          </p:nvPr>
        </p:nvSpPr>
        <p:spPr>
          <a:xfrm>
            <a:off x="8574785" y="6412560"/>
            <a:ext cx="390525" cy="228600"/>
          </a:xfrm>
          <a:prstGeom prst="rect">
            <a:avLst/>
          </a:prstGeom>
        </p:spPr>
        <p:txBody>
          <a:bodyPr wrap="square" lIns="0" tIns="0" rIns="0" bIns="0">
            <a:spAutoFit/>
          </a:bodyPr>
          <a:lstStyle>
            <a:lvl1pPr>
              <a:defRPr sz="1600" b="0" i="0">
                <a:solidFill>
                  <a:schemeClr val="bg1"/>
                </a:solidFill>
                <a:latin typeface="Calibri"/>
                <a:cs typeface="Calibri"/>
              </a:defRPr>
            </a:lvl1pPr>
          </a:lstStyle>
          <a:p>
            <a:pPr marL="12700">
              <a:lnSpc>
                <a:spcPts val="1614"/>
              </a:lnSpc>
            </a:pPr>
            <a:r>
              <a:rPr spc="-5" dirty="0"/>
              <a:t>(</a:t>
            </a:r>
            <a:fld id="{81D60167-4931-47E6-BA6A-407CBD079E47}" type="slidenum">
              <a:rPr spc="-5" dirty="0"/>
              <a:t>‹#›</a:t>
            </a:fld>
            <a:r>
              <a:rPr spc="-5" dirty="0"/>
              <a:t>)</a:t>
            </a:r>
          </a:p>
        </p:txBody>
      </p:sp>
    </p:spTree>
    <p:extLst>
      <p:ext uri="{BB962C8B-B14F-4D97-AF65-F5344CB8AC3E}">
        <p14:creationId xmlns:p14="http://schemas.microsoft.com/office/powerpoint/2010/main" val="391555596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DTMP PPT Slide Base Swoop"/>
          <p:cNvPicPr>
            <a:picLocks noChangeAspect="1" noChangeArrowheads="1"/>
          </p:cNvPicPr>
          <p:nvPr/>
        </p:nvPicPr>
        <p:blipFill>
          <a:blip r:embed="rId2" cstate="print"/>
          <a:srcRect/>
          <a:stretch>
            <a:fillRect/>
          </a:stretch>
        </p:blipFill>
        <p:spPr bwMode="auto">
          <a:xfrm>
            <a:off x="0" y="6327775"/>
            <a:ext cx="9144000" cy="530225"/>
          </a:xfrm>
          <a:prstGeom prst="rect">
            <a:avLst/>
          </a:prstGeom>
          <a:noFill/>
          <a:ln w="9525">
            <a:noFill/>
            <a:miter lim="800000"/>
            <a:headEnd/>
            <a:tailEnd/>
          </a:ln>
        </p:spPr>
      </p:pic>
      <p:pic>
        <p:nvPicPr>
          <p:cNvPr id="1027" name="Picture 3" descr="DTMP PPT Slide Top Swoop"/>
          <p:cNvPicPr>
            <a:picLocks noChangeAspect="1" noChangeArrowheads="1"/>
          </p:cNvPicPr>
          <p:nvPr/>
        </p:nvPicPr>
        <p:blipFill>
          <a:blip r:embed="rId3" cstate="print"/>
          <a:srcRect/>
          <a:stretch>
            <a:fillRect/>
          </a:stretch>
        </p:blipFill>
        <p:spPr bwMode="auto">
          <a:xfrm>
            <a:off x="0" y="0"/>
            <a:ext cx="9144000" cy="1054100"/>
          </a:xfrm>
          <a:prstGeom prst="rect">
            <a:avLst/>
          </a:prstGeom>
          <a:noFill/>
          <a:ln w="9525">
            <a:noFill/>
            <a:miter lim="800000"/>
            <a:headEnd/>
            <a:tailEnd/>
          </a:ln>
        </p:spPr>
      </p:pic>
      <p:sp>
        <p:nvSpPr>
          <p:cNvPr id="1028" name="Rectangle 4"/>
          <p:cNvSpPr>
            <a:spLocks noGrp="1" noChangeArrowheads="1"/>
          </p:cNvSpPr>
          <p:nvPr>
            <p:ph type="title"/>
          </p:nvPr>
        </p:nvSpPr>
        <p:spPr bwMode="auto">
          <a:xfrm>
            <a:off x="1143000" y="304800"/>
            <a:ext cx="75438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9" name="Rectangle 5"/>
          <p:cNvSpPr>
            <a:spLocks noGrp="1" noChangeArrowheads="1"/>
          </p:cNvSpPr>
          <p:nvPr>
            <p:ph type="body" idx="1"/>
          </p:nvPr>
        </p:nvSpPr>
        <p:spPr bwMode="auto">
          <a:xfrm>
            <a:off x="533400" y="11430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0470" name="Rectangle 6"/>
          <p:cNvSpPr>
            <a:spLocks noChangeArrowheads="1"/>
          </p:cNvSpPr>
          <p:nvPr/>
        </p:nvSpPr>
        <p:spPr bwMode="auto">
          <a:xfrm>
            <a:off x="6764338" y="36513"/>
            <a:ext cx="2379662" cy="274637"/>
          </a:xfrm>
          <a:prstGeom prst="rect">
            <a:avLst/>
          </a:prstGeom>
          <a:noFill/>
          <a:ln w="9525">
            <a:noFill/>
            <a:miter lim="800000"/>
            <a:headEnd/>
            <a:tailEnd/>
          </a:ln>
          <a:effectLst/>
        </p:spPr>
        <p:txBody>
          <a:bodyPr wrap="none">
            <a:spAutoFit/>
          </a:bodyPr>
          <a:lstStyle/>
          <a:p>
            <a:pPr algn="r">
              <a:tabLst>
                <a:tab pos="1143000" algn="l"/>
              </a:tabLst>
              <a:defRPr/>
            </a:pPr>
            <a:r>
              <a:rPr lang="en-US" sz="1200" b="0" i="0" dirty="0">
                <a:solidFill>
                  <a:schemeClr val="bg1"/>
                </a:solidFill>
                <a:latin typeface="Garamond" pitchFamily="18" charset="0"/>
              </a:rPr>
              <a:t>Defense Travel Management Office</a:t>
            </a:r>
          </a:p>
        </p:txBody>
      </p:sp>
      <p:sp>
        <p:nvSpPr>
          <p:cNvPr id="190471" name="Text Box 7"/>
          <p:cNvSpPr txBox="1">
            <a:spLocks noChangeArrowheads="1"/>
          </p:cNvSpPr>
          <p:nvPr/>
        </p:nvSpPr>
        <p:spPr bwMode="auto">
          <a:xfrm>
            <a:off x="6831636" y="6588125"/>
            <a:ext cx="2312364" cy="276999"/>
          </a:xfrm>
          <a:prstGeom prst="rect">
            <a:avLst/>
          </a:prstGeom>
          <a:noFill/>
          <a:ln w="9525">
            <a:noFill/>
            <a:miter lim="800000"/>
            <a:headEnd/>
            <a:tailEnd/>
          </a:ln>
          <a:effectLst/>
        </p:spPr>
        <p:txBody>
          <a:bodyPr wrap="none">
            <a:spAutoFit/>
          </a:bodyPr>
          <a:lstStyle/>
          <a:p>
            <a:pPr algn="r">
              <a:defRPr/>
            </a:pPr>
            <a:r>
              <a:rPr lang="en-US" sz="1200" b="0" i="0" dirty="0" smtClean="0">
                <a:solidFill>
                  <a:schemeClr val="bg1"/>
                </a:solidFill>
                <a:latin typeface="Garamond" pitchFamily="18" charset="0"/>
              </a:rPr>
              <a:t>Defense Human Resources Activity</a:t>
            </a:r>
            <a:endParaRPr lang="en-US" sz="1200" b="0" i="0" dirty="0">
              <a:solidFill>
                <a:schemeClr val="bg1"/>
              </a:solidFill>
              <a:latin typeface="Garamond" pitchFamily="18" charset="0"/>
            </a:endParaRPr>
          </a:p>
        </p:txBody>
      </p:sp>
      <p:sp>
        <p:nvSpPr>
          <p:cNvPr id="190472" name="Rectangle 8"/>
          <p:cNvSpPr>
            <a:spLocks noGrp="1" noChangeArrowheads="1"/>
          </p:cNvSpPr>
          <p:nvPr>
            <p:ph type="sldNum" sz="quarter" idx="4"/>
          </p:nvPr>
        </p:nvSpPr>
        <p:spPr bwMode="auto">
          <a:xfrm>
            <a:off x="76200" y="6553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b="0" i="0">
                <a:solidFill>
                  <a:schemeClr val="bg1"/>
                </a:solidFill>
                <a:latin typeface="Garamond" pitchFamily="18" charset="0"/>
              </a:defRPr>
            </a:lvl1pPr>
          </a:lstStyle>
          <a:p>
            <a:pPr>
              <a:defRPr/>
            </a:pPr>
            <a:fld id="{F5F1CF24-EE0F-440E-B24A-969C2C5F8A7C}" type="slidenum">
              <a:rPr lang="en-US"/>
              <a:pPr>
                <a:defRPr/>
              </a:pPr>
              <a:t>‹#›</a:t>
            </a:fld>
            <a:endParaRPr lang="en-US" dirty="0"/>
          </a:p>
        </p:txBody>
      </p:sp>
    </p:spTree>
    <p:extLst>
      <p:ext uri="{BB962C8B-B14F-4D97-AF65-F5344CB8AC3E}">
        <p14:creationId xmlns:p14="http://schemas.microsoft.com/office/powerpoint/2010/main" val="559291146"/>
      </p:ext>
    </p:extLst>
  </p:cSld>
  <p:clrMap bg1="lt1" tx1="dk1" bg2="lt2" tx2="dk2" accent1="accent1" accent2="accent2" accent3="accent3" accent4="accent4" accent5="accent5" accent6="accent6" hlink="hlink" folHlink="folHlink"/>
  <p:hf hdr="0" ft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defRPr>
      </a:lvl2pPr>
      <a:lvl3pPr algn="l" rtl="0" eaLnBrk="0" fontAlgn="base" hangingPunct="0">
        <a:spcBef>
          <a:spcPct val="0"/>
        </a:spcBef>
        <a:spcAft>
          <a:spcPct val="0"/>
        </a:spcAft>
        <a:defRPr sz="2800" b="1">
          <a:solidFill>
            <a:schemeClr val="tx2"/>
          </a:solidFill>
          <a:latin typeface="Arial" charset="0"/>
        </a:defRPr>
      </a:lvl3pPr>
      <a:lvl4pPr algn="l" rtl="0" eaLnBrk="0" fontAlgn="base" hangingPunct="0">
        <a:spcBef>
          <a:spcPct val="0"/>
        </a:spcBef>
        <a:spcAft>
          <a:spcPct val="0"/>
        </a:spcAft>
        <a:defRPr sz="2800" b="1">
          <a:solidFill>
            <a:schemeClr val="tx2"/>
          </a:solidFill>
          <a:latin typeface="Arial" charset="0"/>
        </a:defRPr>
      </a:lvl4pPr>
      <a:lvl5pPr algn="l" rtl="0" eaLnBrk="0" fontAlgn="base" hangingPunct="0">
        <a:spcBef>
          <a:spcPct val="0"/>
        </a:spcBef>
        <a:spcAft>
          <a:spcPct val="0"/>
        </a:spcAft>
        <a:defRPr sz="2800" b="1">
          <a:solidFill>
            <a:schemeClr val="tx2"/>
          </a:solidFill>
          <a:latin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200">
          <a:solidFill>
            <a:schemeClr val="tx1"/>
          </a:solidFill>
          <a:latin typeface="+mn-lt"/>
        </a:defRPr>
      </a:lvl3pPr>
      <a:lvl4pPr marL="1600200" indent="-228600" algn="l" rtl="0" eaLnBrk="0" fontAlgn="base" hangingPunct="0">
        <a:spcBef>
          <a:spcPct val="20000"/>
        </a:spcBef>
        <a:spcAft>
          <a:spcPct val="0"/>
        </a:spcAft>
        <a:buChar char="–"/>
        <a:defRPr sz="2200">
          <a:solidFill>
            <a:schemeClr val="tx1"/>
          </a:solidFill>
          <a:latin typeface="+mn-lt"/>
        </a:defRPr>
      </a:lvl4pPr>
      <a:lvl5pPr marL="2057400" indent="-228600" algn="l" rtl="0" eaLnBrk="0" fontAlgn="base" hangingPunct="0">
        <a:spcBef>
          <a:spcPct val="20000"/>
        </a:spcBef>
        <a:spcAft>
          <a:spcPct val="0"/>
        </a:spcAft>
        <a:buChar char="»"/>
        <a:defRPr sz="2200">
          <a:solidFill>
            <a:schemeClr val="tx1"/>
          </a:solidFill>
          <a:latin typeface="+mn-lt"/>
        </a:defRPr>
      </a:lvl5pPr>
      <a:lvl6pPr marL="2514600" indent="-228600" algn="l" rtl="0" fontAlgn="base">
        <a:spcBef>
          <a:spcPct val="20000"/>
        </a:spcBef>
        <a:spcAft>
          <a:spcPct val="0"/>
        </a:spcAft>
        <a:buChar char="»"/>
        <a:defRPr sz="2200">
          <a:solidFill>
            <a:schemeClr val="tx1"/>
          </a:solidFill>
          <a:latin typeface="+mn-lt"/>
        </a:defRPr>
      </a:lvl6pPr>
      <a:lvl7pPr marL="2971800" indent="-228600" algn="l" rtl="0" fontAlgn="base">
        <a:spcBef>
          <a:spcPct val="20000"/>
        </a:spcBef>
        <a:spcAft>
          <a:spcPct val="0"/>
        </a:spcAft>
        <a:buChar char="»"/>
        <a:defRPr sz="2200">
          <a:solidFill>
            <a:schemeClr val="tx1"/>
          </a:solidFill>
          <a:latin typeface="+mn-lt"/>
        </a:defRPr>
      </a:lvl7pPr>
      <a:lvl8pPr marL="3429000" indent="-228600" algn="l" rtl="0" fontAlgn="base">
        <a:spcBef>
          <a:spcPct val="20000"/>
        </a:spcBef>
        <a:spcAft>
          <a:spcPct val="0"/>
        </a:spcAft>
        <a:buChar char="»"/>
        <a:defRPr sz="2200">
          <a:solidFill>
            <a:schemeClr val="tx1"/>
          </a:solidFill>
          <a:latin typeface="+mn-lt"/>
        </a:defRPr>
      </a:lvl8pPr>
      <a:lvl9pPr marL="3886200" indent="-228600" algn="l" rtl="0" fontAlgn="base">
        <a:spcBef>
          <a:spcPct val="20000"/>
        </a:spcBef>
        <a:spcAft>
          <a:spcPct val="0"/>
        </a:spcAft>
        <a:buChar char="»"/>
        <a:defRPr sz="2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747003" y="4173312"/>
            <a:ext cx="3396996" cy="2684685"/>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5105648" y="621617"/>
            <a:ext cx="3274177" cy="1663032"/>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328166" y="2239517"/>
            <a:ext cx="2268220" cy="0"/>
          </a:xfrm>
          <a:custGeom>
            <a:avLst/>
            <a:gdLst/>
            <a:ahLst/>
            <a:cxnLst/>
            <a:rect l="l" t="t" r="r" b="b"/>
            <a:pathLst>
              <a:path w="2268220">
                <a:moveTo>
                  <a:pt x="0" y="0"/>
                </a:moveTo>
                <a:lnTo>
                  <a:pt x="2267712" y="0"/>
                </a:lnTo>
              </a:path>
            </a:pathLst>
          </a:custGeom>
          <a:ln w="25908">
            <a:solidFill>
              <a:srgbClr val="5D1A2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1328166" y="1448561"/>
            <a:ext cx="1943100" cy="0"/>
          </a:xfrm>
          <a:custGeom>
            <a:avLst/>
            <a:gdLst/>
            <a:ahLst/>
            <a:cxnLst/>
            <a:rect l="l" t="t" r="r" b="b"/>
            <a:pathLst>
              <a:path w="1943100">
                <a:moveTo>
                  <a:pt x="0" y="0"/>
                </a:moveTo>
                <a:lnTo>
                  <a:pt x="1943100" y="0"/>
                </a:lnTo>
              </a:path>
            </a:pathLst>
          </a:custGeom>
          <a:ln w="25908">
            <a:solidFill>
              <a:srgbClr val="5D1A2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object 6"/>
          <p:cNvGrpSpPr/>
          <p:nvPr/>
        </p:nvGrpSpPr>
        <p:grpSpPr>
          <a:xfrm>
            <a:off x="173736" y="201168"/>
            <a:ext cx="3874135" cy="2441575"/>
            <a:chOff x="173736" y="201168"/>
            <a:chExt cx="3874135" cy="2441575"/>
          </a:xfrm>
        </p:grpSpPr>
        <p:sp>
          <p:nvSpPr>
            <p:cNvPr id="7" name="object 7"/>
            <p:cNvSpPr/>
            <p:nvPr/>
          </p:nvSpPr>
          <p:spPr>
            <a:xfrm>
              <a:off x="1328166" y="657605"/>
              <a:ext cx="2268220" cy="0"/>
            </a:xfrm>
            <a:custGeom>
              <a:avLst/>
              <a:gdLst/>
              <a:ahLst/>
              <a:cxnLst/>
              <a:rect l="l" t="t" r="r" b="b"/>
              <a:pathLst>
                <a:path w="2268220">
                  <a:moveTo>
                    <a:pt x="0" y="0"/>
                  </a:moveTo>
                  <a:lnTo>
                    <a:pt x="2267712" y="0"/>
                  </a:lnTo>
                </a:path>
              </a:pathLst>
            </a:custGeom>
            <a:ln w="25908">
              <a:solidFill>
                <a:srgbClr val="5D1A2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86690" y="319278"/>
              <a:ext cx="2258568" cy="2258568"/>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86690" y="319278"/>
              <a:ext cx="2258695" cy="2258695"/>
            </a:xfrm>
            <a:custGeom>
              <a:avLst/>
              <a:gdLst/>
              <a:ahLst/>
              <a:cxnLst/>
              <a:rect l="l" t="t" r="r" b="b"/>
              <a:pathLst>
                <a:path w="2258695" h="2258695">
                  <a:moveTo>
                    <a:pt x="0" y="1129284"/>
                  </a:moveTo>
                  <a:lnTo>
                    <a:pt x="990" y="1081546"/>
                  </a:lnTo>
                  <a:lnTo>
                    <a:pt x="3936" y="1034314"/>
                  </a:lnTo>
                  <a:lnTo>
                    <a:pt x="8798" y="987626"/>
                  </a:lnTo>
                  <a:lnTo>
                    <a:pt x="15537" y="941522"/>
                  </a:lnTo>
                  <a:lnTo>
                    <a:pt x="24114" y="896041"/>
                  </a:lnTo>
                  <a:lnTo>
                    <a:pt x="34489" y="851221"/>
                  </a:lnTo>
                  <a:lnTo>
                    <a:pt x="46623" y="807102"/>
                  </a:lnTo>
                  <a:lnTo>
                    <a:pt x="60478" y="763724"/>
                  </a:lnTo>
                  <a:lnTo>
                    <a:pt x="76013" y="721125"/>
                  </a:lnTo>
                  <a:lnTo>
                    <a:pt x="93191" y="679345"/>
                  </a:lnTo>
                  <a:lnTo>
                    <a:pt x="111970" y="638422"/>
                  </a:lnTo>
                  <a:lnTo>
                    <a:pt x="132313" y="598397"/>
                  </a:lnTo>
                  <a:lnTo>
                    <a:pt x="154180" y="559308"/>
                  </a:lnTo>
                  <a:lnTo>
                    <a:pt x="177532" y="521194"/>
                  </a:lnTo>
                  <a:lnTo>
                    <a:pt x="202330" y="484095"/>
                  </a:lnTo>
                  <a:lnTo>
                    <a:pt x="228534" y="448049"/>
                  </a:lnTo>
                  <a:lnTo>
                    <a:pt x="256106" y="413097"/>
                  </a:lnTo>
                  <a:lnTo>
                    <a:pt x="285006" y="379277"/>
                  </a:lnTo>
                  <a:lnTo>
                    <a:pt x="315194" y="346628"/>
                  </a:lnTo>
                  <a:lnTo>
                    <a:pt x="346633" y="315190"/>
                  </a:lnTo>
                  <a:lnTo>
                    <a:pt x="379282" y="285001"/>
                  </a:lnTo>
                  <a:lnTo>
                    <a:pt x="413102" y="256102"/>
                  </a:lnTo>
                  <a:lnTo>
                    <a:pt x="448055" y="228531"/>
                  </a:lnTo>
                  <a:lnTo>
                    <a:pt x="484100" y="202327"/>
                  </a:lnTo>
                  <a:lnTo>
                    <a:pt x="521199" y="177529"/>
                  </a:lnTo>
                  <a:lnTo>
                    <a:pt x="559313" y="154178"/>
                  </a:lnTo>
                  <a:lnTo>
                    <a:pt x="598402" y="132311"/>
                  </a:lnTo>
                  <a:lnTo>
                    <a:pt x="638428" y="111968"/>
                  </a:lnTo>
                  <a:lnTo>
                    <a:pt x="679350" y="93189"/>
                  </a:lnTo>
                  <a:lnTo>
                    <a:pt x="721130" y="76012"/>
                  </a:lnTo>
                  <a:lnTo>
                    <a:pt x="763729" y="60477"/>
                  </a:lnTo>
                  <a:lnTo>
                    <a:pt x="807107" y="46622"/>
                  </a:lnTo>
                  <a:lnTo>
                    <a:pt x="851225" y="34488"/>
                  </a:lnTo>
                  <a:lnTo>
                    <a:pt x="896044" y="24113"/>
                  </a:lnTo>
                  <a:lnTo>
                    <a:pt x="941525" y="15537"/>
                  </a:lnTo>
                  <a:lnTo>
                    <a:pt x="987629" y="8798"/>
                  </a:lnTo>
                  <a:lnTo>
                    <a:pt x="1034316" y="3936"/>
                  </a:lnTo>
                  <a:lnTo>
                    <a:pt x="1081547" y="990"/>
                  </a:lnTo>
                  <a:lnTo>
                    <a:pt x="1129284" y="0"/>
                  </a:lnTo>
                  <a:lnTo>
                    <a:pt x="1177021" y="990"/>
                  </a:lnTo>
                  <a:lnTo>
                    <a:pt x="1224253" y="3936"/>
                  </a:lnTo>
                  <a:lnTo>
                    <a:pt x="1270941" y="8798"/>
                  </a:lnTo>
                  <a:lnTo>
                    <a:pt x="1317045" y="15537"/>
                  </a:lnTo>
                  <a:lnTo>
                    <a:pt x="1362526" y="24113"/>
                  </a:lnTo>
                  <a:lnTo>
                    <a:pt x="1407346" y="34488"/>
                  </a:lnTo>
                  <a:lnTo>
                    <a:pt x="1451465" y="46622"/>
                  </a:lnTo>
                  <a:lnTo>
                    <a:pt x="1494843" y="60477"/>
                  </a:lnTo>
                  <a:lnTo>
                    <a:pt x="1537442" y="76012"/>
                  </a:lnTo>
                  <a:lnTo>
                    <a:pt x="1579222" y="93189"/>
                  </a:lnTo>
                  <a:lnTo>
                    <a:pt x="1620145" y="111968"/>
                  </a:lnTo>
                  <a:lnTo>
                    <a:pt x="1660170" y="132311"/>
                  </a:lnTo>
                  <a:lnTo>
                    <a:pt x="1699259" y="154177"/>
                  </a:lnTo>
                  <a:lnTo>
                    <a:pt x="1737373" y="177529"/>
                  </a:lnTo>
                  <a:lnTo>
                    <a:pt x="1774472" y="202327"/>
                  </a:lnTo>
                  <a:lnTo>
                    <a:pt x="1810518" y="228531"/>
                  </a:lnTo>
                  <a:lnTo>
                    <a:pt x="1845470" y="256102"/>
                  </a:lnTo>
                  <a:lnTo>
                    <a:pt x="1879290" y="285001"/>
                  </a:lnTo>
                  <a:lnTo>
                    <a:pt x="1911939" y="315190"/>
                  </a:lnTo>
                  <a:lnTo>
                    <a:pt x="1943377" y="346628"/>
                  </a:lnTo>
                  <a:lnTo>
                    <a:pt x="1973566" y="379277"/>
                  </a:lnTo>
                  <a:lnTo>
                    <a:pt x="2002465" y="413097"/>
                  </a:lnTo>
                  <a:lnTo>
                    <a:pt x="2030036" y="448049"/>
                  </a:lnTo>
                  <a:lnTo>
                    <a:pt x="2056240" y="484095"/>
                  </a:lnTo>
                  <a:lnTo>
                    <a:pt x="2081038" y="521194"/>
                  </a:lnTo>
                  <a:lnTo>
                    <a:pt x="2104389" y="559308"/>
                  </a:lnTo>
                  <a:lnTo>
                    <a:pt x="2126256" y="598397"/>
                  </a:lnTo>
                  <a:lnTo>
                    <a:pt x="2146599" y="638422"/>
                  </a:lnTo>
                  <a:lnTo>
                    <a:pt x="2165378" y="679345"/>
                  </a:lnTo>
                  <a:lnTo>
                    <a:pt x="2182555" y="721125"/>
                  </a:lnTo>
                  <a:lnTo>
                    <a:pt x="2198090" y="763724"/>
                  </a:lnTo>
                  <a:lnTo>
                    <a:pt x="2211945" y="807102"/>
                  </a:lnTo>
                  <a:lnTo>
                    <a:pt x="2224079" y="851221"/>
                  </a:lnTo>
                  <a:lnTo>
                    <a:pt x="2234454" y="896041"/>
                  </a:lnTo>
                  <a:lnTo>
                    <a:pt x="2243030" y="941522"/>
                  </a:lnTo>
                  <a:lnTo>
                    <a:pt x="2249769" y="987626"/>
                  </a:lnTo>
                  <a:lnTo>
                    <a:pt x="2254631" y="1034314"/>
                  </a:lnTo>
                  <a:lnTo>
                    <a:pt x="2257577" y="1081546"/>
                  </a:lnTo>
                  <a:lnTo>
                    <a:pt x="2258568" y="1129284"/>
                  </a:lnTo>
                  <a:lnTo>
                    <a:pt x="2257577" y="1177021"/>
                  </a:lnTo>
                  <a:lnTo>
                    <a:pt x="2254631" y="1224253"/>
                  </a:lnTo>
                  <a:lnTo>
                    <a:pt x="2249769" y="1270941"/>
                  </a:lnTo>
                  <a:lnTo>
                    <a:pt x="2243030" y="1317045"/>
                  </a:lnTo>
                  <a:lnTo>
                    <a:pt x="2234454" y="1362526"/>
                  </a:lnTo>
                  <a:lnTo>
                    <a:pt x="2224079" y="1407346"/>
                  </a:lnTo>
                  <a:lnTo>
                    <a:pt x="2211945" y="1451465"/>
                  </a:lnTo>
                  <a:lnTo>
                    <a:pt x="2198090" y="1494843"/>
                  </a:lnTo>
                  <a:lnTo>
                    <a:pt x="2182555" y="1537442"/>
                  </a:lnTo>
                  <a:lnTo>
                    <a:pt x="2165378" y="1579222"/>
                  </a:lnTo>
                  <a:lnTo>
                    <a:pt x="2146599" y="1620145"/>
                  </a:lnTo>
                  <a:lnTo>
                    <a:pt x="2126256" y="1660170"/>
                  </a:lnTo>
                  <a:lnTo>
                    <a:pt x="2104390" y="1699260"/>
                  </a:lnTo>
                  <a:lnTo>
                    <a:pt x="2081038" y="1737373"/>
                  </a:lnTo>
                  <a:lnTo>
                    <a:pt x="2056240" y="1774472"/>
                  </a:lnTo>
                  <a:lnTo>
                    <a:pt x="2030036" y="1810518"/>
                  </a:lnTo>
                  <a:lnTo>
                    <a:pt x="2002465" y="1845470"/>
                  </a:lnTo>
                  <a:lnTo>
                    <a:pt x="1973566" y="1879290"/>
                  </a:lnTo>
                  <a:lnTo>
                    <a:pt x="1943377" y="1911939"/>
                  </a:lnTo>
                  <a:lnTo>
                    <a:pt x="1911939" y="1943377"/>
                  </a:lnTo>
                  <a:lnTo>
                    <a:pt x="1879290" y="1973566"/>
                  </a:lnTo>
                  <a:lnTo>
                    <a:pt x="1845470" y="2002465"/>
                  </a:lnTo>
                  <a:lnTo>
                    <a:pt x="1810518" y="2030036"/>
                  </a:lnTo>
                  <a:lnTo>
                    <a:pt x="1774472" y="2056240"/>
                  </a:lnTo>
                  <a:lnTo>
                    <a:pt x="1737373" y="2081038"/>
                  </a:lnTo>
                  <a:lnTo>
                    <a:pt x="1699260" y="2104390"/>
                  </a:lnTo>
                  <a:lnTo>
                    <a:pt x="1660170" y="2126256"/>
                  </a:lnTo>
                  <a:lnTo>
                    <a:pt x="1620145" y="2146599"/>
                  </a:lnTo>
                  <a:lnTo>
                    <a:pt x="1579222" y="2165378"/>
                  </a:lnTo>
                  <a:lnTo>
                    <a:pt x="1537442" y="2182555"/>
                  </a:lnTo>
                  <a:lnTo>
                    <a:pt x="1494843" y="2198090"/>
                  </a:lnTo>
                  <a:lnTo>
                    <a:pt x="1451465" y="2211945"/>
                  </a:lnTo>
                  <a:lnTo>
                    <a:pt x="1407346" y="2224079"/>
                  </a:lnTo>
                  <a:lnTo>
                    <a:pt x="1362526" y="2234454"/>
                  </a:lnTo>
                  <a:lnTo>
                    <a:pt x="1317045" y="2243030"/>
                  </a:lnTo>
                  <a:lnTo>
                    <a:pt x="1270941" y="2249769"/>
                  </a:lnTo>
                  <a:lnTo>
                    <a:pt x="1224253" y="2254631"/>
                  </a:lnTo>
                  <a:lnTo>
                    <a:pt x="1177021" y="2257577"/>
                  </a:lnTo>
                  <a:lnTo>
                    <a:pt x="1129284" y="2258568"/>
                  </a:lnTo>
                  <a:lnTo>
                    <a:pt x="1081547" y="2257577"/>
                  </a:lnTo>
                  <a:lnTo>
                    <a:pt x="1034316" y="2254631"/>
                  </a:lnTo>
                  <a:lnTo>
                    <a:pt x="987629" y="2249769"/>
                  </a:lnTo>
                  <a:lnTo>
                    <a:pt x="941525" y="2243030"/>
                  </a:lnTo>
                  <a:lnTo>
                    <a:pt x="896044" y="2234454"/>
                  </a:lnTo>
                  <a:lnTo>
                    <a:pt x="851225" y="2224079"/>
                  </a:lnTo>
                  <a:lnTo>
                    <a:pt x="807107" y="2211945"/>
                  </a:lnTo>
                  <a:lnTo>
                    <a:pt x="763729" y="2198090"/>
                  </a:lnTo>
                  <a:lnTo>
                    <a:pt x="721130" y="2182555"/>
                  </a:lnTo>
                  <a:lnTo>
                    <a:pt x="679350" y="2165378"/>
                  </a:lnTo>
                  <a:lnTo>
                    <a:pt x="638428" y="2146599"/>
                  </a:lnTo>
                  <a:lnTo>
                    <a:pt x="598402" y="2126256"/>
                  </a:lnTo>
                  <a:lnTo>
                    <a:pt x="559313" y="2104390"/>
                  </a:lnTo>
                  <a:lnTo>
                    <a:pt x="521199" y="2081038"/>
                  </a:lnTo>
                  <a:lnTo>
                    <a:pt x="484100" y="2056240"/>
                  </a:lnTo>
                  <a:lnTo>
                    <a:pt x="448055" y="2030036"/>
                  </a:lnTo>
                  <a:lnTo>
                    <a:pt x="413102" y="2002465"/>
                  </a:lnTo>
                  <a:lnTo>
                    <a:pt x="379282" y="1973566"/>
                  </a:lnTo>
                  <a:lnTo>
                    <a:pt x="346633" y="1943377"/>
                  </a:lnTo>
                  <a:lnTo>
                    <a:pt x="315194" y="1911939"/>
                  </a:lnTo>
                  <a:lnTo>
                    <a:pt x="285006" y="1879290"/>
                  </a:lnTo>
                  <a:lnTo>
                    <a:pt x="256106" y="1845470"/>
                  </a:lnTo>
                  <a:lnTo>
                    <a:pt x="228534" y="1810518"/>
                  </a:lnTo>
                  <a:lnTo>
                    <a:pt x="202330" y="1774472"/>
                  </a:lnTo>
                  <a:lnTo>
                    <a:pt x="177532" y="1737373"/>
                  </a:lnTo>
                  <a:lnTo>
                    <a:pt x="154180" y="1699260"/>
                  </a:lnTo>
                  <a:lnTo>
                    <a:pt x="132313" y="1660170"/>
                  </a:lnTo>
                  <a:lnTo>
                    <a:pt x="111970" y="1620145"/>
                  </a:lnTo>
                  <a:lnTo>
                    <a:pt x="93191" y="1579222"/>
                  </a:lnTo>
                  <a:lnTo>
                    <a:pt x="76013" y="1537442"/>
                  </a:lnTo>
                  <a:lnTo>
                    <a:pt x="60478" y="1494843"/>
                  </a:lnTo>
                  <a:lnTo>
                    <a:pt x="46623" y="1451465"/>
                  </a:lnTo>
                  <a:lnTo>
                    <a:pt x="34489" y="1407346"/>
                  </a:lnTo>
                  <a:lnTo>
                    <a:pt x="24114" y="1362526"/>
                  </a:lnTo>
                  <a:lnTo>
                    <a:pt x="15537" y="1317045"/>
                  </a:lnTo>
                  <a:lnTo>
                    <a:pt x="8798" y="1270941"/>
                  </a:lnTo>
                  <a:lnTo>
                    <a:pt x="3936" y="1224253"/>
                  </a:lnTo>
                  <a:lnTo>
                    <a:pt x="990" y="1177021"/>
                  </a:lnTo>
                  <a:lnTo>
                    <a:pt x="0" y="1129284"/>
                  </a:lnTo>
                  <a:close/>
                </a:path>
              </a:pathLst>
            </a:custGeom>
            <a:ln w="25908">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3257550" y="319278"/>
              <a:ext cx="676910" cy="678180"/>
            </a:xfrm>
            <a:custGeom>
              <a:avLst/>
              <a:gdLst/>
              <a:ahLst/>
              <a:cxnLst/>
              <a:rect l="l" t="t" r="r" b="b"/>
              <a:pathLst>
                <a:path w="676910" h="678180">
                  <a:moveTo>
                    <a:pt x="338327" y="0"/>
                  </a:moveTo>
                  <a:lnTo>
                    <a:pt x="292426" y="3094"/>
                  </a:lnTo>
                  <a:lnTo>
                    <a:pt x="248399" y="12109"/>
                  </a:lnTo>
                  <a:lnTo>
                    <a:pt x="206650" y="26640"/>
                  </a:lnTo>
                  <a:lnTo>
                    <a:pt x="167583" y="46284"/>
                  </a:lnTo>
                  <a:lnTo>
                    <a:pt x="131601" y="70638"/>
                  </a:lnTo>
                  <a:lnTo>
                    <a:pt x="99107" y="99298"/>
                  </a:lnTo>
                  <a:lnTo>
                    <a:pt x="70505" y="131860"/>
                  </a:lnTo>
                  <a:lnTo>
                    <a:pt x="46199" y="167922"/>
                  </a:lnTo>
                  <a:lnTo>
                    <a:pt x="26592" y="207079"/>
                  </a:lnTo>
                  <a:lnTo>
                    <a:pt x="12087" y="248928"/>
                  </a:lnTo>
                  <a:lnTo>
                    <a:pt x="3089" y="293066"/>
                  </a:lnTo>
                  <a:lnTo>
                    <a:pt x="0" y="339089"/>
                  </a:lnTo>
                  <a:lnTo>
                    <a:pt x="3089" y="385113"/>
                  </a:lnTo>
                  <a:lnTo>
                    <a:pt x="12087" y="429251"/>
                  </a:lnTo>
                  <a:lnTo>
                    <a:pt x="26592" y="471100"/>
                  </a:lnTo>
                  <a:lnTo>
                    <a:pt x="46199" y="510257"/>
                  </a:lnTo>
                  <a:lnTo>
                    <a:pt x="70505" y="546319"/>
                  </a:lnTo>
                  <a:lnTo>
                    <a:pt x="99107" y="578881"/>
                  </a:lnTo>
                  <a:lnTo>
                    <a:pt x="131601" y="607541"/>
                  </a:lnTo>
                  <a:lnTo>
                    <a:pt x="167583" y="631895"/>
                  </a:lnTo>
                  <a:lnTo>
                    <a:pt x="206650" y="651539"/>
                  </a:lnTo>
                  <a:lnTo>
                    <a:pt x="248399" y="666070"/>
                  </a:lnTo>
                  <a:lnTo>
                    <a:pt x="292426" y="675085"/>
                  </a:lnTo>
                  <a:lnTo>
                    <a:pt x="338327" y="678180"/>
                  </a:lnTo>
                  <a:lnTo>
                    <a:pt x="384229" y="675085"/>
                  </a:lnTo>
                  <a:lnTo>
                    <a:pt x="428256" y="666070"/>
                  </a:lnTo>
                  <a:lnTo>
                    <a:pt x="470005" y="651539"/>
                  </a:lnTo>
                  <a:lnTo>
                    <a:pt x="509072" y="631895"/>
                  </a:lnTo>
                  <a:lnTo>
                    <a:pt x="545054" y="607541"/>
                  </a:lnTo>
                  <a:lnTo>
                    <a:pt x="577548" y="578881"/>
                  </a:lnTo>
                  <a:lnTo>
                    <a:pt x="606150" y="546319"/>
                  </a:lnTo>
                  <a:lnTo>
                    <a:pt x="630456" y="510257"/>
                  </a:lnTo>
                  <a:lnTo>
                    <a:pt x="650063" y="471100"/>
                  </a:lnTo>
                  <a:lnTo>
                    <a:pt x="664568" y="429251"/>
                  </a:lnTo>
                  <a:lnTo>
                    <a:pt x="673566" y="385113"/>
                  </a:lnTo>
                  <a:lnTo>
                    <a:pt x="676655" y="339089"/>
                  </a:lnTo>
                  <a:lnTo>
                    <a:pt x="673566" y="293066"/>
                  </a:lnTo>
                  <a:lnTo>
                    <a:pt x="664568" y="248928"/>
                  </a:lnTo>
                  <a:lnTo>
                    <a:pt x="650063" y="207079"/>
                  </a:lnTo>
                  <a:lnTo>
                    <a:pt x="630456" y="167922"/>
                  </a:lnTo>
                  <a:lnTo>
                    <a:pt x="606150" y="131860"/>
                  </a:lnTo>
                  <a:lnTo>
                    <a:pt x="577548" y="99298"/>
                  </a:lnTo>
                  <a:lnTo>
                    <a:pt x="545054" y="70638"/>
                  </a:lnTo>
                  <a:lnTo>
                    <a:pt x="509072" y="46284"/>
                  </a:lnTo>
                  <a:lnTo>
                    <a:pt x="470005" y="26640"/>
                  </a:lnTo>
                  <a:lnTo>
                    <a:pt x="428256" y="12109"/>
                  </a:lnTo>
                  <a:lnTo>
                    <a:pt x="384229" y="3094"/>
                  </a:lnTo>
                  <a:lnTo>
                    <a:pt x="338327" y="0"/>
                  </a:lnTo>
                  <a:close/>
                </a:path>
              </a:pathLst>
            </a:custGeom>
            <a:solidFill>
              <a:srgbClr val="C9BCB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3257550" y="319278"/>
              <a:ext cx="676910" cy="678180"/>
            </a:xfrm>
            <a:custGeom>
              <a:avLst/>
              <a:gdLst/>
              <a:ahLst/>
              <a:cxnLst/>
              <a:rect l="l" t="t" r="r" b="b"/>
              <a:pathLst>
                <a:path w="676910" h="678180">
                  <a:moveTo>
                    <a:pt x="0" y="339089"/>
                  </a:moveTo>
                  <a:lnTo>
                    <a:pt x="3089" y="293066"/>
                  </a:lnTo>
                  <a:lnTo>
                    <a:pt x="12087" y="248928"/>
                  </a:lnTo>
                  <a:lnTo>
                    <a:pt x="26592" y="207079"/>
                  </a:lnTo>
                  <a:lnTo>
                    <a:pt x="46199" y="167922"/>
                  </a:lnTo>
                  <a:lnTo>
                    <a:pt x="70505" y="131860"/>
                  </a:lnTo>
                  <a:lnTo>
                    <a:pt x="99107" y="99298"/>
                  </a:lnTo>
                  <a:lnTo>
                    <a:pt x="131601" y="70638"/>
                  </a:lnTo>
                  <a:lnTo>
                    <a:pt x="167583" y="46284"/>
                  </a:lnTo>
                  <a:lnTo>
                    <a:pt x="206650" y="26640"/>
                  </a:lnTo>
                  <a:lnTo>
                    <a:pt x="248399" y="12109"/>
                  </a:lnTo>
                  <a:lnTo>
                    <a:pt x="292426" y="3094"/>
                  </a:lnTo>
                  <a:lnTo>
                    <a:pt x="338327" y="0"/>
                  </a:lnTo>
                  <a:lnTo>
                    <a:pt x="384229" y="3094"/>
                  </a:lnTo>
                  <a:lnTo>
                    <a:pt x="428256" y="12109"/>
                  </a:lnTo>
                  <a:lnTo>
                    <a:pt x="470005" y="26640"/>
                  </a:lnTo>
                  <a:lnTo>
                    <a:pt x="509072" y="46284"/>
                  </a:lnTo>
                  <a:lnTo>
                    <a:pt x="545054" y="70638"/>
                  </a:lnTo>
                  <a:lnTo>
                    <a:pt x="577548" y="99298"/>
                  </a:lnTo>
                  <a:lnTo>
                    <a:pt x="606150" y="131860"/>
                  </a:lnTo>
                  <a:lnTo>
                    <a:pt x="630456" y="167922"/>
                  </a:lnTo>
                  <a:lnTo>
                    <a:pt x="650063" y="207079"/>
                  </a:lnTo>
                  <a:lnTo>
                    <a:pt x="664568" y="248928"/>
                  </a:lnTo>
                  <a:lnTo>
                    <a:pt x="673566" y="293066"/>
                  </a:lnTo>
                  <a:lnTo>
                    <a:pt x="676655" y="339089"/>
                  </a:lnTo>
                  <a:lnTo>
                    <a:pt x="673566" y="385113"/>
                  </a:lnTo>
                  <a:lnTo>
                    <a:pt x="664568" y="429251"/>
                  </a:lnTo>
                  <a:lnTo>
                    <a:pt x="650063" y="471100"/>
                  </a:lnTo>
                  <a:lnTo>
                    <a:pt x="630456" y="510257"/>
                  </a:lnTo>
                  <a:lnTo>
                    <a:pt x="606150" y="546319"/>
                  </a:lnTo>
                  <a:lnTo>
                    <a:pt x="577548" y="578881"/>
                  </a:lnTo>
                  <a:lnTo>
                    <a:pt x="545054" y="607541"/>
                  </a:lnTo>
                  <a:lnTo>
                    <a:pt x="509072" y="631895"/>
                  </a:lnTo>
                  <a:lnTo>
                    <a:pt x="470005" y="651539"/>
                  </a:lnTo>
                  <a:lnTo>
                    <a:pt x="428256" y="666070"/>
                  </a:lnTo>
                  <a:lnTo>
                    <a:pt x="384229" y="675085"/>
                  </a:lnTo>
                  <a:lnTo>
                    <a:pt x="338327" y="678180"/>
                  </a:lnTo>
                  <a:lnTo>
                    <a:pt x="292426" y="675085"/>
                  </a:lnTo>
                  <a:lnTo>
                    <a:pt x="248399" y="666070"/>
                  </a:lnTo>
                  <a:lnTo>
                    <a:pt x="206650" y="651539"/>
                  </a:lnTo>
                  <a:lnTo>
                    <a:pt x="167583" y="631895"/>
                  </a:lnTo>
                  <a:lnTo>
                    <a:pt x="131601" y="607541"/>
                  </a:lnTo>
                  <a:lnTo>
                    <a:pt x="99107" y="578881"/>
                  </a:lnTo>
                  <a:lnTo>
                    <a:pt x="70505" y="546319"/>
                  </a:lnTo>
                  <a:lnTo>
                    <a:pt x="46199" y="510257"/>
                  </a:lnTo>
                  <a:lnTo>
                    <a:pt x="26592" y="471100"/>
                  </a:lnTo>
                  <a:lnTo>
                    <a:pt x="12087" y="429251"/>
                  </a:lnTo>
                  <a:lnTo>
                    <a:pt x="3089" y="385113"/>
                  </a:lnTo>
                  <a:lnTo>
                    <a:pt x="0" y="339089"/>
                  </a:lnTo>
                  <a:close/>
                </a:path>
              </a:pathLst>
            </a:custGeom>
            <a:ln w="25908">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2931413" y="1110234"/>
              <a:ext cx="678180" cy="676910"/>
            </a:xfrm>
            <a:custGeom>
              <a:avLst/>
              <a:gdLst/>
              <a:ahLst/>
              <a:cxnLst/>
              <a:rect l="l" t="t" r="r" b="b"/>
              <a:pathLst>
                <a:path w="678179" h="676910">
                  <a:moveTo>
                    <a:pt x="339089" y="0"/>
                  </a:moveTo>
                  <a:lnTo>
                    <a:pt x="293066" y="3089"/>
                  </a:lnTo>
                  <a:lnTo>
                    <a:pt x="248928" y="12087"/>
                  </a:lnTo>
                  <a:lnTo>
                    <a:pt x="207079" y="26592"/>
                  </a:lnTo>
                  <a:lnTo>
                    <a:pt x="167922" y="46199"/>
                  </a:lnTo>
                  <a:lnTo>
                    <a:pt x="131860" y="70505"/>
                  </a:lnTo>
                  <a:lnTo>
                    <a:pt x="99298" y="99107"/>
                  </a:lnTo>
                  <a:lnTo>
                    <a:pt x="70638" y="131601"/>
                  </a:lnTo>
                  <a:lnTo>
                    <a:pt x="46284" y="167583"/>
                  </a:lnTo>
                  <a:lnTo>
                    <a:pt x="26640" y="206650"/>
                  </a:lnTo>
                  <a:lnTo>
                    <a:pt x="12109" y="248399"/>
                  </a:lnTo>
                  <a:lnTo>
                    <a:pt x="3094" y="292426"/>
                  </a:lnTo>
                  <a:lnTo>
                    <a:pt x="0" y="338327"/>
                  </a:lnTo>
                  <a:lnTo>
                    <a:pt x="3094" y="384229"/>
                  </a:lnTo>
                  <a:lnTo>
                    <a:pt x="12109" y="428256"/>
                  </a:lnTo>
                  <a:lnTo>
                    <a:pt x="26640" y="470005"/>
                  </a:lnTo>
                  <a:lnTo>
                    <a:pt x="46284" y="509072"/>
                  </a:lnTo>
                  <a:lnTo>
                    <a:pt x="70638" y="545054"/>
                  </a:lnTo>
                  <a:lnTo>
                    <a:pt x="99298" y="577548"/>
                  </a:lnTo>
                  <a:lnTo>
                    <a:pt x="131860" y="606150"/>
                  </a:lnTo>
                  <a:lnTo>
                    <a:pt x="167922" y="630456"/>
                  </a:lnTo>
                  <a:lnTo>
                    <a:pt x="207079" y="650063"/>
                  </a:lnTo>
                  <a:lnTo>
                    <a:pt x="248928" y="664568"/>
                  </a:lnTo>
                  <a:lnTo>
                    <a:pt x="293066" y="673566"/>
                  </a:lnTo>
                  <a:lnTo>
                    <a:pt x="339089" y="676655"/>
                  </a:lnTo>
                  <a:lnTo>
                    <a:pt x="385113" y="673566"/>
                  </a:lnTo>
                  <a:lnTo>
                    <a:pt x="429251" y="664568"/>
                  </a:lnTo>
                  <a:lnTo>
                    <a:pt x="471100" y="650063"/>
                  </a:lnTo>
                  <a:lnTo>
                    <a:pt x="510257" y="630456"/>
                  </a:lnTo>
                  <a:lnTo>
                    <a:pt x="546319" y="606150"/>
                  </a:lnTo>
                  <a:lnTo>
                    <a:pt x="578881" y="577548"/>
                  </a:lnTo>
                  <a:lnTo>
                    <a:pt x="607541" y="545054"/>
                  </a:lnTo>
                  <a:lnTo>
                    <a:pt x="631895" y="509072"/>
                  </a:lnTo>
                  <a:lnTo>
                    <a:pt x="651539" y="470005"/>
                  </a:lnTo>
                  <a:lnTo>
                    <a:pt x="666070" y="428256"/>
                  </a:lnTo>
                  <a:lnTo>
                    <a:pt x="675085" y="384229"/>
                  </a:lnTo>
                  <a:lnTo>
                    <a:pt x="678180" y="338327"/>
                  </a:lnTo>
                  <a:lnTo>
                    <a:pt x="675085" y="292426"/>
                  </a:lnTo>
                  <a:lnTo>
                    <a:pt x="666070" y="248399"/>
                  </a:lnTo>
                  <a:lnTo>
                    <a:pt x="651539" y="206650"/>
                  </a:lnTo>
                  <a:lnTo>
                    <a:pt x="631895" y="167583"/>
                  </a:lnTo>
                  <a:lnTo>
                    <a:pt x="607541" y="131601"/>
                  </a:lnTo>
                  <a:lnTo>
                    <a:pt x="578881" y="99107"/>
                  </a:lnTo>
                  <a:lnTo>
                    <a:pt x="546319" y="70505"/>
                  </a:lnTo>
                  <a:lnTo>
                    <a:pt x="510257" y="46199"/>
                  </a:lnTo>
                  <a:lnTo>
                    <a:pt x="471100" y="26592"/>
                  </a:lnTo>
                  <a:lnTo>
                    <a:pt x="429251" y="12087"/>
                  </a:lnTo>
                  <a:lnTo>
                    <a:pt x="385113" y="3089"/>
                  </a:lnTo>
                  <a:lnTo>
                    <a:pt x="339089" y="0"/>
                  </a:lnTo>
                  <a:close/>
                </a:path>
              </a:pathLst>
            </a:custGeom>
            <a:solidFill>
              <a:srgbClr val="C9BCB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2931413" y="1110234"/>
              <a:ext cx="678180" cy="676910"/>
            </a:xfrm>
            <a:custGeom>
              <a:avLst/>
              <a:gdLst/>
              <a:ahLst/>
              <a:cxnLst/>
              <a:rect l="l" t="t" r="r" b="b"/>
              <a:pathLst>
                <a:path w="678179" h="676910">
                  <a:moveTo>
                    <a:pt x="0" y="338327"/>
                  </a:moveTo>
                  <a:lnTo>
                    <a:pt x="3094" y="292426"/>
                  </a:lnTo>
                  <a:lnTo>
                    <a:pt x="12109" y="248399"/>
                  </a:lnTo>
                  <a:lnTo>
                    <a:pt x="26640" y="206650"/>
                  </a:lnTo>
                  <a:lnTo>
                    <a:pt x="46284" y="167583"/>
                  </a:lnTo>
                  <a:lnTo>
                    <a:pt x="70638" y="131601"/>
                  </a:lnTo>
                  <a:lnTo>
                    <a:pt x="99298" y="99107"/>
                  </a:lnTo>
                  <a:lnTo>
                    <a:pt x="131860" y="70505"/>
                  </a:lnTo>
                  <a:lnTo>
                    <a:pt x="167922" y="46199"/>
                  </a:lnTo>
                  <a:lnTo>
                    <a:pt x="207079" y="26592"/>
                  </a:lnTo>
                  <a:lnTo>
                    <a:pt x="248928" y="12087"/>
                  </a:lnTo>
                  <a:lnTo>
                    <a:pt x="293066" y="3089"/>
                  </a:lnTo>
                  <a:lnTo>
                    <a:pt x="339089" y="0"/>
                  </a:lnTo>
                  <a:lnTo>
                    <a:pt x="385113" y="3089"/>
                  </a:lnTo>
                  <a:lnTo>
                    <a:pt x="429251" y="12087"/>
                  </a:lnTo>
                  <a:lnTo>
                    <a:pt x="471100" y="26592"/>
                  </a:lnTo>
                  <a:lnTo>
                    <a:pt x="510257" y="46199"/>
                  </a:lnTo>
                  <a:lnTo>
                    <a:pt x="546319" y="70505"/>
                  </a:lnTo>
                  <a:lnTo>
                    <a:pt x="578881" y="99107"/>
                  </a:lnTo>
                  <a:lnTo>
                    <a:pt x="607541" y="131601"/>
                  </a:lnTo>
                  <a:lnTo>
                    <a:pt x="631895" y="167583"/>
                  </a:lnTo>
                  <a:lnTo>
                    <a:pt x="651539" y="206650"/>
                  </a:lnTo>
                  <a:lnTo>
                    <a:pt x="666070" y="248399"/>
                  </a:lnTo>
                  <a:lnTo>
                    <a:pt x="675085" y="292426"/>
                  </a:lnTo>
                  <a:lnTo>
                    <a:pt x="678180" y="338327"/>
                  </a:lnTo>
                  <a:lnTo>
                    <a:pt x="675085" y="384229"/>
                  </a:lnTo>
                  <a:lnTo>
                    <a:pt x="666070" y="428256"/>
                  </a:lnTo>
                  <a:lnTo>
                    <a:pt x="651539" y="470005"/>
                  </a:lnTo>
                  <a:lnTo>
                    <a:pt x="631895" y="509072"/>
                  </a:lnTo>
                  <a:lnTo>
                    <a:pt x="607541" y="545054"/>
                  </a:lnTo>
                  <a:lnTo>
                    <a:pt x="578881" y="577548"/>
                  </a:lnTo>
                  <a:lnTo>
                    <a:pt x="546319" y="606150"/>
                  </a:lnTo>
                  <a:lnTo>
                    <a:pt x="510257" y="630456"/>
                  </a:lnTo>
                  <a:lnTo>
                    <a:pt x="471100" y="650063"/>
                  </a:lnTo>
                  <a:lnTo>
                    <a:pt x="429251" y="664568"/>
                  </a:lnTo>
                  <a:lnTo>
                    <a:pt x="385113" y="673566"/>
                  </a:lnTo>
                  <a:lnTo>
                    <a:pt x="339089" y="676655"/>
                  </a:lnTo>
                  <a:lnTo>
                    <a:pt x="293066" y="673566"/>
                  </a:lnTo>
                  <a:lnTo>
                    <a:pt x="248928" y="664568"/>
                  </a:lnTo>
                  <a:lnTo>
                    <a:pt x="207079" y="650063"/>
                  </a:lnTo>
                  <a:lnTo>
                    <a:pt x="167922" y="630456"/>
                  </a:lnTo>
                  <a:lnTo>
                    <a:pt x="131860" y="606150"/>
                  </a:lnTo>
                  <a:lnTo>
                    <a:pt x="99298" y="577548"/>
                  </a:lnTo>
                  <a:lnTo>
                    <a:pt x="70638" y="545054"/>
                  </a:lnTo>
                  <a:lnTo>
                    <a:pt x="46284" y="509072"/>
                  </a:lnTo>
                  <a:lnTo>
                    <a:pt x="26640" y="470005"/>
                  </a:lnTo>
                  <a:lnTo>
                    <a:pt x="12109" y="428256"/>
                  </a:lnTo>
                  <a:lnTo>
                    <a:pt x="3094" y="384229"/>
                  </a:lnTo>
                  <a:lnTo>
                    <a:pt x="0" y="338327"/>
                  </a:lnTo>
                  <a:close/>
                </a:path>
              </a:pathLst>
            </a:custGeom>
            <a:ln w="25908">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3257550" y="1899666"/>
              <a:ext cx="676910" cy="678180"/>
            </a:xfrm>
            <a:custGeom>
              <a:avLst/>
              <a:gdLst/>
              <a:ahLst/>
              <a:cxnLst/>
              <a:rect l="l" t="t" r="r" b="b"/>
              <a:pathLst>
                <a:path w="676910" h="678180">
                  <a:moveTo>
                    <a:pt x="338327" y="0"/>
                  </a:moveTo>
                  <a:lnTo>
                    <a:pt x="292426" y="3094"/>
                  </a:lnTo>
                  <a:lnTo>
                    <a:pt x="248399" y="12109"/>
                  </a:lnTo>
                  <a:lnTo>
                    <a:pt x="206650" y="26640"/>
                  </a:lnTo>
                  <a:lnTo>
                    <a:pt x="167583" y="46284"/>
                  </a:lnTo>
                  <a:lnTo>
                    <a:pt x="131601" y="70638"/>
                  </a:lnTo>
                  <a:lnTo>
                    <a:pt x="99107" y="99298"/>
                  </a:lnTo>
                  <a:lnTo>
                    <a:pt x="70505" y="131860"/>
                  </a:lnTo>
                  <a:lnTo>
                    <a:pt x="46199" y="167922"/>
                  </a:lnTo>
                  <a:lnTo>
                    <a:pt x="26592" y="207079"/>
                  </a:lnTo>
                  <a:lnTo>
                    <a:pt x="12087" y="248928"/>
                  </a:lnTo>
                  <a:lnTo>
                    <a:pt x="3089" y="293066"/>
                  </a:lnTo>
                  <a:lnTo>
                    <a:pt x="0" y="339089"/>
                  </a:lnTo>
                  <a:lnTo>
                    <a:pt x="3089" y="385113"/>
                  </a:lnTo>
                  <a:lnTo>
                    <a:pt x="12087" y="429251"/>
                  </a:lnTo>
                  <a:lnTo>
                    <a:pt x="26592" y="471100"/>
                  </a:lnTo>
                  <a:lnTo>
                    <a:pt x="46199" y="510257"/>
                  </a:lnTo>
                  <a:lnTo>
                    <a:pt x="70505" y="546319"/>
                  </a:lnTo>
                  <a:lnTo>
                    <a:pt x="99107" y="578881"/>
                  </a:lnTo>
                  <a:lnTo>
                    <a:pt x="131601" y="607541"/>
                  </a:lnTo>
                  <a:lnTo>
                    <a:pt x="167583" y="631895"/>
                  </a:lnTo>
                  <a:lnTo>
                    <a:pt x="206650" y="651539"/>
                  </a:lnTo>
                  <a:lnTo>
                    <a:pt x="248399" y="666070"/>
                  </a:lnTo>
                  <a:lnTo>
                    <a:pt x="292426" y="675085"/>
                  </a:lnTo>
                  <a:lnTo>
                    <a:pt x="338327" y="678180"/>
                  </a:lnTo>
                  <a:lnTo>
                    <a:pt x="384229" y="675085"/>
                  </a:lnTo>
                  <a:lnTo>
                    <a:pt x="428256" y="666070"/>
                  </a:lnTo>
                  <a:lnTo>
                    <a:pt x="470005" y="651539"/>
                  </a:lnTo>
                  <a:lnTo>
                    <a:pt x="509072" y="631895"/>
                  </a:lnTo>
                  <a:lnTo>
                    <a:pt x="545054" y="607541"/>
                  </a:lnTo>
                  <a:lnTo>
                    <a:pt x="577548" y="578881"/>
                  </a:lnTo>
                  <a:lnTo>
                    <a:pt x="606150" y="546319"/>
                  </a:lnTo>
                  <a:lnTo>
                    <a:pt x="630456" y="510257"/>
                  </a:lnTo>
                  <a:lnTo>
                    <a:pt x="650063" y="471100"/>
                  </a:lnTo>
                  <a:lnTo>
                    <a:pt x="664568" y="429251"/>
                  </a:lnTo>
                  <a:lnTo>
                    <a:pt x="673566" y="385113"/>
                  </a:lnTo>
                  <a:lnTo>
                    <a:pt x="676655" y="339089"/>
                  </a:lnTo>
                  <a:lnTo>
                    <a:pt x="673566" y="293066"/>
                  </a:lnTo>
                  <a:lnTo>
                    <a:pt x="664568" y="248928"/>
                  </a:lnTo>
                  <a:lnTo>
                    <a:pt x="650063" y="207079"/>
                  </a:lnTo>
                  <a:lnTo>
                    <a:pt x="630456" y="167922"/>
                  </a:lnTo>
                  <a:lnTo>
                    <a:pt x="606150" y="131860"/>
                  </a:lnTo>
                  <a:lnTo>
                    <a:pt x="577548" y="99298"/>
                  </a:lnTo>
                  <a:lnTo>
                    <a:pt x="545054" y="70638"/>
                  </a:lnTo>
                  <a:lnTo>
                    <a:pt x="509072" y="46284"/>
                  </a:lnTo>
                  <a:lnTo>
                    <a:pt x="470005" y="26640"/>
                  </a:lnTo>
                  <a:lnTo>
                    <a:pt x="428256" y="12109"/>
                  </a:lnTo>
                  <a:lnTo>
                    <a:pt x="384229" y="3094"/>
                  </a:lnTo>
                  <a:lnTo>
                    <a:pt x="338327" y="0"/>
                  </a:lnTo>
                  <a:close/>
                </a:path>
              </a:pathLst>
            </a:custGeom>
            <a:solidFill>
              <a:srgbClr val="C9BCB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3257550" y="1899666"/>
              <a:ext cx="676910" cy="678180"/>
            </a:xfrm>
            <a:custGeom>
              <a:avLst/>
              <a:gdLst/>
              <a:ahLst/>
              <a:cxnLst/>
              <a:rect l="l" t="t" r="r" b="b"/>
              <a:pathLst>
                <a:path w="676910" h="678180">
                  <a:moveTo>
                    <a:pt x="0" y="339089"/>
                  </a:moveTo>
                  <a:lnTo>
                    <a:pt x="3089" y="293066"/>
                  </a:lnTo>
                  <a:lnTo>
                    <a:pt x="12087" y="248928"/>
                  </a:lnTo>
                  <a:lnTo>
                    <a:pt x="26592" y="207079"/>
                  </a:lnTo>
                  <a:lnTo>
                    <a:pt x="46199" y="167922"/>
                  </a:lnTo>
                  <a:lnTo>
                    <a:pt x="70505" y="131860"/>
                  </a:lnTo>
                  <a:lnTo>
                    <a:pt x="99107" y="99298"/>
                  </a:lnTo>
                  <a:lnTo>
                    <a:pt x="131601" y="70638"/>
                  </a:lnTo>
                  <a:lnTo>
                    <a:pt x="167583" y="46284"/>
                  </a:lnTo>
                  <a:lnTo>
                    <a:pt x="206650" y="26640"/>
                  </a:lnTo>
                  <a:lnTo>
                    <a:pt x="248399" y="12109"/>
                  </a:lnTo>
                  <a:lnTo>
                    <a:pt x="292426" y="3094"/>
                  </a:lnTo>
                  <a:lnTo>
                    <a:pt x="338327" y="0"/>
                  </a:lnTo>
                  <a:lnTo>
                    <a:pt x="384229" y="3094"/>
                  </a:lnTo>
                  <a:lnTo>
                    <a:pt x="428256" y="12109"/>
                  </a:lnTo>
                  <a:lnTo>
                    <a:pt x="470005" y="26640"/>
                  </a:lnTo>
                  <a:lnTo>
                    <a:pt x="509072" y="46284"/>
                  </a:lnTo>
                  <a:lnTo>
                    <a:pt x="545054" y="70638"/>
                  </a:lnTo>
                  <a:lnTo>
                    <a:pt x="577548" y="99298"/>
                  </a:lnTo>
                  <a:lnTo>
                    <a:pt x="606150" y="131860"/>
                  </a:lnTo>
                  <a:lnTo>
                    <a:pt x="630456" y="167922"/>
                  </a:lnTo>
                  <a:lnTo>
                    <a:pt x="650063" y="207079"/>
                  </a:lnTo>
                  <a:lnTo>
                    <a:pt x="664568" y="248928"/>
                  </a:lnTo>
                  <a:lnTo>
                    <a:pt x="673566" y="293066"/>
                  </a:lnTo>
                  <a:lnTo>
                    <a:pt x="676655" y="339089"/>
                  </a:lnTo>
                  <a:lnTo>
                    <a:pt x="673566" y="385113"/>
                  </a:lnTo>
                  <a:lnTo>
                    <a:pt x="664568" y="429251"/>
                  </a:lnTo>
                  <a:lnTo>
                    <a:pt x="650063" y="471100"/>
                  </a:lnTo>
                  <a:lnTo>
                    <a:pt x="630456" y="510257"/>
                  </a:lnTo>
                  <a:lnTo>
                    <a:pt x="606150" y="546319"/>
                  </a:lnTo>
                  <a:lnTo>
                    <a:pt x="577548" y="578881"/>
                  </a:lnTo>
                  <a:lnTo>
                    <a:pt x="545054" y="607541"/>
                  </a:lnTo>
                  <a:lnTo>
                    <a:pt x="509072" y="631895"/>
                  </a:lnTo>
                  <a:lnTo>
                    <a:pt x="470005" y="651539"/>
                  </a:lnTo>
                  <a:lnTo>
                    <a:pt x="428256" y="666070"/>
                  </a:lnTo>
                  <a:lnTo>
                    <a:pt x="384229" y="675085"/>
                  </a:lnTo>
                  <a:lnTo>
                    <a:pt x="338327" y="678180"/>
                  </a:lnTo>
                  <a:lnTo>
                    <a:pt x="292426" y="675085"/>
                  </a:lnTo>
                  <a:lnTo>
                    <a:pt x="248399" y="666070"/>
                  </a:lnTo>
                  <a:lnTo>
                    <a:pt x="206650" y="651539"/>
                  </a:lnTo>
                  <a:lnTo>
                    <a:pt x="167583" y="631895"/>
                  </a:lnTo>
                  <a:lnTo>
                    <a:pt x="131601" y="607541"/>
                  </a:lnTo>
                  <a:lnTo>
                    <a:pt x="99107" y="578881"/>
                  </a:lnTo>
                  <a:lnTo>
                    <a:pt x="70505" y="546319"/>
                  </a:lnTo>
                  <a:lnTo>
                    <a:pt x="46199" y="510257"/>
                  </a:lnTo>
                  <a:lnTo>
                    <a:pt x="26592" y="471100"/>
                  </a:lnTo>
                  <a:lnTo>
                    <a:pt x="12087" y="429251"/>
                  </a:lnTo>
                  <a:lnTo>
                    <a:pt x="3089" y="385113"/>
                  </a:lnTo>
                  <a:lnTo>
                    <a:pt x="0" y="339089"/>
                  </a:lnTo>
                  <a:close/>
                </a:path>
              </a:pathLst>
            </a:custGeom>
            <a:ln w="25908">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3256787" y="1853184"/>
              <a:ext cx="790956" cy="789432"/>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2895600" y="1043940"/>
              <a:ext cx="809244" cy="809243"/>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3200400" y="201168"/>
              <a:ext cx="847344" cy="845819"/>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object 19"/>
          <p:cNvSpPr txBox="1">
            <a:spLocks noGrp="1"/>
          </p:cNvSpPr>
          <p:nvPr>
            <p:ph type="title"/>
          </p:nvPr>
        </p:nvSpPr>
        <p:spPr>
          <a:xfrm>
            <a:off x="2133600" y="2916173"/>
            <a:ext cx="4184650" cy="1017269"/>
          </a:xfrm>
          <a:prstGeom prst="rect">
            <a:avLst/>
          </a:prstGeom>
        </p:spPr>
        <p:txBody>
          <a:bodyPr vert="horz" wrap="square" lIns="0" tIns="113030" rIns="0" bIns="0" rtlCol="0">
            <a:spAutoFit/>
          </a:bodyPr>
          <a:lstStyle/>
          <a:p>
            <a:pPr algn="ctr">
              <a:lnSpc>
                <a:spcPct val="100000"/>
              </a:lnSpc>
              <a:spcBef>
                <a:spcPts val="890"/>
              </a:spcBef>
            </a:pPr>
            <a:r>
              <a:rPr lang="en-US" sz="3200" spc="-15" dirty="0" smtClean="0"/>
              <a:t>Industry Day 2021</a:t>
            </a:r>
            <a:endParaRPr sz="3200" dirty="0"/>
          </a:p>
          <a:p>
            <a:pPr algn="ctr">
              <a:lnSpc>
                <a:spcPct val="100000"/>
              </a:lnSpc>
              <a:spcBef>
                <a:spcPts val="540"/>
              </a:spcBef>
            </a:pPr>
            <a:r>
              <a:rPr lang="en-US" sz="2200" spc="-10" dirty="0" smtClean="0"/>
              <a:t>Henry Smith, Chief of Staff</a:t>
            </a:r>
            <a:endParaRPr sz="2200" dirty="0"/>
          </a:p>
        </p:txBody>
      </p:sp>
      <p:sp>
        <p:nvSpPr>
          <p:cNvPr id="20" name="object 20"/>
          <p:cNvSpPr txBox="1"/>
          <p:nvPr/>
        </p:nvSpPr>
        <p:spPr>
          <a:xfrm>
            <a:off x="3256787" y="5028057"/>
            <a:ext cx="1756537" cy="3206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000" b="1" i="0" u="none" strike="noStrike" kern="1200" cap="none" spc="-5" normalizeH="0" baseline="0" noProof="0" dirty="0" smtClean="0">
                <a:ln>
                  <a:noFill/>
                </a:ln>
                <a:solidFill>
                  <a:prstClr val="black"/>
                </a:solidFill>
                <a:effectLst/>
                <a:uLnTx/>
                <a:uFillTx/>
                <a:latin typeface="Calibri"/>
                <a:ea typeface="+mn-ea"/>
                <a:cs typeface="Calibri"/>
              </a:rPr>
              <a:t>September</a:t>
            </a:r>
            <a:r>
              <a:rPr kumimoji="0" sz="2000" b="1" i="0" u="none" strike="noStrike" kern="1200" cap="none" spc="-75" normalizeH="0" baseline="0" noProof="0" dirty="0" smtClean="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2020</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3588070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56738" y="174447"/>
            <a:ext cx="3429000" cy="514350"/>
          </a:xfrm>
          <a:prstGeom prst="rect">
            <a:avLst/>
          </a:prstGeom>
        </p:spPr>
        <p:txBody>
          <a:bodyPr vert="horz" wrap="square" lIns="0" tIns="13335" rIns="0" bIns="0" rtlCol="0">
            <a:spAutoFit/>
          </a:bodyPr>
          <a:lstStyle/>
          <a:p>
            <a:pPr marL="12700">
              <a:lnSpc>
                <a:spcPct val="100000"/>
              </a:lnSpc>
              <a:spcBef>
                <a:spcPts val="105"/>
              </a:spcBef>
            </a:pPr>
            <a:r>
              <a:rPr sz="3200" spc="-45" dirty="0"/>
              <a:t>Talent</a:t>
            </a:r>
            <a:r>
              <a:rPr sz="3200" spc="-75" dirty="0"/>
              <a:t> </a:t>
            </a:r>
            <a:r>
              <a:rPr sz="3200" spc="-10" dirty="0"/>
              <a:t>Development</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10</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472440" y="1212850"/>
            <a:ext cx="8152130" cy="4431665"/>
          </a:xfrm>
          <a:prstGeom prst="rect">
            <a:avLst/>
          </a:prstGeom>
        </p:spPr>
        <p:txBody>
          <a:bodyPr vert="horz" wrap="square" lIns="0" tIns="38735" rIns="0" bIns="0" rtlCol="0">
            <a:spAutoFit/>
          </a:bodyPr>
          <a:lstStyle/>
          <a:p>
            <a:pPr marL="76200" marR="93980" lvl="0" indent="0" algn="l" defTabSz="914400" rtl="0" eaLnBrk="1" fontAlgn="auto" latinLnBrk="0" hangingPunct="1">
              <a:lnSpc>
                <a:spcPct val="90000"/>
              </a:lnSpc>
              <a:spcBef>
                <a:spcPts val="305"/>
              </a:spcBef>
              <a:spcAft>
                <a:spcPts val="0"/>
              </a:spcAft>
              <a:buClrTx/>
              <a:buSzTx/>
              <a:buFontTx/>
              <a:buNone/>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As </a:t>
            </a:r>
            <a:r>
              <a:rPr kumimoji="0" sz="1700" b="0" i="0" u="none" strike="noStrike" kern="1200" cap="none" spc="-30" normalizeH="0" baseline="0" noProof="0" dirty="0">
                <a:ln>
                  <a:noFill/>
                </a:ln>
                <a:solidFill>
                  <a:prstClr val="black"/>
                </a:solidFill>
                <a:effectLst/>
                <a:uLnTx/>
                <a:uFillTx/>
                <a:latin typeface="Calibri"/>
                <a:ea typeface="+mn-ea"/>
                <a:cs typeface="Calibri"/>
              </a:rPr>
              <a:t>DoD’s </a:t>
            </a:r>
            <a:r>
              <a:rPr kumimoji="0" sz="1700" b="0" i="0" u="none" strike="noStrike" kern="1200" cap="none" spc="0" normalizeH="0" baseline="0" noProof="0" dirty="0">
                <a:ln>
                  <a:noFill/>
                </a:ln>
                <a:solidFill>
                  <a:prstClr val="black"/>
                </a:solidFill>
                <a:effectLst/>
                <a:uLnTx/>
                <a:uFillTx/>
                <a:latin typeface="Calibri"/>
                <a:ea typeface="+mn-ea"/>
                <a:cs typeface="Calibri"/>
              </a:rPr>
              <a:t>Chief </a:t>
            </a:r>
            <a:r>
              <a:rPr kumimoji="0" sz="1700" b="0" i="0" u="none" strike="noStrike" kern="1200" cap="none" spc="-5" normalizeH="0" baseline="0" noProof="0" dirty="0">
                <a:ln>
                  <a:noFill/>
                </a:ln>
                <a:solidFill>
                  <a:prstClr val="black"/>
                </a:solidFill>
                <a:effectLst/>
                <a:uLnTx/>
                <a:uFillTx/>
                <a:latin typeface="Calibri"/>
                <a:ea typeface="+mn-ea"/>
                <a:cs typeface="Calibri"/>
              </a:rPr>
              <a:t>Learning Office,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25" normalizeH="0" baseline="0" noProof="0" dirty="0">
                <a:ln>
                  <a:noFill/>
                </a:ln>
                <a:solidFill>
                  <a:prstClr val="black"/>
                </a:solidFill>
                <a:effectLst/>
                <a:uLnTx/>
                <a:uFillTx/>
                <a:latin typeface="Calibri"/>
                <a:ea typeface="+mn-ea"/>
                <a:cs typeface="Calibri"/>
              </a:rPr>
              <a:t>Talent </a:t>
            </a:r>
            <a:r>
              <a:rPr kumimoji="0" sz="1700" b="0" i="0" u="none" strike="noStrike" kern="1200" cap="none" spc="-5" normalizeH="0" baseline="0" noProof="0" dirty="0">
                <a:ln>
                  <a:noFill/>
                </a:ln>
                <a:solidFill>
                  <a:prstClr val="black"/>
                </a:solidFill>
                <a:effectLst/>
                <a:uLnTx/>
                <a:uFillTx/>
                <a:latin typeface="Calibri"/>
                <a:ea typeface="+mn-ea"/>
                <a:cs typeface="Calibri"/>
              </a:rPr>
              <a:t>Development </a:t>
            </a:r>
            <a:r>
              <a:rPr kumimoji="0" sz="1700" b="0" i="0" u="none" strike="noStrike" kern="1200" cap="none" spc="-15" normalizeH="0" baseline="0" noProof="0" dirty="0">
                <a:ln>
                  <a:noFill/>
                </a:ln>
                <a:solidFill>
                  <a:prstClr val="black"/>
                </a:solidFill>
                <a:effectLst/>
                <a:uLnTx/>
                <a:uFillTx/>
                <a:latin typeface="Calibri"/>
                <a:ea typeface="+mn-ea"/>
                <a:cs typeface="Calibri"/>
              </a:rPr>
              <a:t>LOB </a:t>
            </a:r>
            <a:r>
              <a:rPr kumimoji="0" sz="1700" b="0" i="0" u="none" strike="noStrike" kern="1200" cap="none" spc="0" normalizeH="0" baseline="0" noProof="0" dirty="0">
                <a:ln>
                  <a:noFill/>
                </a:ln>
                <a:solidFill>
                  <a:prstClr val="black"/>
                </a:solidFill>
                <a:effectLst/>
                <a:uLnTx/>
                <a:uFillTx/>
                <a:latin typeface="Calibri"/>
                <a:ea typeface="+mn-ea"/>
                <a:cs typeface="Calibri"/>
              </a:rPr>
              <a:t>shapes the </a:t>
            </a:r>
            <a:r>
              <a:rPr kumimoji="0" sz="1700" b="0" i="0" u="none" strike="noStrike" kern="1200" cap="none" spc="-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learning  </a:t>
            </a:r>
            <a:r>
              <a:rPr kumimoji="0" sz="1700" b="0" i="0" u="none" strike="noStrike" kern="1200" cap="none" spc="-5" normalizeH="0" baseline="0" noProof="0" dirty="0">
                <a:ln>
                  <a:noFill/>
                </a:ln>
                <a:solidFill>
                  <a:prstClr val="black"/>
                </a:solidFill>
                <a:effectLst/>
                <a:uLnTx/>
                <a:uFillTx/>
                <a:latin typeface="Calibri"/>
                <a:ea typeface="+mn-ea"/>
                <a:cs typeface="Calibri"/>
              </a:rPr>
              <a:t>landscape through policies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10" normalizeH="0" baseline="0" noProof="0" dirty="0">
                <a:ln>
                  <a:noFill/>
                </a:ln>
                <a:solidFill>
                  <a:prstClr val="black"/>
                </a:solidFill>
                <a:effectLst/>
                <a:uLnTx/>
                <a:uFillTx/>
                <a:latin typeface="Calibri"/>
                <a:ea typeface="+mn-ea"/>
                <a:cs typeface="Calibri"/>
              </a:rPr>
              <a:t>strategies </a:t>
            </a:r>
            <a:r>
              <a:rPr kumimoji="0" sz="1700" b="0" i="0" u="none" strike="noStrike" kern="1200" cap="none" spc="-5" normalizeH="0" baseline="0" noProof="0" dirty="0">
                <a:ln>
                  <a:noFill/>
                </a:ln>
                <a:solidFill>
                  <a:prstClr val="black"/>
                </a:solidFill>
                <a:effectLst/>
                <a:uLnTx/>
                <a:uFillTx/>
                <a:latin typeface="Calibri"/>
                <a:ea typeface="+mn-ea"/>
                <a:cs typeface="Calibri"/>
              </a:rPr>
              <a:t>that provide training, education,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10" normalizeH="0" baseline="0" noProof="0" dirty="0">
                <a:ln>
                  <a:noFill/>
                </a:ln>
                <a:solidFill>
                  <a:prstClr val="black"/>
                </a:solidFill>
                <a:effectLst/>
                <a:uLnTx/>
                <a:uFillTx/>
                <a:latin typeface="Calibri"/>
                <a:ea typeface="+mn-ea"/>
                <a:cs typeface="Calibri"/>
              </a:rPr>
              <a:t>professional  </a:t>
            </a:r>
            <a:r>
              <a:rPr kumimoji="0" sz="1700" b="0" i="0" u="none" strike="noStrike" kern="1200" cap="none" spc="-5" normalizeH="0" baseline="0" noProof="0" dirty="0">
                <a:ln>
                  <a:noFill/>
                </a:ln>
                <a:solidFill>
                  <a:prstClr val="black"/>
                </a:solidFill>
                <a:effectLst/>
                <a:uLnTx/>
                <a:uFillTx/>
                <a:latin typeface="Calibri"/>
                <a:ea typeface="+mn-ea"/>
                <a:cs typeface="Calibri"/>
              </a:rPr>
              <a:t>development </a:t>
            </a:r>
            <a:r>
              <a:rPr kumimoji="0" sz="1700" b="0" i="0" u="none" strike="noStrike" kern="1200" cap="none" spc="0" normalizeH="0" baseline="0" noProof="0" dirty="0">
                <a:ln>
                  <a:noFill/>
                </a:ln>
                <a:solidFill>
                  <a:prstClr val="black"/>
                </a:solidFill>
                <a:effectLst/>
                <a:uLnTx/>
                <a:uFillTx/>
                <a:latin typeface="Calibri"/>
                <a:ea typeface="+mn-ea"/>
                <a:cs typeface="Calibri"/>
              </a:rPr>
              <a:t>opportunities and </a:t>
            </a:r>
            <a:r>
              <a:rPr kumimoji="0" sz="1700" b="0" i="0" u="none" strike="noStrike" kern="1200" cap="none" spc="-5" normalizeH="0" baseline="0" noProof="0" dirty="0">
                <a:ln>
                  <a:noFill/>
                </a:ln>
                <a:solidFill>
                  <a:prstClr val="black"/>
                </a:solidFill>
                <a:effectLst/>
                <a:uLnTx/>
                <a:uFillTx/>
                <a:latin typeface="Calibri"/>
                <a:ea typeface="+mn-ea"/>
                <a:cs typeface="Calibri"/>
              </a:rPr>
              <a:t>tools through our </a:t>
            </a:r>
            <a:r>
              <a:rPr kumimoji="0" sz="1700" b="0" i="0" u="none" strike="noStrike" kern="1200" cap="none" spc="0" normalizeH="0" baseline="0" noProof="0" dirty="0">
                <a:ln>
                  <a:noFill/>
                </a:ln>
                <a:solidFill>
                  <a:prstClr val="black"/>
                </a:solidFill>
                <a:effectLst/>
                <a:uLnTx/>
                <a:uFillTx/>
                <a:latin typeface="Calibri"/>
                <a:ea typeface="+mn-ea"/>
                <a:cs typeface="Calibri"/>
              </a:rPr>
              <a:t>leader </a:t>
            </a:r>
            <a:r>
              <a:rPr kumimoji="0" sz="1700" b="0" i="0" u="none" strike="noStrike" kern="1200" cap="none" spc="-5" normalizeH="0" baseline="0" noProof="0" dirty="0">
                <a:ln>
                  <a:noFill/>
                </a:ln>
                <a:solidFill>
                  <a:prstClr val="black"/>
                </a:solidFill>
                <a:effectLst/>
                <a:uLnTx/>
                <a:uFillTx/>
                <a:latin typeface="Calibri"/>
                <a:ea typeface="+mn-ea"/>
                <a:cs typeface="Calibri"/>
              </a:rPr>
              <a:t>development </a:t>
            </a:r>
            <a:r>
              <a:rPr kumimoji="0" sz="1700" b="0" i="0" u="none" strike="noStrike" kern="1200" cap="none" spc="-10" normalizeH="0" baseline="0" noProof="0" dirty="0">
                <a:ln>
                  <a:noFill/>
                </a:ln>
                <a:solidFill>
                  <a:prstClr val="black"/>
                </a:solidFill>
                <a:effectLst/>
                <a:uLnTx/>
                <a:uFillTx/>
                <a:latin typeface="Calibri"/>
                <a:ea typeface="+mn-ea"/>
                <a:cs typeface="Calibri"/>
              </a:rPr>
              <a:t>programs,  broadening </a:t>
            </a:r>
            <a:r>
              <a:rPr kumimoji="0" sz="1700" b="0" i="0" u="none" strike="noStrike" kern="1200" cap="none" spc="-5" normalizeH="0" baseline="0" noProof="0" dirty="0">
                <a:ln>
                  <a:noFill/>
                </a:ln>
                <a:solidFill>
                  <a:prstClr val="black"/>
                </a:solidFill>
                <a:effectLst/>
                <a:uLnTx/>
                <a:uFillTx/>
                <a:latin typeface="Calibri"/>
                <a:ea typeface="+mn-ea"/>
                <a:cs typeface="Calibri"/>
              </a:rPr>
              <a:t>initiatives, managerial </a:t>
            </a:r>
            <a:r>
              <a:rPr kumimoji="0" sz="1700" b="0" i="0" u="none" strike="noStrike" kern="1200" cap="none" spc="0" normalizeH="0" baseline="0" noProof="0" dirty="0">
                <a:ln>
                  <a:noFill/>
                </a:ln>
                <a:solidFill>
                  <a:prstClr val="black"/>
                </a:solidFill>
                <a:effectLst/>
                <a:uLnTx/>
                <a:uFillTx/>
                <a:latin typeface="Calibri"/>
                <a:ea typeface="+mn-ea"/>
                <a:cs typeface="Calibri"/>
              </a:rPr>
              <a:t>&amp; </a:t>
            </a:r>
            <a:r>
              <a:rPr kumimoji="0" sz="1700" b="0" i="0" u="none" strike="noStrike" kern="1200" cap="none" spc="-5" normalizeH="0" baseline="0" noProof="0" dirty="0">
                <a:ln>
                  <a:noFill/>
                </a:ln>
                <a:solidFill>
                  <a:prstClr val="black"/>
                </a:solidFill>
                <a:effectLst/>
                <a:uLnTx/>
                <a:uFillTx/>
                <a:latin typeface="Calibri"/>
                <a:ea typeface="+mn-ea"/>
                <a:cs typeface="Calibri"/>
              </a:rPr>
              <a:t>supervisory </a:t>
            </a:r>
            <a:r>
              <a:rPr kumimoji="0" sz="1700" b="0" i="0" u="none" strike="noStrike" kern="1200" cap="none" spc="-10" normalizeH="0" baseline="0" noProof="0" dirty="0">
                <a:ln>
                  <a:noFill/>
                </a:ln>
                <a:solidFill>
                  <a:prstClr val="black"/>
                </a:solidFill>
                <a:effectLst/>
                <a:uLnTx/>
                <a:uFillTx/>
                <a:latin typeface="Calibri"/>
                <a:ea typeface="+mn-ea"/>
                <a:cs typeface="Calibri"/>
              </a:rPr>
              <a:t>framework,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mentoring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coaching  portals that maximize employee performance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broaden </a:t>
            </a:r>
            <a:r>
              <a:rPr kumimoji="0" sz="1700" b="0" i="0" u="none" strike="noStrike" kern="1200" cap="none" spc="0" normalizeH="0" baseline="0" noProof="0" dirty="0">
                <a:ln>
                  <a:noFill/>
                </a:ln>
                <a:solidFill>
                  <a:prstClr val="black"/>
                </a:solidFill>
                <a:effectLst/>
                <a:uLnTx/>
                <a:uFillTx/>
                <a:latin typeface="Calibri"/>
                <a:ea typeface="+mn-ea"/>
                <a:cs typeface="Calibri"/>
              </a:rPr>
              <a:t>our civilian </a:t>
            </a:r>
            <a:r>
              <a:rPr kumimoji="0" sz="1700" b="0" i="0" u="none" strike="noStrike" kern="1200" cap="none" spc="-10" normalizeH="0" baseline="0" noProof="0" dirty="0">
                <a:ln>
                  <a:noFill/>
                </a:ln>
                <a:solidFill>
                  <a:prstClr val="black"/>
                </a:solidFill>
                <a:effectLst/>
                <a:uLnTx/>
                <a:uFillTx/>
                <a:latin typeface="Calibri"/>
                <a:ea typeface="+mn-ea"/>
                <a:cs typeface="Calibri"/>
              </a:rPr>
              <a:t>workforce </a:t>
            </a:r>
            <a:r>
              <a:rPr kumimoji="0" sz="1700" b="0" i="0" u="none" strike="noStrike" kern="1200" cap="none" spc="-5" normalizeH="0" baseline="0" noProof="0" dirty="0">
                <a:ln>
                  <a:noFill/>
                </a:ln>
                <a:solidFill>
                  <a:prstClr val="black"/>
                </a:solidFill>
                <a:effectLst/>
                <a:uLnTx/>
                <a:uFillTx/>
                <a:latin typeface="Calibri"/>
                <a:ea typeface="+mn-ea"/>
                <a:cs typeface="Calibri"/>
              </a:rPr>
              <a:t>around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world to </a:t>
            </a:r>
            <a:r>
              <a:rPr kumimoji="0" sz="1700" b="0" i="0" u="none" strike="noStrike" kern="1200" cap="none" spc="-10" normalizeH="0" baseline="0" noProof="0" dirty="0">
                <a:ln>
                  <a:noFill/>
                </a:ln>
                <a:solidFill>
                  <a:prstClr val="black"/>
                </a:solidFill>
                <a:effectLst/>
                <a:uLnTx/>
                <a:uFillTx/>
                <a:latin typeface="Calibri"/>
                <a:ea typeface="+mn-ea"/>
                <a:cs typeface="Calibri"/>
              </a:rPr>
              <a:t>better </a:t>
            </a:r>
            <a:r>
              <a:rPr kumimoji="0" sz="1700" b="0" i="0" u="none" strike="noStrike" kern="1200" cap="none" spc="0" normalizeH="0" baseline="0" noProof="0" dirty="0">
                <a:ln>
                  <a:noFill/>
                </a:ln>
                <a:solidFill>
                  <a:prstClr val="black"/>
                </a:solidFill>
                <a:effectLst/>
                <a:uLnTx/>
                <a:uFillTx/>
                <a:latin typeface="Calibri"/>
                <a:ea typeface="+mn-ea"/>
                <a:cs typeface="Calibri"/>
              </a:rPr>
              <a:t>equip them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0" normalizeH="0" baseline="0" noProof="0" dirty="0">
                <a:ln>
                  <a:noFill/>
                </a:ln>
                <a:solidFill>
                  <a:prstClr val="black"/>
                </a:solidFill>
                <a:effectLst/>
                <a:uLnTx/>
                <a:uFillTx/>
                <a:latin typeface="Calibri"/>
                <a:ea typeface="+mn-ea"/>
                <a:cs typeface="Calibri"/>
              </a:rPr>
              <a:t>the challenges </a:t>
            </a:r>
            <a:r>
              <a:rPr kumimoji="0" sz="1700" b="0" i="0" u="none" strike="noStrike" kern="1200" cap="none" spc="-5" normalizeH="0" baseline="0" noProof="0" dirty="0">
                <a:ln>
                  <a:noFill/>
                </a:ln>
                <a:solidFill>
                  <a:prstClr val="black"/>
                </a:solidFill>
                <a:effectLst/>
                <a:uLnTx/>
                <a:uFillTx/>
                <a:latin typeface="Calibri"/>
                <a:ea typeface="+mn-ea"/>
                <a:cs typeface="Calibri"/>
              </a:rPr>
              <a:t>of </a:t>
            </a:r>
            <a:r>
              <a:rPr kumimoji="0" sz="1700" b="0" i="0" u="none" strike="noStrike" kern="1200" cap="none" spc="-10" normalizeH="0" baseline="0" noProof="0" dirty="0">
                <a:ln>
                  <a:noFill/>
                </a:ln>
                <a:solidFill>
                  <a:prstClr val="black"/>
                </a:solidFill>
                <a:effectLst/>
                <a:uLnTx/>
                <a:uFillTx/>
                <a:latin typeface="Calibri"/>
                <a:ea typeface="+mn-ea"/>
                <a:cs typeface="Calibri"/>
              </a:rPr>
              <a:t>today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readiness </a:t>
            </a:r>
            <a:r>
              <a:rPr kumimoji="0" sz="1700" b="0" i="0" u="none" strike="noStrike" kern="1200" cap="none" spc="-15" normalizeH="0" baseline="0" noProof="0" dirty="0">
                <a:ln>
                  <a:noFill/>
                </a:ln>
                <a:solidFill>
                  <a:prstClr val="black"/>
                </a:solidFill>
                <a:effectLst/>
                <a:uLnTx/>
                <a:uFillTx/>
                <a:latin typeface="Calibri"/>
                <a:ea typeface="+mn-ea"/>
                <a:cs typeface="Calibri"/>
              </a:rPr>
              <a:t>for</a:t>
            </a:r>
            <a:r>
              <a:rPr kumimoji="0" sz="1700" b="0" i="0" u="none" strike="noStrike" kern="1200" cap="none" spc="-110" normalizeH="0" baseline="0" noProof="0" dirty="0">
                <a:ln>
                  <a:noFill/>
                </a:ln>
                <a:solidFill>
                  <a:prstClr val="black"/>
                </a:solidFill>
                <a:effectLst/>
                <a:uLnTx/>
                <a:uFillTx/>
                <a:latin typeface="Calibri"/>
                <a:ea typeface="+mn-ea"/>
                <a:cs typeface="Calibri"/>
              </a:rPr>
              <a:t> </a:t>
            </a:r>
            <a:r>
              <a:rPr kumimoji="0" sz="1700" b="0" i="0" u="none" strike="noStrike" kern="1200" cap="none" spc="-20" normalizeH="0" baseline="0" noProof="0" dirty="0">
                <a:ln>
                  <a:noFill/>
                </a:ln>
                <a:solidFill>
                  <a:prstClr val="black"/>
                </a:solidFill>
                <a:effectLst/>
                <a:uLnTx/>
                <a:uFillTx/>
                <a:latin typeface="Calibri"/>
                <a:ea typeface="+mn-ea"/>
                <a:cs typeface="Calibri"/>
              </a:rPr>
              <a:t>tomorrow.</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6200" marR="0" lvl="0" indent="0" algn="l" defTabSz="914400" rtl="0" eaLnBrk="1" fontAlgn="auto" latinLnBrk="0" hangingPunct="1">
              <a:lnSpc>
                <a:spcPct val="100000"/>
              </a:lnSpc>
              <a:spcBef>
                <a:spcPts val="5"/>
              </a:spcBef>
              <a:spcAft>
                <a:spcPts val="0"/>
              </a:spcAft>
              <a:buClrTx/>
              <a:buSzTx/>
              <a:buFontTx/>
              <a:buNone/>
              <a:tabLst/>
              <a:defRPr/>
            </a:pPr>
            <a:r>
              <a:rPr kumimoji="0" sz="1700" b="1" i="0" u="none" strike="noStrike" kern="1200" cap="none" spc="-50" normalizeH="0" baseline="0" noProof="0" dirty="0">
                <a:ln>
                  <a:noFill/>
                </a:ln>
                <a:solidFill>
                  <a:prstClr val="black"/>
                </a:solidFill>
                <a:effectLst/>
                <a:uLnTx/>
                <a:uFillTx/>
                <a:latin typeface="Calibri"/>
                <a:ea typeface="+mn-ea"/>
                <a:cs typeface="Calibri"/>
              </a:rPr>
              <a:t>Top</a:t>
            </a:r>
            <a:r>
              <a:rPr kumimoji="0" sz="1700" b="1" i="0" u="none" strike="noStrike" kern="1200" cap="none" spc="-10" normalizeH="0" baseline="0" noProof="0" dirty="0">
                <a:ln>
                  <a:noFill/>
                </a:ln>
                <a:solidFill>
                  <a:prstClr val="black"/>
                </a:solidFill>
                <a:effectLst/>
                <a:uLnTx/>
                <a:uFillTx/>
                <a:latin typeface="Calibri"/>
                <a:ea typeface="+mn-ea"/>
                <a:cs typeface="Calibri"/>
              </a:rPr>
              <a:t> </a:t>
            </a:r>
            <a:r>
              <a:rPr kumimoji="0" sz="17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419100" marR="0" lvl="0" indent="-342900" algn="l" defTabSz="914400" rtl="0" eaLnBrk="1" fontAlgn="auto" latinLnBrk="0" hangingPunct="1">
              <a:lnSpc>
                <a:spcPct val="100000"/>
              </a:lnSpc>
              <a:spcBef>
                <a:spcPts val="204"/>
              </a:spcBef>
              <a:spcAft>
                <a:spcPts val="0"/>
              </a:spcAft>
              <a:buClrTx/>
              <a:buSzTx/>
              <a:buFont typeface="Arial"/>
              <a:buChar char="•"/>
              <a:tabLst>
                <a:tab pos="418465" algn="l"/>
                <a:tab pos="419100" algn="l"/>
              </a:tabLst>
              <a:defRPr/>
            </a:pPr>
            <a:r>
              <a:rPr kumimoji="0" sz="1700" b="0" i="0" u="none" strike="noStrike" kern="1200" cap="none" spc="-10" normalizeH="0" baseline="0" noProof="0" dirty="0">
                <a:ln>
                  <a:noFill/>
                </a:ln>
                <a:solidFill>
                  <a:prstClr val="black"/>
                </a:solidFill>
                <a:effectLst/>
                <a:uLnTx/>
                <a:uFillTx/>
                <a:latin typeface="Calibri"/>
                <a:ea typeface="+mn-ea"/>
                <a:cs typeface="Calibri"/>
              </a:rPr>
              <a:t>Execute </a:t>
            </a:r>
            <a:r>
              <a:rPr kumimoji="0" sz="1700" b="0" i="0" u="none" strike="noStrike" kern="1200" cap="none" spc="0" normalizeH="0" baseline="0" noProof="0" dirty="0">
                <a:ln>
                  <a:noFill/>
                </a:ln>
                <a:solidFill>
                  <a:prstClr val="black"/>
                </a:solidFill>
                <a:effectLst/>
                <a:uLnTx/>
                <a:uFillTx/>
                <a:latin typeface="Calibri"/>
                <a:ea typeface="+mn-ea"/>
                <a:cs typeface="Calibri"/>
              </a:rPr>
              <a:t>successful </a:t>
            </a:r>
            <a:r>
              <a:rPr kumimoji="0" sz="1700" b="0" i="0" u="none" strike="noStrike" kern="1200" cap="none" spc="-5" normalizeH="0" baseline="0" noProof="0" dirty="0">
                <a:ln>
                  <a:noFill/>
                </a:ln>
                <a:solidFill>
                  <a:prstClr val="black"/>
                </a:solidFill>
                <a:effectLst/>
                <a:uLnTx/>
                <a:uFillTx/>
                <a:latin typeface="Calibri"/>
                <a:ea typeface="+mn-ea"/>
                <a:cs typeface="Calibri"/>
              </a:rPr>
              <a:t>Enterprise </a:t>
            </a:r>
            <a:r>
              <a:rPr kumimoji="0" sz="1700" b="0" i="0" u="none" strike="noStrike" kern="1200" cap="none" spc="0" normalizeH="0" baseline="0" noProof="0" dirty="0">
                <a:ln>
                  <a:noFill/>
                </a:ln>
                <a:solidFill>
                  <a:prstClr val="black"/>
                </a:solidFill>
                <a:effectLst/>
                <a:uLnTx/>
                <a:uFillTx/>
                <a:latin typeface="Calibri"/>
                <a:ea typeface="+mn-ea"/>
                <a:cs typeface="Calibri"/>
              </a:rPr>
              <a:t>Leader Development</a:t>
            </a:r>
            <a:r>
              <a:rPr kumimoji="0" sz="1700" b="0" i="0" u="none" strike="noStrike" kern="1200" cap="none" spc="-135"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Programs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419100" marR="81280" lvl="0" indent="-342900" algn="l" defTabSz="914400" rtl="0" eaLnBrk="1" fontAlgn="auto" latinLnBrk="0" hangingPunct="1">
              <a:lnSpc>
                <a:spcPts val="1839"/>
              </a:lnSpc>
              <a:spcBef>
                <a:spcPts val="430"/>
              </a:spcBef>
              <a:spcAft>
                <a:spcPts val="0"/>
              </a:spcAft>
              <a:buClrTx/>
              <a:buSzTx/>
              <a:buFont typeface="Arial"/>
              <a:buChar char="•"/>
              <a:tabLst>
                <a:tab pos="418465" algn="l"/>
                <a:tab pos="4191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Support </a:t>
            </a:r>
            <a:r>
              <a:rPr kumimoji="0" sz="1700" b="0" i="0" u="none" strike="noStrike" kern="1200" cap="none" spc="-5" normalizeH="0" baseline="0" noProof="0" dirty="0">
                <a:ln>
                  <a:noFill/>
                </a:ln>
                <a:solidFill>
                  <a:prstClr val="black"/>
                </a:solidFill>
                <a:effectLst/>
                <a:uLnTx/>
                <a:uFillTx/>
                <a:latin typeface="Calibri"/>
                <a:ea typeface="+mn-ea"/>
                <a:cs typeface="Calibri"/>
              </a:rPr>
              <a:t>recently deployed </a:t>
            </a:r>
            <a:r>
              <a:rPr kumimoji="0" sz="1700" b="0" i="0" u="none" strike="noStrike" kern="1200" cap="none" spc="0" normalizeH="0" baseline="0" noProof="0" dirty="0">
                <a:ln>
                  <a:noFill/>
                </a:ln>
                <a:solidFill>
                  <a:prstClr val="black"/>
                </a:solidFill>
                <a:effectLst/>
                <a:uLnTx/>
                <a:uFillTx/>
                <a:latin typeface="Calibri"/>
                <a:ea typeface="+mn-ea"/>
                <a:cs typeface="Calibri"/>
              </a:rPr>
              <a:t>Managerial &amp; Supervisory Learning &amp; </a:t>
            </a:r>
            <a:r>
              <a:rPr kumimoji="0" sz="1700" b="0" i="0" u="none" strike="noStrike" kern="1200" cap="none" spc="-10" normalizeH="0" baseline="0" noProof="0" dirty="0">
                <a:ln>
                  <a:noFill/>
                </a:ln>
                <a:solidFill>
                  <a:prstClr val="black"/>
                </a:solidFill>
                <a:effectLst/>
                <a:uLnTx/>
                <a:uFillTx/>
                <a:latin typeface="Calibri"/>
                <a:ea typeface="+mn-ea"/>
                <a:cs typeface="Calibri"/>
              </a:rPr>
              <a:t>Evaluation </a:t>
            </a:r>
            <a:r>
              <a:rPr kumimoji="0" sz="1700" b="0" i="0" u="none" strike="noStrike" kern="1200" cap="none" spc="-5" normalizeH="0" baseline="0" noProof="0" dirty="0">
                <a:ln>
                  <a:noFill/>
                </a:ln>
                <a:solidFill>
                  <a:prstClr val="black"/>
                </a:solidFill>
                <a:effectLst/>
                <a:uLnTx/>
                <a:uFillTx/>
                <a:latin typeface="Calibri"/>
                <a:ea typeface="+mn-ea"/>
                <a:cs typeface="Calibri"/>
              </a:rPr>
              <a:t>Framework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10" normalizeH="0" baseline="0" noProof="0" dirty="0">
                <a:ln>
                  <a:noFill/>
                </a:ln>
                <a:solidFill>
                  <a:prstClr val="black"/>
                </a:solidFill>
                <a:effectLst/>
                <a:uLnTx/>
                <a:uFillTx/>
                <a:latin typeface="Calibri"/>
                <a:ea typeface="+mn-ea"/>
                <a:cs typeface="Calibri"/>
              </a:rPr>
              <a:t>standardize </a:t>
            </a:r>
            <a:r>
              <a:rPr kumimoji="0" sz="1700" b="0" i="0" u="none" strike="noStrike" kern="1200" cap="none" spc="0" normalizeH="0" baseline="0" noProof="0" dirty="0">
                <a:ln>
                  <a:noFill/>
                </a:ln>
                <a:solidFill>
                  <a:prstClr val="black"/>
                </a:solidFill>
                <a:effectLst/>
                <a:uLnTx/>
                <a:uFillTx/>
                <a:latin typeface="Calibri"/>
                <a:ea typeface="+mn-ea"/>
                <a:cs typeface="Calibri"/>
              </a:rPr>
              <a:t>coding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5" normalizeH="0" baseline="0" noProof="0" dirty="0">
                <a:ln>
                  <a:noFill/>
                </a:ln>
                <a:solidFill>
                  <a:prstClr val="black"/>
                </a:solidFill>
                <a:effectLst/>
                <a:uLnTx/>
                <a:uFillTx/>
                <a:latin typeface="Calibri"/>
                <a:ea typeface="+mn-ea"/>
                <a:cs typeface="Calibri"/>
              </a:rPr>
              <a:t>managers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supervisors across </a:t>
            </a:r>
            <a:r>
              <a:rPr kumimoji="0" sz="1700" b="0" i="0" u="none" strike="noStrike" kern="1200" cap="none" spc="5" normalizeH="0" baseline="0" noProof="0" dirty="0">
                <a:ln>
                  <a:noFill/>
                </a:ln>
                <a:solidFill>
                  <a:prstClr val="black"/>
                </a:solidFill>
                <a:effectLst/>
                <a:uLnTx/>
                <a:uFillTx/>
                <a:latin typeface="Calibri"/>
                <a:ea typeface="+mn-ea"/>
                <a:cs typeface="Calibri"/>
              </a:rPr>
              <a:t>the</a:t>
            </a:r>
            <a:r>
              <a:rPr kumimoji="0" sz="1700" b="0" i="0" u="none" strike="noStrike" kern="1200" cap="none" spc="-215" normalizeH="0" baseline="0" noProof="0" dirty="0">
                <a:ln>
                  <a:noFill/>
                </a:ln>
                <a:solidFill>
                  <a:prstClr val="black"/>
                </a:solidFill>
                <a:effectLst/>
                <a:uLnTx/>
                <a:uFillTx/>
                <a:latin typeface="Calibri"/>
                <a:ea typeface="+mn-ea"/>
                <a:cs typeface="Calibri"/>
              </a:rPr>
              <a:t> </a:t>
            </a:r>
            <a:r>
              <a:rPr kumimoji="0" sz="1700" b="0" i="0" u="none" strike="noStrike" kern="1200" cap="none" spc="0" normalizeH="0" baseline="0" noProof="0" dirty="0">
                <a:ln>
                  <a:noFill/>
                </a:ln>
                <a:solidFill>
                  <a:prstClr val="black"/>
                </a:solidFill>
                <a:effectLst/>
                <a:uLnTx/>
                <a:uFillTx/>
                <a:latin typeface="Calibri"/>
                <a:ea typeface="+mn-ea"/>
                <a:cs typeface="Calibri"/>
              </a:rPr>
              <a:t>Department</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419100" marR="0" lvl="0" indent="-342900" algn="l" defTabSz="914400" rtl="0" eaLnBrk="1" fontAlgn="auto" latinLnBrk="0" hangingPunct="1">
              <a:lnSpc>
                <a:spcPct val="100000"/>
              </a:lnSpc>
              <a:spcBef>
                <a:spcPts val="175"/>
              </a:spcBef>
              <a:spcAft>
                <a:spcPts val="0"/>
              </a:spcAft>
              <a:buClrTx/>
              <a:buSzTx/>
              <a:buFont typeface="Arial"/>
              <a:buChar char="•"/>
              <a:tabLst>
                <a:tab pos="418465" algn="l"/>
                <a:tab pos="4191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Support </a:t>
            </a:r>
            <a:r>
              <a:rPr kumimoji="0" sz="1700" b="0" i="0" u="none" strike="noStrike" kern="1200" cap="none" spc="-5" normalizeH="0" baseline="0" noProof="0" dirty="0">
                <a:ln>
                  <a:noFill/>
                </a:ln>
                <a:solidFill>
                  <a:prstClr val="black"/>
                </a:solidFill>
                <a:effectLst/>
                <a:uLnTx/>
                <a:uFillTx/>
                <a:latin typeface="Calibri"/>
                <a:ea typeface="+mn-ea"/>
                <a:cs typeface="Calibri"/>
              </a:rPr>
              <a:t>USALearning Assisted </a:t>
            </a:r>
            <a:r>
              <a:rPr kumimoji="0" sz="1700" b="0" i="0" u="none" strike="noStrike" kern="1200" cap="none" spc="0" normalizeH="0" baseline="0" noProof="0" dirty="0">
                <a:ln>
                  <a:noFill/>
                </a:ln>
                <a:solidFill>
                  <a:prstClr val="black"/>
                </a:solidFill>
                <a:effectLst/>
                <a:uLnTx/>
                <a:uFillTx/>
                <a:latin typeface="Calibri"/>
                <a:ea typeface="+mn-ea"/>
                <a:cs typeface="Calibri"/>
              </a:rPr>
              <a:t>Acquisition </a:t>
            </a:r>
            <a:r>
              <a:rPr kumimoji="0" sz="1700" b="0" i="0" u="none" strike="noStrike" kern="1200" cap="none" spc="-10" normalizeH="0" baseline="0" noProof="0" dirty="0">
                <a:ln>
                  <a:noFill/>
                </a:ln>
                <a:solidFill>
                  <a:prstClr val="black"/>
                </a:solidFill>
                <a:effectLst/>
                <a:uLnTx/>
                <a:uFillTx/>
                <a:latin typeface="Calibri"/>
                <a:ea typeface="+mn-ea"/>
                <a:cs typeface="Calibri"/>
              </a:rPr>
              <a:t>effort </a:t>
            </a:r>
            <a:r>
              <a:rPr kumimoji="0" sz="1700" b="0" i="0" u="none" strike="noStrike" kern="1200" cap="none" spc="-5" normalizeH="0" baseline="0" noProof="0" dirty="0">
                <a:ln>
                  <a:noFill/>
                </a:ln>
                <a:solidFill>
                  <a:prstClr val="black"/>
                </a:solidFill>
                <a:effectLst/>
                <a:uLnTx/>
                <a:uFillTx/>
                <a:latin typeface="Calibri"/>
                <a:ea typeface="+mn-ea"/>
                <a:cs typeface="Calibri"/>
              </a:rPr>
              <a:t>by </a:t>
            </a:r>
            <a:r>
              <a:rPr kumimoji="0" sz="1700" b="0" i="0" u="none" strike="noStrike" kern="1200" cap="none" spc="0" normalizeH="0" baseline="0" noProof="0" dirty="0">
                <a:ln>
                  <a:noFill/>
                </a:ln>
                <a:solidFill>
                  <a:prstClr val="black"/>
                </a:solidFill>
                <a:effectLst/>
                <a:uLnTx/>
                <a:uFillTx/>
                <a:latin typeface="Calibri"/>
                <a:ea typeface="+mn-ea"/>
                <a:cs typeface="Calibri"/>
              </a:rPr>
              <a:t>optimizing </a:t>
            </a:r>
            <a:r>
              <a:rPr kumimoji="0" sz="1700" b="0" i="0" u="none" strike="noStrike" kern="1200" cap="none" spc="-15" normalizeH="0" baseline="0" noProof="0" dirty="0">
                <a:ln>
                  <a:noFill/>
                </a:ln>
                <a:solidFill>
                  <a:prstClr val="black"/>
                </a:solidFill>
                <a:effectLst/>
                <a:uLnTx/>
                <a:uFillTx/>
                <a:latin typeface="Calibri"/>
                <a:ea typeface="+mn-ea"/>
                <a:cs typeface="Calibri"/>
              </a:rPr>
              <a:t>4</a:t>
            </a:r>
            <a:r>
              <a:rPr kumimoji="0" sz="1650" b="0" i="0" u="none" strike="noStrike" kern="1200" cap="none" spc="-22" normalizeH="0" baseline="25252" noProof="0" dirty="0">
                <a:ln>
                  <a:noFill/>
                </a:ln>
                <a:solidFill>
                  <a:prstClr val="black"/>
                </a:solidFill>
                <a:effectLst/>
                <a:uLnTx/>
                <a:uFillTx/>
                <a:latin typeface="Calibri"/>
                <a:ea typeface="+mn-ea"/>
                <a:cs typeface="Calibri"/>
              </a:rPr>
              <a:t>th </a:t>
            </a:r>
            <a:r>
              <a:rPr kumimoji="0" sz="1700" b="0" i="0" u="none" strike="noStrike" kern="1200" cap="none" spc="-15" normalizeH="0" baseline="0" noProof="0" dirty="0">
                <a:ln>
                  <a:noFill/>
                </a:ln>
                <a:solidFill>
                  <a:prstClr val="black"/>
                </a:solidFill>
                <a:effectLst/>
                <a:uLnTx/>
                <a:uFillTx/>
                <a:latin typeface="Calibri"/>
                <a:ea typeface="+mn-ea"/>
                <a:cs typeface="Calibri"/>
              </a:rPr>
              <a:t>Estate</a:t>
            </a:r>
            <a:r>
              <a:rPr kumimoji="0" sz="1700" b="0" i="0" u="none" strike="noStrike" kern="1200" cap="none" spc="-210" normalizeH="0" baseline="0" noProof="0" dirty="0">
                <a:ln>
                  <a:noFill/>
                </a:ln>
                <a:solidFill>
                  <a:prstClr val="black"/>
                </a:solidFill>
                <a:effectLst/>
                <a:uLnTx/>
                <a:uFillTx/>
                <a:latin typeface="Calibri"/>
                <a:ea typeface="+mn-ea"/>
                <a:cs typeface="Calibri"/>
              </a:rPr>
              <a:t> </a:t>
            </a:r>
            <a:r>
              <a:rPr kumimoji="0" sz="1700" b="0" i="0" u="none" strike="noStrike" kern="1200" cap="none" spc="0" normalizeH="0" baseline="0" noProof="0" dirty="0">
                <a:ln>
                  <a:noFill/>
                </a:ln>
                <a:solidFill>
                  <a:prstClr val="black"/>
                </a:solidFill>
                <a:effectLst/>
                <a:uLnTx/>
                <a:uFillTx/>
                <a:latin typeface="Calibri"/>
                <a:ea typeface="+mn-ea"/>
                <a:cs typeface="Calibri"/>
              </a:rPr>
              <a:t>LMS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419100" marR="0" lvl="0" indent="-342900" algn="l" defTabSz="914400" rtl="0" eaLnBrk="1" fontAlgn="auto" latinLnBrk="0" hangingPunct="1">
              <a:lnSpc>
                <a:spcPct val="100000"/>
              </a:lnSpc>
              <a:spcBef>
                <a:spcPts val="200"/>
              </a:spcBef>
              <a:spcAft>
                <a:spcPts val="0"/>
              </a:spcAft>
              <a:buClrTx/>
              <a:buSzTx/>
              <a:buFont typeface="Arial"/>
              <a:buChar char="•"/>
              <a:tabLst>
                <a:tab pos="418465" algn="l"/>
                <a:tab pos="4191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Update </a:t>
            </a:r>
            <a:r>
              <a:rPr kumimoji="0" sz="1700" b="0" i="0" u="none" strike="noStrike" kern="1200" cap="none" spc="0" normalizeH="0" baseline="0" noProof="0" dirty="0">
                <a:ln>
                  <a:noFill/>
                </a:ln>
                <a:solidFill>
                  <a:prstClr val="black"/>
                </a:solidFill>
                <a:effectLst/>
                <a:uLnTx/>
                <a:uFillTx/>
                <a:latin typeface="Calibri"/>
                <a:ea typeface="+mn-ea"/>
                <a:cs typeface="Calibri"/>
              </a:rPr>
              <a:t>DoD Civilian Leader Development </a:t>
            </a:r>
            <a:r>
              <a:rPr kumimoji="0" sz="1700" b="0" i="0" u="none" strike="noStrike" kern="1200" cap="none" spc="-5" normalizeH="0" baseline="0" noProof="0" dirty="0">
                <a:ln>
                  <a:noFill/>
                </a:ln>
                <a:solidFill>
                  <a:prstClr val="black"/>
                </a:solidFill>
                <a:effectLst/>
                <a:uLnTx/>
                <a:uFillTx/>
                <a:latin typeface="Calibri"/>
                <a:ea typeface="+mn-ea"/>
                <a:cs typeface="Calibri"/>
              </a:rPr>
              <a:t>Framework </a:t>
            </a:r>
            <a:r>
              <a:rPr kumimoji="0" sz="1700" b="0" i="0" u="none" strike="noStrike" kern="1200" cap="none" spc="0" normalizeH="0" baseline="0" noProof="0" dirty="0">
                <a:ln>
                  <a:noFill/>
                </a:ln>
                <a:solidFill>
                  <a:prstClr val="black"/>
                </a:solidFill>
                <a:effectLst/>
                <a:uLnTx/>
                <a:uFillTx/>
                <a:latin typeface="Calibri"/>
                <a:ea typeface="+mn-ea"/>
                <a:cs typeface="Calibri"/>
              </a:rPr>
              <a:t>and</a:t>
            </a:r>
            <a:r>
              <a:rPr kumimoji="0" sz="1700" b="0" i="0" u="none" strike="noStrike" kern="1200" cap="none" spc="-235"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Continuum</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419100" marR="274955" lvl="0" indent="-342900" algn="l" defTabSz="914400" rtl="0" eaLnBrk="1" fontAlgn="auto" latinLnBrk="0" hangingPunct="1">
              <a:lnSpc>
                <a:spcPts val="1839"/>
              </a:lnSpc>
              <a:spcBef>
                <a:spcPts val="434"/>
              </a:spcBef>
              <a:spcAft>
                <a:spcPts val="0"/>
              </a:spcAft>
              <a:buClrTx/>
              <a:buSzTx/>
              <a:buFont typeface="Arial"/>
              <a:buChar char="•"/>
              <a:tabLst>
                <a:tab pos="418465" algn="l"/>
                <a:tab pos="419100" algn="l"/>
              </a:tabLst>
              <a:defRPr/>
            </a:pPr>
            <a:r>
              <a:rPr kumimoji="0" sz="1700" b="0" i="0" u="none" strike="noStrike" kern="1200" cap="none" spc="-10" normalizeH="0" baseline="0" noProof="0" dirty="0">
                <a:ln>
                  <a:noFill/>
                </a:ln>
                <a:solidFill>
                  <a:prstClr val="black"/>
                </a:solidFill>
                <a:effectLst/>
                <a:uLnTx/>
                <a:uFillTx/>
                <a:latin typeface="Calibri"/>
                <a:ea typeface="+mn-ea"/>
                <a:cs typeface="Calibri"/>
              </a:rPr>
              <a:t>Policy/oversight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5" normalizeH="0" baseline="0" noProof="0" dirty="0">
                <a:ln>
                  <a:noFill/>
                </a:ln>
                <a:solidFill>
                  <a:prstClr val="black"/>
                </a:solidFill>
                <a:effectLst/>
                <a:uLnTx/>
                <a:uFillTx/>
                <a:latin typeface="Calibri"/>
                <a:ea typeface="+mn-ea"/>
                <a:cs typeface="Calibri"/>
              </a:rPr>
              <a:t>DoD Broadening </a:t>
            </a:r>
            <a:r>
              <a:rPr kumimoji="0" sz="1700" b="0" i="0" u="none" strike="noStrike" kern="1200" cap="none" spc="0" normalizeH="0" baseline="0" noProof="0" dirty="0">
                <a:ln>
                  <a:noFill/>
                </a:ln>
                <a:solidFill>
                  <a:prstClr val="black"/>
                </a:solidFill>
                <a:effectLst/>
                <a:uLnTx/>
                <a:uFillTx/>
                <a:latin typeface="Calibri"/>
                <a:ea typeface="+mn-ea"/>
                <a:cs typeface="Calibri"/>
              </a:rPr>
              <a:t>Opportunities (McCain, </a:t>
            </a:r>
            <a:r>
              <a:rPr kumimoji="0" sz="1700" b="0" i="0" u="none" strike="noStrike" kern="1200" cap="none" spc="-5" normalizeH="0" baseline="0" noProof="0" dirty="0">
                <a:ln>
                  <a:noFill/>
                </a:ln>
                <a:solidFill>
                  <a:prstClr val="black"/>
                </a:solidFill>
                <a:effectLst/>
                <a:uLnTx/>
                <a:uFillTx/>
                <a:latin typeface="Calibri"/>
                <a:ea typeface="+mn-ea"/>
                <a:cs typeface="Calibri"/>
              </a:rPr>
              <a:t>PPTE, PPS)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coaching  </a:t>
            </a:r>
            <a:r>
              <a:rPr kumimoji="0" sz="1700" b="0" i="0" u="none" strike="noStrike" kern="1200" cap="none" spc="-10" normalizeH="0" baseline="0" noProof="0" dirty="0">
                <a:ln>
                  <a:noFill/>
                </a:ln>
                <a:solidFill>
                  <a:prstClr val="black"/>
                </a:solidFill>
                <a:effectLst/>
                <a:uLnTx/>
                <a:uFillTx/>
                <a:latin typeface="Calibri"/>
                <a:ea typeface="+mn-ea"/>
                <a:cs typeface="Calibri"/>
              </a:rPr>
              <a:t>efforts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419100" marR="162560" lvl="0" indent="-342900" algn="l" defTabSz="914400" rtl="0" eaLnBrk="1" fontAlgn="auto" latinLnBrk="0" hangingPunct="1">
              <a:lnSpc>
                <a:spcPts val="1839"/>
              </a:lnSpc>
              <a:spcBef>
                <a:spcPts val="400"/>
              </a:spcBef>
              <a:spcAft>
                <a:spcPts val="0"/>
              </a:spcAft>
              <a:buClrTx/>
              <a:buSzTx/>
              <a:buFont typeface="Arial"/>
              <a:buChar char="•"/>
              <a:tabLst>
                <a:tab pos="418465" algn="l"/>
                <a:tab pos="4191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Implement an enhanced </a:t>
            </a:r>
            <a:r>
              <a:rPr kumimoji="0" sz="1700" b="0" i="0" u="none" strike="noStrike" kern="1200" cap="none" spc="-5" normalizeH="0" baseline="0" noProof="0" dirty="0">
                <a:ln>
                  <a:noFill/>
                </a:ln>
                <a:solidFill>
                  <a:prstClr val="black"/>
                </a:solidFill>
                <a:effectLst/>
                <a:uLnTx/>
                <a:uFillTx/>
                <a:latin typeface="Calibri"/>
                <a:ea typeface="+mn-ea"/>
                <a:cs typeface="Calibri"/>
              </a:rPr>
              <a:t>competency </a:t>
            </a:r>
            <a:r>
              <a:rPr kumimoji="0" sz="1700" b="0" i="0" u="none" strike="noStrike" kern="1200" cap="none" spc="0" normalizeH="0" baseline="0" noProof="0" dirty="0">
                <a:ln>
                  <a:noFill/>
                </a:ln>
                <a:solidFill>
                  <a:prstClr val="black"/>
                </a:solidFill>
                <a:effectLst/>
                <a:uLnTx/>
                <a:uFillTx/>
                <a:latin typeface="Calibri"/>
                <a:ea typeface="+mn-ea"/>
                <a:cs typeface="Calibri"/>
              </a:rPr>
              <a:t>model and </a:t>
            </a:r>
            <a:r>
              <a:rPr kumimoji="0" sz="1700" b="0" i="0" u="none" strike="noStrike" kern="1200" cap="none" spc="-5" normalizeH="0" baseline="0" noProof="0" dirty="0">
                <a:ln>
                  <a:noFill/>
                </a:ln>
                <a:solidFill>
                  <a:prstClr val="black"/>
                </a:solidFill>
                <a:effectLst/>
                <a:uLnTx/>
                <a:uFillTx/>
                <a:latin typeface="Calibri"/>
                <a:ea typeface="+mn-ea"/>
                <a:cs typeface="Calibri"/>
              </a:rPr>
              <a:t>updated </a:t>
            </a:r>
            <a:r>
              <a:rPr kumimoji="0" sz="1700" b="0" i="0" u="none" strike="noStrike" kern="1200" cap="none" spc="-10" normalizeH="0" baseline="0" noProof="0" dirty="0">
                <a:ln>
                  <a:noFill/>
                </a:ln>
                <a:solidFill>
                  <a:prstClr val="black"/>
                </a:solidFill>
                <a:effectLst/>
                <a:uLnTx/>
                <a:uFillTx/>
                <a:latin typeface="Calibri"/>
                <a:ea typeface="+mn-ea"/>
                <a:cs typeface="Calibri"/>
              </a:rPr>
              <a:t>strategic </a:t>
            </a:r>
            <a:r>
              <a:rPr kumimoji="0" sz="1700" b="0" i="0" u="none" strike="noStrike" kern="1200" cap="none" spc="0" normalizeH="0" baseline="0" noProof="0" dirty="0">
                <a:ln>
                  <a:noFill/>
                </a:ln>
                <a:solidFill>
                  <a:prstClr val="black"/>
                </a:solidFill>
                <a:effectLst/>
                <a:uLnTx/>
                <a:uFillTx/>
                <a:latin typeface="Calibri"/>
                <a:ea typeface="+mn-ea"/>
                <a:cs typeface="Calibri"/>
              </a:rPr>
              <a:t>human </a:t>
            </a:r>
            <a:r>
              <a:rPr kumimoji="0" sz="1700" b="0" i="0" u="none" strike="noStrike" kern="1200" cap="none" spc="-5" normalizeH="0" baseline="0" noProof="0" dirty="0">
                <a:ln>
                  <a:noFill/>
                </a:ln>
                <a:solidFill>
                  <a:prstClr val="black"/>
                </a:solidFill>
                <a:effectLst/>
                <a:uLnTx/>
                <a:uFillTx/>
                <a:latin typeface="Calibri"/>
                <a:ea typeface="+mn-ea"/>
                <a:cs typeface="Calibri"/>
              </a:rPr>
              <a:t>capital </a:t>
            </a:r>
            <a:r>
              <a:rPr kumimoji="0" sz="1700" b="0" i="0" u="none" strike="noStrike" kern="1200" cap="none" spc="0" normalizeH="0" baseline="0" noProof="0" dirty="0">
                <a:ln>
                  <a:noFill/>
                </a:ln>
                <a:solidFill>
                  <a:prstClr val="black"/>
                </a:solidFill>
                <a:effectLst/>
                <a:uLnTx/>
                <a:uFillTx/>
                <a:latin typeface="Calibri"/>
                <a:ea typeface="+mn-ea"/>
                <a:cs typeface="Calibri"/>
              </a:rPr>
              <a:t>plan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5"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HR </a:t>
            </a:r>
            <a:r>
              <a:rPr kumimoji="0" sz="1700" b="0" i="0" u="none" strike="noStrike" kern="1200" cap="none" spc="0" normalizeH="0" baseline="0" noProof="0" dirty="0">
                <a:ln>
                  <a:noFill/>
                </a:ln>
                <a:solidFill>
                  <a:prstClr val="black"/>
                </a:solidFill>
                <a:effectLst/>
                <a:uLnTx/>
                <a:uFillTx/>
                <a:latin typeface="Calibri"/>
                <a:ea typeface="+mn-ea"/>
                <a:cs typeface="Calibri"/>
              </a:rPr>
              <a:t>Functional</a:t>
            </a:r>
            <a:r>
              <a:rPr kumimoji="0" sz="1700" b="0" i="0" u="none" strike="noStrike" kern="1200" cap="none" spc="-35" normalizeH="0" baseline="0" noProof="0" dirty="0">
                <a:ln>
                  <a:noFill/>
                </a:ln>
                <a:solidFill>
                  <a:prstClr val="black"/>
                </a:solidFill>
                <a:effectLst/>
                <a:uLnTx/>
                <a:uFillTx/>
                <a:latin typeface="Calibri"/>
                <a:ea typeface="+mn-ea"/>
                <a:cs typeface="Calibri"/>
              </a:rPr>
              <a:t> </a:t>
            </a:r>
            <a:r>
              <a:rPr kumimoji="0" sz="1700" b="0" i="0" u="none" strike="noStrike" kern="1200" cap="none" spc="0" normalizeH="0" baseline="0" noProof="0" dirty="0">
                <a:ln>
                  <a:noFill/>
                </a:ln>
                <a:solidFill>
                  <a:prstClr val="black"/>
                </a:solidFill>
                <a:effectLst/>
                <a:uLnTx/>
                <a:uFillTx/>
                <a:latin typeface="Calibri"/>
                <a:ea typeface="+mn-ea"/>
                <a:cs typeface="Calibri"/>
              </a:rPr>
              <a:t>Community</a:t>
            </a:r>
            <a:endParaRPr kumimoji="0" sz="17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0968428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87320" y="174447"/>
            <a:ext cx="4766945" cy="514350"/>
          </a:xfrm>
          <a:prstGeom prst="rect">
            <a:avLst/>
          </a:prstGeom>
        </p:spPr>
        <p:txBody>
          <a:bodyPr vert="horz" wrap="square" lIns="0" tIns="13335" rIns="0" bIns="0" rtlCol="0">
            <a:spAutoFit/>
          </a:bodyPr>
          <a:lstStyle/>
          <a:p>
            <a:pPr marL="12700">
              <a:lnSpc>
                <a:spcPct val="100000"/>
              </a:lnSpc>
              <a:spcBef>
                <a:spcPts val="105"/>
              </a:spcBef>
            </a:pPr>
            <a:r>
              <a:rPr sz="3200" dirty="0"/>
              <a:t>Labor &amp; </a:t>
            </a:r>
            <a:r>
              <a:rPr sz="3200" spc="-15" dirty="0"/>
              <a:t>Employee</a:t>
            </a:r>
            <a:r>
              <a:rPr sz="3200" spc="-50" dirty="0"/>
              <a:t> </a:t>
            </a:r>
            <a:r>
              <a:rPr sz="3200" spc="-10" dirty="0"/>
              <a:t>Relations</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11</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35940" y="1238757"/>
            <a:ext cx="8020684" cy="4374515"/>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Serves as the </a:t>
            </a:r>
            <a:r>
              <a:rPr kumimoji="0" sz="1700" b="0" i="0" u="none" strike="noStrike" kern="1200" cap="none" spc="-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leader in </a:t>
            </a:r>
            <a:r>
              <a:rPr kumimoji="0" sz="1700" b="0" i="0" u="none" strike="noStrike" kern="1200" cap="none" spc="-5" normalizeH="0" baseline="0" noProof="0" dirty="0">
                <a:ln>
                  <a:noFill/>
                </a:ln>
                <a:solidFill>
                  <a:prstClr val="black"/>
                </a:solidFill>
                <a:effectLst/>
                <a:uLnTx/>
                <a:uFillTx/>
                <a:latin typeface="Calibri"/>
                <a:ea typeface="+mn-ea"/>
                <a:cs typeface="Calibri"/>
              </a:rPr>
              <a:t>providing credible, </a:t>
            </a:r>
            <a:r>
              <a:rPr kumimoji="0" sz="1700" b="0" i="0" u="none" strike="noStrike" kern="1200" cap="none" spc="-10" normalizeH="0" baseline="0" noProof="0" dirty="0">
                <a:ln>
                  <a:noFill/>
                </a:ln>
                <a:solidFill>
                  <a:prstClr val="black"/>
                </a:solidFill>
                <a:effectLst/>
                <a:uLnTx/>
                <a:uFillTx/>
                <a:latin typeface="Calibri"/>
                <a:ea typeface="+mn-ea"/>
                <a:cs typeface="Calibri"/>
              </a:rPr>
              <a:t>authoritative,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respected </a:t>
            </a:r>
            <a:r>
              <a:rPr kumimoji="0" sz="1700" b="0" i="0" u="none" strike="noStrike" kern="1200" cap="none" spc="-10" normalizeH="0" baseline="0" noProof="0" dirty="0">
                <a:ln>
                  <a:noFill/>
                </a:ln>
                <a:solidFill>
                  <a:prstClr val="black"/>
                </a:solidFill>
                <a:effectLst/>
                <a:uLnTx/>
                <a:uFillTx/>
                <a:latin typeface="Calibri"/>
                <a:ea typeface="+mn-ea"/>
                <a:cs typeface="Calibri"/>
              </a:rPr>
              <a:t>oversight,  </a:t>
            </a:r>
            <a:r>
              <a:rPr kumimoji="0" sz="1700" b="0" i="0" u="none" strike="noStrike" kern="1200" cap="none" spc="0" normalizeH="0" baseline="0" noProof="0" dirty="0">
                <a:ln>
                  <a:noFill/>
                </a:ln>
                <a:solidFill>
                  <a:prstClr val="black"/>
                </a:solidFill>
                <a:effectLst/>
                <a:uLnTx/>
                <a:uFillTx/>
                <a:latin typeface="Calibri"/>
                <a:ea typeface="+mn-ea"/>
                <a:cs typeface="Calibri"/>
              </a:rPr>
              <a:t>advice, and guidance in labor and </a:t>
            </a:r>
            <a:r>
              <a:rPr kumimoji="0" sz="1700" b="0" i="0" u="none" strike="noStrike" kern="1200" cap="none" spc="-5" normalizeH="0" baseline="0" noProof="0" dirty="0">
                <a:ln>
                  <a:noFill/>
                </a:ln>
                <a:solidFill>
                  <a:prstClr val="black"/>
                </a:solidFill>
                <a:effectLst/>
                <a:uLnTx/>
                <a:uFillTx/>
                <a:latin typeface="Calibri"/>
                <a:ea typeface="+mn-ea"/>
                <a:cs typeface="Calibri"/>
              </a:rPr>
              <a:t>employee relations. </a:t>
            </a:r>
            <a:r>
              <a:rPr kumimoji="0" sz="1700" b="0" i="0" u="none" strike="noStrike" kern="1200" cap="none" spc="-35" normalizeH="0" baseline="0" noProof="0" dirty="0">
                <a:ln>
                  <a:noFill/>
                </a:ln>
                <a:solidFill>
                  <a:prstClr val="black"/>
                </a:solidFill>
                <a:effectLst/>
                <a:uLnTx/>
                <a:uFillTx/>
                <a:latin typeface="Calibri"/>
                <a:ea typeface="+mn-ea"/>
                <a:cs typeface="Calibri"/>
              </a:rPr>
              <a:t>We </a:t>
            </a:r>
            <a:r>
              <a:rPr kumimoji="0" sz="1700" b="0" i="0" u="none" strike="noStrike" kern="1200" cap="none" spc="-5" normalizeH="0" baseline="0" noProof="0" dirty="0">
                <a:ln>
                  <a:noFill/>
                </a:ln>
                <a:solidFill>
                  <a:prstClr val="black"/>
                </a:solidFill>
                <a:effectLst/>
                <a:uLnTx/>
                <a:uFillTx/>
                <a:latin typeface="Calibri"/>
                <a:ea typeface="+mn-ea"/>
                <a:cs typeface="Calibri"/>
              </a:rPr>
              <a:t>provide </a:t>
            </a:r>
            <a:r>
              <a:rPr kumimoji="0" sz="1700" b="0" i="0" u="none" strike="noStrike" kern="1200" cap="none" spc="-10" normalizeH="0" baseline="0" noProof="0" dirty="0">
                <a:ln>
                  <a:noFill/>
                </a:ln>
                <a:solidFill>
                  <a:prstClr val="black"/>
                </a:solidFill>
                <a:effectLst/>
                <a:uLnTx/>
                <a:uFillTx/>
                <a:latin typeface="Calibri"/>
                <a:ea typeface="+mn-ea"/>
                <a:cs typeface="Calibri"/>
              </a:rPr>
              <a:t>products </a:t>
            </a:r>
            <a:r>
              <a:rPr kumimoji="0" sz="1700" b="0" i="0" u="none" strike="noStrike" kern="1200" cap="none" spc="0" normalizeH="0" baseline="0" noProof="0" dirty="0">
                <a:ln>
                  <a:noFill/>
                </a:ln>
                <a:solidFill>
                  <a:prstClr val="black"/>
                </a:solidFill>
                <a:effectLst/>
                <a:uLnTx/>
                <a:uFillTx/>
                <a:latin typeface="Calibri"/>
                <a:ea typeface="+mn-ea"/>
                <a:cs typeface="Calibri"/>
              </a:rPr>
              <a:t>and services </a:t>
            </a:r>
            <a:r>
              <a:rPr kumimoji="0" sz="1700" b="0" i="0" u="none" strike="noStrike" kern="1200" cap="none" spc="-5" normalizeH="0" baseline="0" noProof="0" dirty="0">
                <a:ln>
                  <a:noFill/>
                </a:ln>
                <a:solidFill>
                  <a:prstClr val="black"/>
                </a:solidFill>
                <a:effectLst/>
                <a:uLnTx/>
                <a:uFillTx/>
                <a:latin typeface="Calibri"/>
                <a:ea typeface="+mn-ea"/>
                <a:cs typeface="Calibri"/>
              </a:rPr>
              <a:t>to  </a:t>
            </a:r>
            <a:r>
              <a:rPr kumimoji="0" sz="1700" b="0" i="0" u="none" strike="noStrike" kern="1200" cap="none" spc="0" normalizeH="0" baseline="0" noProof="0" dirty="0">
                <a:ln>
                  <a:noFill/>
                </a:ln>
                <a:solidFill>
                  <a:prstClr val="black"/>
                </a:solidFill>
                <a:effectLst/>
                <a:uLnTx/>
                <a:uFillTx/>
                <a:latin typeface="Calibri"/>
                <a:ea typeface="+mn-ea"/>
                <a:cs typeface="Calibri"/>
              </a:rPr>
              <a:t>labor and </a:t>
            </a:r>
            <a:r>
              <a:rPr kumimoji="0" sz="1700" b="0" i="0" u="none" strike="noStrike" kern="1200" cap="none" spc="-5" normalizeH="0" baseline="0" noProof="0" dirty="0">
                <a:ln>
                  <a:noFill/>
                </a:ln>
                <a:solidFill>
                  <a:prstClr val="black"/>
                </a:solidFill>
                <a:effectLst/>
                <a:uLnTx/>
                <a:uFillTx/>
                <a:latin typeface="Calibri"/>
                <a:ea typeface="+mn-ea"/>
                <a:cs typeface="Calibri"/>
              </a:rPr>
              <a:t>employee relations practitioners </a:t>
            </a:r>
            <a:r>
              <a:rPr kumimoji="0" sz="1700" b="0" i="0" u="none" strike="noStrike" kern="1200" cap="none" spc="0" normalizeH="0" baseline="0" noProof="0" dirty="0">
                <a:ln>
                  <a:noFill/>
                </a:ln>
                <a:solidFill>
                  <a:prstClr val="black"/>
                </a:solidFill>
                <a:effectLst/>
                <a:uLnTx/>
                <a:uFillTx/>
                <a:latin typeface="Calibri"/>
                <a:ea typeface="+mn-ea"/>
                <a:cs typeface="Calibri"/>
              </a:rPr>
              <a:t>and their </a:t>
            </a:r>
            <a:r>
              <a:rPr kumimoji="0" sz="1700" b="0" i="0" u="none" strike="noStrike" kern="1200" cap="none" spc="-10" normalizeH="0" baseline="0" noProof="0" dirty="0">
                <a:ln>
                  <a:noFill/>
                </a:ln>
                <a:solidFill>
                  <a:prstClr val="black"/>
                </a:solidFill>
                <a:effectLst/>
                <a:uLnTx/>
                <a:uFillTx/>
                <a:latin typeface="Calibri"/>
                <a:ea typeface="+mn-ea"/>
                <a:cs typeface="Calibri"/>
              </a:rPr>
              <a:t>customers, </a:t>
            </a:r>
            <a:r>
              <a:rPr kumimoji="0" sz="1700" b="0" i="0" u="none" strike="noStrike" kern="1200" cap="none" spc="0" normalizeH="0" baseline="0" noProof="0" dirty="0">
                <a:ln>
                  <a:noFill/>
                </a:ln>
                <a:solidFill>
                  <a:prstClr val="black"/>
                </a:solidFill>
                <a:effectLst/>
                <a:uLnTx/>
                <a:uFillTx/>
                <a:latin typeface="Calibri"/>
                <a:ea typeface="+mn-ea"/>
                <a:cs typeface="Calibri"/>
              </a:rPr>
              <a:t>civilian and political  </a:t>
            </a:r>
            <a:r>
              <a:rPr kumimoji="0" sz="1700" b="0" i="0" u="none" strike="noStrike" kern="1200" cap="none" spc="-5" normalizeH="0" baseline="0" noProof="0" dirty="0">
                <a:ln>
                  <a:noFill/>
                </a:ln>
                <a:solidFill>
                  <a:prstClr val="black"/>
                </a:solidFill>
                <a:effectLst/>
                <a:uLnTx/>
                <a:uFillTx/>
                <a:latin typeface="Calibri"/>
                <a:ea typeface="+mn-ea"/>
                <a:cs typeface="Calibri"/>
              </a:rPr>
              <a:t>leadership </a:t>
            </a:r>
            <a:r>
              <a:rPr kumimoji="0" sz="1700" b="0" i="0" u="none" strike="noStrike" kern="1200" cap="none" spc="0" normalizeH="0" baseline="0" noProof="0" dirty="0">
                <a:ln>
                  <a:noFill/>
                </a:ln>
                <a:solidFill>
                  <a:prstClr val="black"/>
                </a:solidFill>
                <a:effectLst/>
                <a:uLnTx/>
                <a:uFillTx/>
                <a:latin typeface="Calibri"/>
                <a:ea typeface="+mn-ea"/>
                <a:cs typeface="Calibri"/>
              </a:rPr>
              <a:t>in the </a:t>
            </a:r>
            <a:r>
              <a:rPr kumimoji="0" sz="1700" b="0" i="0" u="none" strike="noStrike" kern="1200" cap="none" spc="-1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and our colleagues within </a:t>
            </a:r>
            <a:r>
              <a:rPr kumimoji="0" sz="1700" b="0" i="0" u="none" strike="noStrike" kern="1200" cap="none" spc="-30" normalizeH="0" baseline="0" noProof="0" dirty="0">
                <a:ln>
                  <a:noFill/>
                </a:ln>
                <a:solidFill>
                  <a:prstClr val="black"/>
                </a:solidFill>
                <a:effectLst/>
                <a:uLnTx/>
                <a:uFillTx/>
                <a:latin typeface="Calibri"/>
                <a:ea typeface="+mn-ea"/>
                <a:cs typeface="Calibri"/>
              </a:rPr>
              <a:t>DCPAS </a:t>
            </a:r>
            <a:r>
              <a:rPr kumimoji="0" sz="1700" b="0" i="0" u="none" strike="noStrike" kern="1200" cap="none" spc="-5" normalizeH="0" baseline="0" noProof="0" dirty="0">
                <a:ln>
                  <a:noFill/>
                </a:ln>
                <a:solidFill>
                  <a:prstClr val="black"/>
                </a:solidFill>
                <a:effectLst/>
                <a:uLnTx/>
                <a:uFillTx/>
                <a:latin typeface="Calibri"/>
                <a:ea typeface="+mn-ea"/>
                <a:cs typeface="Calibri"/>
              </a:rPr>
              <a:t>that </a:t>
            </a:r>
            <a:r>
              <a:rPr kumimoji="0" sz="1700" b="0" i="0" u="none" strike="noStrike" kern="1200" cap="none" spc="0" normalizeH="0" baseline="0" noProof="0" dirty="0">
                <a:ln>
                  <a:noFill/>
                </a:ln>
                <a:solidFill>
                  <a:prstClr val="black"/>
                </a:solidFill>
                <a:effectLst/>
                <a:uLnTx/>
                <a:uFillTx/>
                <a:latin typeface="Calibri"/>
                <a:ea typeface="+mn-ea"/>
                <a:cs typeface="Calibri"/>
              </a:rPr>
              <a:t>directly impact 900,000+ </a:t>
            </a:r>
            <a:r>
              <a:rPr kumimoji="0" sz="1700" b="0" i="0" u="none" strike="noStrike" kern="1200" cap="none" spc="-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civilians and 1,500+ </a:t>
            </a:r>
            <a:r>
              <a:rPr kumimoji="0" sz="1700" b="0" i="0" u="none" strike="noStrike" kern="1200" cap="none" spc="-5" normalizeH="0" baseline="0" noProof="0" dirty="0">
                <a:ln>
                  <a:noFill/>
                </a:ln>
                <a:solidFill>
                  <a:prstClr val="black"/>
                </a:solidFill>
                <a:effectLst/>
                <a:uLnTx/>
                <a:uFillTx/>
                <a:latin typeface="Calibri"/>
                <a:ea typeface="+mn-ea"/>
                <a:cs typeface="Calibri"/>
              </a:rPr>
              <a:t>collective </a:t>
            </a:r>
            <a:r>
              <a:rPr kumimoji="0" sz="1700" b="0" i="0" u="none" strike="noStrike" kern="1200" cap="none" spc="-10" normalizeH="0" baseline="0" noProof="0" dirty="0">
                <a:ln>
                  <a:noFill/>
                </a:ln>
                <a:solidFill>
                  <a:prstClr val="black"/>
                </a:solidFill>
                <a:effectLst/>
                <a:uLnTx/>
                <a:uFillTx/>
                <a:latin typeface="Calibri"/>
                <a:ea typeface="+mn-ea"/>
                <a:cs typeface="Calibri"/>
              </a:rPr>
              <a:t>bargaining</a:t>
            </a:r>
            <a:r>
              <a:rPr kumimoji="0" sz="1700" b="0" i="0" u="none" strike="noStrike" kern="1200" cap="none" spc="-95"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units.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23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700" b="1" i="0" u="none" strike="noStrike" kern="1200" cap="none" spc="-50" normalizeH="0" baseline="0" noProof="0" dirty="0">
                <a:ln>
                  <a:noFill/>
                </a:ln>
                <a:solidFill>
                  <a:prstClr val="black"/>
                </a:solidFill>
                <a:effectLst/>
                <a:uLnTx/>
                <a:uFillTx/>
                <a:latin typeface="Calibri"/>
                <a:ea typeface="+mn-ea"/>
                <a:cs typeface="Calibri"/>
              </a:rPr>
              <a:t>Top</a:t>
            </a:r>
            <a:r>
              <a:rPr kumimoji="0" sz="1700" b="1" i="0" u="none" strike="noStrike" kern="1200" cap="none" spc="-10" normalizeH="0" baseline="0" noProof="0" dirty="0">
                <a:ln>
                  <a:noFill/>
                </a:ln>
                <a:solidFill>
                  <a:prstClr val="black"/>
                </a:solidFill>
                <a:effectLst/>
                <a:uLnTx/>
                <a:uFillTx/>
                <a:latin typeface="Calibri"/>
                <a:ea typeface="+mn-ea"/>
                <a:cs typeface="Calibri"/>
              </a:rPr>
              <a:t> </a:t>
            </a:r>
            <a:r>
              <a:rPr kumimoji="0" sz="17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Assess </a:t>
            </a:r>
            <a:r>
              <a:rPr kumimoji="0" sz="1700" b="0" i="0" u="none" strike="noStrike" kern="1200" cap="none" spc="-5" normalizeH="0" baseline="0" noProof="0" dirty="0">
                <a:ln>
                  <a:noFill/>
                </a:ln>
                <a:solidFill>
                  <a:prstClr val="black"/>
                </a:solidFill>
                <a:effectLst/>
                <a:uLnTx/>
                <a:uFillTx/>
                <a:latin typeface="Calibri"/>
                <a:ea typeface="+mn-ea"/>
                <a:cs typeface="Calibri"/>
              </a:rPr>
              <a:t>DPMAP </a:t>
            </a:r>
            <a:r>
              <a:rPr kumimoji="0" sz="1700" b="0" i="0" u="none" strike="noStrike" kern="1200" cap="none" spc="0" normalizeH="0" baseline="0" noProof="0" dirty="0">
                <a:ln>
                  <a:noFill/>
                </a:ln>
                <a:solidFill>
                  <a:prstClr val="black"/>
                </a:solidFill>
                <a:effectLst/>
                <a:uLnTx/>
                <a:uFillTx/>
                <a:latin typeface="Calibri"/>
                <a:ea typeface="+mn-ea"/>
                <a:cs typeface="Calibri"/>
              </a:rPr>
              <a:t>impact </a:t>
            </a:r>
            <a:r>
              <a:rPr kumimoji="0" sz="1700" b="0" i="0" u="none" strike="noStrike" kern="1200" cap="none" spc="-5" normalizeH="0" baseline="0" noProof="0" dirty="0">
                <a:ln>
                  <a:noFill/>
                </a:ln>
                <a:solidFill>
                  <a:prstClr val="black"/>
                </a:solidFill>
                <a:effectLst/>
                <a:uLnTx/>
                <a:uFillTx/>
                <a:latin typeface="Calibri"/>
                <a:ea typeface="+mn-ea"/>
                <a:cs typeface="Calibri"/>
              </a:rPr>
              <a:t>on employee perceptions </a:t>
            </a:r>
            <a:r>
              <a:rPr kumimoji="0" sz="1700" b="0" i="0" u="none" strike="noStrike" kern="1200" cap="none" spc="0" normalizeH="0" baseline="0" noProof="0" dirty="0">
                <a:ln>
                  <a:noFill/>
                </a:ln>
                <a:solidFill>
                  <a:prstClr val="black"/>
                </a:solidFill>
                <a:effectLst/>
                <a:uLnTx/>
                <a:uFillTx/>
                <a:latin typeface="Calibri"/>
                <a:ea typeface="+mn-ea"/>
                <a:cs typeface="Calibri"/>
              </a:rPr>
              <a:t>and culture </a:t>
            </a:r>
            <a:r>
              <a:rPr kumimoji="0" sz="1700" b="0" i="0" u="none" strike="noStrike" kern="1200" cap="none" spc="-5" normalizeH="0" baseline="0" noProof="0" dirty="0">
                <a:ln>
                  <a:noFill/>
                </a:ln>
                <a:solidFill>
                  <a:prstClr val="black"/>
                </a:solidFill>
                <a:effectLst/>
                <a:uLnTx/>
                <a:uFillTx/>
                <a:latin typeface="Calibri"/>
                <a:ea typeface="+mn-ea"/>
                <a:cs typeface="Calibri"/>
              </a:rPr>
              <a:t>of </a:t>
            </a:r>
            <a:r>
              <a:rPr kumimoji="0" sz="1700" b="0" i="0" u="none" strike="noStrike" kern="1200" cap="none" spc="0" normalizeH="0" baseline="0" noProof="0" dirty="0">
                <a:ln>
                  <a:noFill/>
                </a:ln>
                <a:solidFill>
                  <a:prstClr val="black"/>
                </a:solidFill>
                <a:effectLst/>
                <a:uLnTx/>
                <a:uFillTx/>
                <a:latin typeface="Calibri"/>
                <a:ea typeface="+mn-ea"/>
                <a:cs typeface="Calibri"/>
              </a:rPr>
              <a:t>high</a:t>
            </a:r>
            <a:r>
              <a:rPr kumimoji="0" sz="1700" b="0" i="0" u="none" strike="noStrike" kern="1200" cap="none" spc="-75"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performance</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5"/>
              </a:spcBef>
              <a:spcAft>
                <a:spcPts val="0"/>
              </a:spcAft>
              <a:buClrTx/>
              <a:buSzTx/>
              <a:buFont typeface="Arial"/>
              <a:buChar char="•"/>
              <a:tabLst>
                <a:tab pos="354965" algn="l"/>
                <a:tab pos="355600" algn="l"/>
              </a:tabLst>
              <a:defRPr/>
            </a:pPr>
            <a:r>
              <a:rPr kumimoji="0" sz="1700" b="0" i="0" u="none" strike="noStrike" kern="1200" cap="none" spc="-10" normalizeH="0" baseline="0" noProof="0" dirty="0">
                <a:ln>
                  <a:noFill/>
                </a:ln>
                <a:solidFill>
                  <a:prstClr val="black"/>
                </a:solidFill>
                <a:effectLst/>
                <a:uLnTx/>
                <a:uFillTx/>
                <a:latin typeface="Calibri"/>
                <a:ea typeface="+mn-ea"/>
                <a:cs typeface="Calibri"/>
              </a:rPr>
              <a:t>Promote </a:t>
            </a:r>
            <a:r>
              <a:rPr kumimoji="0" sz="1700" b="0" i="0" u="none" strike="noStrike" kern="1200" cap="none" spc="0" normalizeH="0" baseline="0" noProof="0" dirty="0">
                <a:ln>
                  <a:noFill/>
                </a:ln>
                <a:solidFill>
                  <a:prstClr val="black"/>
                </a:solidFill>
                <a:effectLst/>
                <a:uLnTx/>
                <a:uFillTx/>
                <a:latin typeface="Calibri"/>
                <a:ea typeface="+mn-ea"/>
                <a:cs typeface="Calibri"/>
              </a:rPr>
              <a:t>use </a:t>
            </a:r>
            <a:r>
              <a:rPr kumimoji="0" sz="1700" b="0" i="0" u="none" strike="noStrike" kern="1200" cap="none" spc="-5" normalizeH="0" baseline="0" noProof="0" dirty="0">
                <a:ln>
                  <a:noFill/>
                </a:ln>
                <a:solidFill>
                  <a:prstClr val="black"/>
                </a:solidFill>
                <a:effectLst/>
                <a:uLnTx/>
                <a:uFillTx/>
                <a:latin typeface="Calibri"/>
                <a:ea typeface="+mn-ea"/>
                <a:cs typeface="Calibri"/>
              </a:rPr>
              <a:t>of employee </a:t>
            </a:r>
            <a:r>
              <a:rPr kumimoji="0" sz="1700" b="0" i="0" u="none" strike="noStrike" kern="1200" cap="none" spc="-10" normalizeH="0" baseline="0" noProof="0" dirty="0">
                <a:ln>
                  <a:noFill/>
                </a:ln>
                <a:solidFill>
                  <a:prstClr val="black"/>
                </a:solidFill>
                <a:effectLst/>
                <a:uLnTx/>
                <a:uFillTx/>
                <a:latin typeface="Calibri"/>
                <a:ea typeface="+mn-ea"/>
                <a:cs typeface="Calibri"/>
              </a:rPr>
              <a:t>awards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recognition</a:t>
            </a:r>
            <a:r>
              <a:rPr kumimoji="0" sz="1700" b="0" i="0" u="none" strike="noStrike" kern="1200" cap="none" spc="-50" normalizeH="0" baseline="0" noProof="0" dirty="0">
                <a:ln>
                  <a:noFill/>
                </a:ln>
                <a:solidFill>
                  <a:prstClr val="black"/>
                </a:solidFill>
                <a:effectLst/>
                <a:uLnTx/>
                <a:uFillTx/>
                <a:latin typeface="Calibri"/>
                <a:ea typeface="+mn-ea"/>
                <a:cs typeface="Calibri"/>
              </a:rPr>
              <a:t> </a:t>
            </a:r>
            <a:r>
              <a:rPr kumimoji="0" sz="1700" b="0" i="0" u="none" strike="noStrike" kern="1200" cap="none" spc="-10" normalizeH="0" baseline="0" noProof="0" dirty="0">
                <a:ln>
                  <a:noFill/>
                </a:ln>
                <a:solidFill>
                  <a:prstClr val="black"/>
                </a:solidFill>
                <a:effectLst/>
                <a:uLnTx/>
                <a:uFillTx/>
                <a:latin typeface="Calibri"/>
                <a:ea typeface="+mn-ea"/>
                <a:cs typeface="Calibri"/>
              </a:rPr>
              <a:t>programs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20"/>
              </a:spcBef>
              <a:spcAft>
                <a:spcPts val="0"/>
              </a:spcAft>
              <a:buClrTx/>
              <a:buSzTx/>
              <a:buFont typeface="Arial"/>
              <a:buChar char="•"/>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Establish </a:t>
            </a:r>
            <a:r>
              <a:rPr kumimoji="0" sz="1800" b="0" i="0" u="none" strike="noStrike" kern="1200" cap="none" spc="0" normalizeH="0" baseline="0" noProof="0" dirty="0">
                <a:ln>
                  <a:noFill/>
                </a:ln>
                <a:solidFill>
                  <a:prstClr val="black"/>
                </a:solidFill>
                <a:effectLst/>
                <a:uLnTx/>
                <a:uFillTx/>
                <a:latin typeface="Calibri"/>
                <a:ea typeface="+mn-ea"/>
                <a:cs typeface="Calibri"/>
              </a:rPr>
              <a:t>and </a:t>
            </a:r>
            <a:r>
              <a:rPr kumimoji="0" sz="1800" b="0" i="0" u="none" strike="noStrike" kern="1200" cap="none" spc="-5" normalizeH="0" baseline="0" noProof="0" dirty="0">
                <a:ln>
                  <a:noFill/>
                </a:ln>
                <a:solidFill>
                  <a:prstClr val="black"/>
                </a:solidFill>
                <a:effectLst/>
                <a:uLnTx/>
                <a:uFillTx/>
                <a:latin typeface="Calibri"/>
                <a:ea typeface="+mn-ea"/>
                <a:cs typeface="Calibri"/>
              </a:rPr>
              <a:t>support </a:t>
            </a:r>
            <a:r>
              <a:rPr kumimoji="0" sz="1800" b="0" i="0" u="none" strike="noStrike" kern="1200" cap="none" spc="0" normalizeH="0" baseline="0" noProof="0" dirty="0">
                <a:ln>
                  <a:noFill/>
                </a:ln>
                <a:solidFill>
                  <a:prstClr val="black"/>
                </a:solidFill>
                <a:effectLst/>
                <a:uLnTx/>
                <a:uFillTx/>
                <a:latin typeface="Calibri"/>
                <a:ea typeface="+mn-ea"/>
                <a:cs typeface="Calibri"/>
              </a:rPr>
              <a:t>a Management </a:t>
            </a:r>
            <a:r>
              <a:rPr kumimoji="0" sz="1800" b="0" i="0" u="none" strike="noStrike" kern="1200" cap="none" spc="-5" normalizeH="0" baseline="0" noProof="0" dirty="0">
                <a:ln>
                  <a:noFill/>
                </a:ln>
                <a:solidFill>
                  <a:prstClr val="black"/>
                </a:solidFill>
                <a:effectLst/>
                <a:uLnTx/>
                <a:uFillTx/>
                <a:latin typeface="Calibri"/>
                <a:ea typeface="+mn-ea"/>
                <a:cs typeface="Calibri"/>
              </a:rPr>
              <a:t>Support Board pilot at </a:t>
            </a:r>
            <a:r>
              <a:rPr kumimoji="0" sz="1800" b="0" i="0" u="none" strike="noStrike" kern="1200" cap="none" spc="-10" normalizeH="0" baseline="0" noProof="0" dirty="0">
                <a:ln>
                  <a:noFill/>
                </a:ln>
                <a:solidFill>
                  <a:prstClr val="black"/>
                </a:solidFill>
                <a:effectLst/>
                <a:uLnTx/>
                <a:uFillTx/>
                <a:latin typeface="Calibri"/>
                <a:ea typeface="+mn-ea"/>
                <a:cs typeface="Calibri"/>
              </a:rPr>
              <a:t>Army</a:t>
            </a:r>
            <a:r>
              <a:rPr kumimoji="0" sz="1800" b="0" i="0" u="none" strike="noStrike" kern="1200" cap="none" spc="5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Materiel</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355600"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Command</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355600" marR="214629" lvl="0" indent="-342900" algn="l" defTabSz="914400" rtl="0" eaLnBrk="1" fontAlgn="auto" latinLnBrk="0" hangingPunct="1">
              <a:lnSpc>
                <a:spcPct val="100000"/>
              </a:lnSpc>
              <a:spcBef>
                <a:spcPts val="434"/>
              </a:spcBef>
              <a:spcAft>
                <a:spcPts val="0"/>
              </a:spcAft>
              <a:buClrTx/>
              <a:buSzTx/>
              <a:buFont typeface="Arial"/>
              <a:buChar char="•"/>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Provide </a:t>
            </a:r>
            <a:r>
              <a:rPr kumimoji="0" sz="1800" b="0" i="0" u="none" strike="noStrike" kern="1200" cap="none" spc="0" normalizeH="0" baseline="0" noProof="0" dirty="0">
                <a:ln>
                  <a:noFill/>
                </a:ln>
                <a:solidFill>
                  <a:prstClr val="black"/>
                </a:solidFill>
                <a:effectLst/>
                <a:uLnTx/>
                <a:uFillTx/>
                <a:latin typeface="Calibri"/>
                <a:ea typeface="+mn-ea"/>
                <a:cs typeface="Calibri"/>
              </a:rPr>
              <a:t>guidance </a:t>
            </a:r>
            <a:r>
              <a:rPr kumimoji="0" sz="1800" b="0" i="0" u="none" strike="noStrike" kern="1200" cap="none" spc="-5" normalizeH="0" baseline="0" noProof="0" dirty="0">
                <a:ln>
                  <a:noFill/>
                </a:ln>
                <a:solidFill>
                  <a:prstClr val="black"/>
                </a:solidFill>
                <a:effectLst/>
                <a:uLnTx/>
                <a:uFillTx/>
                <a:latin typeface="Calibri"/>
                <a:ea typeface="+mn-ea"/>
                <a:cs typeface="Calibri"/>
              </a:rPr>
              <a:t>on </a:t>
            </a:r>
            <a:r>
              <a:rPr kumimoji="0" sz="1800" b="0" i="0" u="none" strike="noStrike" kern="1200" cap="none" spc="0" normalizeH="0" baseline="0" noProof="0" dirty="0">
                <a:ln>
                  <a:noFill/>
                </a:ln>
                <a:solidFill>
                  <a:prstClr val="black"/>
                </a:solidFill>
                <a:effectLst/>
                <a:uLnTx/>
                <a:uFillTx/>
                <a:latin typeface="Calibri"/>
                <a:ea typeface="+mn-ea"/>
                <a:cs typeface="Calibri"/>
              </a:rPr>
              <a:t>and </a:t>
            </a:r>
            <a:r>
              <a:rPr kumimoji="0" sz="1800" b="0" i="0" u="none" strike="noStrike" kern="1200" cap="none" spc="-10" normalizeH="0" baseline="0" noProof="0" dirty="0">
                <a:ln>
                  <a:noFill/>
                </a:ln>
                <a:solidFill>
                  <a:prstClr val="black"/>
                </a:solidFill>
                <a:effectLst/>
                <a:uLnTx/>
                <a:uFillTx/>
                <a:latin typeface="Calibri"/>
                <a:ea typeface="+mn-ea"/>
                <a:cs typeface="Calibri"/>
              </a:rPr>
              <a:t>coordinate </a:t>
            </a:r>
            <a:r>
              <a:rPr kumimoji="0" sz="1800" b="0" i="0" u="none" strike="noStrike" kern="1200" cap="none" spc="-5" normalizeH="0" baseline="0" noProof="0" dirty="0">
                <a:ln>
                  <a:noFill/>
                </a:ln>
                <a:solidFill>
                  <a:prstClr val="black"/>
                </a:solidFill>
                <a:effectLst/>
                <a:uLnTx/>
                <a:uFillTx/>
                <a:latin typeface="Calibri"/>
                <a:ea typeface="+mn-ea"/>
                <a:cs typeface="Calibri"/>
              </a:rPr>
              <a:t>implementation of </a:t>
            </a:r>
            <a:r>
              <a:rPr kumimoji="0" sz="1800" b="0" i="0" u="none" strike="noStrike" kern="1200" cap="none" spc="-10" normalizeH="0" baseline="0" noProof="0" dirty="0">
                <a:ln>
                  <a:noFill/>
                </a:ln>
                <a:solidFill>
                  <a:prstClr val="black"/>
                </a:solidFill>
                <a:effectLst/>
                <a:uLnTx/>
                <a:uFillTx/>
                <a:latin typeface="Calibri"/>
                <a:ea typeface="+mn-ea"/>
                <a:cs typeface="Calibri"/>
              </a:rPr>
              <a:t>Executive </a:t>
            </a:r>
            <a:r>
              <a:rPr kumimoji="0" sz="1800" b="0" i="0" u="none" strike="noStrike" kern="1200" cap="none" spc="-15" normalizeH="0" baseline="0" noProof="0" dirty="0">
                <a:ln>
                  <a:noFill/>
                </a:ln>
                <a:solidFill>
                  <a:prstClr val="black"/>
                </a:solidFill>
                <a:effectLst/>
                <a:uLnTx/>
                <a:uFillTx/>
                <a:latin typeface="Calibri"/>
                <a:ea typeface="+mn-ea"/>
                <a:cs typeface="Calibri"/>
              </a:rPr>
              <a:t>Orders </a:t>
            </a:r>
            <a:r>
              <a:rPr kumimoji="0" sz="1800" b="0" i="0" u="none" strike="noStrike" kern="1200" cap="none" spc="0" normalizeH="0" baseline="0" noProof="0" dirty="0">
                <a:ln>
                  <a:noFill/>
                </a:ln>
                <a:solidFill>
                  <a:prstClr val="black"/>
                </a:solidFill>
                <a:effectLst/>
                <a:uLnTx/>
                <a:uFillTx/>
                <a:latin typeface="Calibri"/>
                <a:ea typeface="+mn-ea"/>
                <a:cs typeface="Calibri"/>
              </a:rPr>
              <a:t>13836,  13837, and 13839 and </a:t>
            </a:r>
            <a:r>
              <a:rPr kumimoji="0" sz="1800" b="0" i="0" u="none" strike="noStrike" kern="1200" cap="none" spc="-30" normalizeH="0" baseline="0" noProof="0" dirty="0">
                <a:ln>
                  <a:noFill/>
                </a:ln>
                <a:solidFill>
                  <a:prstClr val="black"/>
                </a:solidFill>
                <a:effectLst/>
                <a:uLnTx/>
                <a:uFillTx/>
                <a:latin typeface="Calibri"/>
                <a:ea typeface="+mn-ea"/>
                <a:cs typeface="Calibri"/>
              </a:rPr>
              <a:t>DoD’s </a:t>
            </a:r>
            <a:r>
              <a:rPr kumimoji="0" sz="1800" b="0" i="0" u="none" strike="noStrike" kern="1200" cap="none" spc="-5" normalizeH="0" baseline="0" noProof="0" dirty="0">
                <a:ln>
                  <a:noFill/>
                </a:ln>
                <a:solidFill>
                  <a:prstClr val="black"/>
                </a:solidFill>
                <a:effectLst/>
                <a:uLnTx/>
                <a:uFillTx/>
                <a:latin typeface="Calibri"/>
                <a:ea typeface="+mn-ea"/>
                <a:cs typeface="Calibri"/>
              </a:rPr>
              <a:t>proposed </a:t>
            </a:r>
            <a:r>
              <a:rPr kumimoji="0" sz="1800" b="0" i="0" u="none" strike="noStrike" kern="1200" cap="none" spc="-10" normalizeH="0" baseline="0" noProof="0" dirty="0">
                <a:ln>
                  <a:noFill/>
                </a:ln>
                <a:solidFill>
                  <a:prstClr val="black"/>
                </a:solidFill>
                <a:effectLst/>
                <a:uLnTx/>
                <a:uFillTx/>
                <a:latin typeface="Calibri"/>
                <a:ea typeface="+mn-ea"/>
                <a:cs typeface="Calibri"/>
              </a:rPr>
              <a:t>Executive</a:t>
            </a:r>
            <a:r>
              <a:rPr kumimoji="0" sz="1800" b="0" i="0" u="none" strike="noStrike" kern="1200" cap="none" spc="80" normalizeH="0" baseline="0" noProof="0" dirty="0">
                <a:ln>
                  <a:noFill/>
                </a:ln>
                <a:solidFill>
                  <a:prstClr val="black"/>
                </a:solidFill>
                <a:effectLst/>
                <a:uLnTx/>
                <a:uFillTx/>
                <a:latin typeface="Calibri"/>
                <a:ea typeface="+mn-ea"/>
                <a:cs typeface="Calibri"/>
              </a:rPr>
              <a:t> </a:t>
            </a:r>
            <a:r>
              <a:rPr kumimoji="0" sz="1800" b="0" i="0" u="none" strike="noStrike" kern="1200" cap="none" spc="-15" normalizeH="0" baseline="0" noProof="0" dirty="0">
                <a:ln>
                  <a:noFill/>
                </a:ln>
                <a:solidFill>
                  <a:prstClr val="black"/>
                </a:solidFill>
                <a:effectLst/>
                <a:uLnTx/>
                <a:uFillTx/>
                <a:latin typeface="Calibri"/>
                <a:ea typeface="+mn-ea"/>
                <a:cs typeface="Calibri"/>
              </a:rPr>
              <a:t>Orders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355600" marR="1081405" lvl="0" indent="-342900" algn="l" defTabSz="914400" rtl="0" eaLnBrk="1" fontAlgn="auto" latinLnBrk="0" hangingPunct="1">
              <a:lnSpc>
                <a:spcPct val="100000"/>
              </a:lnSpc>
              <a:spcBef>
                <a:spcPts val="430"/>
              </a:spcBef>
              <a:spcAft>
                <a:spcPts val="0"/>
              </a:spcAft>
              <a:buClrTx/>
              <a:buSzTx/>
              <a:buFont typeface="Arial"/>
              <a:buChar char="•"/>
              <a:tabLst>
                <a:tab pos="354965" algn="l"/>
                <a:tab pos="355600" algn="l"/>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Lead the </a:t>
            </a:r>
            <a:r>
              <a:rPr kumimoji="0" sz="1800" b="0" i="0" u="none" strike="noStrike" kern="1200" cap="none" spc="-5" normalizeH="0" baseline="0" noProof="0" dirty="0">
                <a:ln>
                  <a:noFill/>
                </a:ln>
                <a:solidFill>
                  <a:prstClr val="black"/>
                </a:solidFill>
                <a:effectLst/>
                <a:uLnTx/>
                <a:uFillTx/>
                <a:latin typeface="Calibri"/>
                <a:ea typeface="+mn-ea"/>
                <a:cs typeface="Calibri"/>
              </a:rPr>
              <a:t>development of </a:t>
            </a:r>
            <a:r>
              <a:rPr kumimoji="0" sz="1800" b="0" i="0" u="none" strike="noStrike" kern="1200" cap="none" spc="0" normalizeH="0" baseline="0" noProof="0" dirty="0">
                <a:ln>
                  <a:noFill/>
                </a:ln>
                <a:solidFill>
                  <a:prstClr val="black"/>
                </a:solidFill>
                <a:effectLst/>
                <a:uLnTx/>
                <a:uFillTx/>
                <a:latin typeface="Calibri"/>
                <a:ea typeface="+mn-ea"/>
                <a:cs typeface="Calibri"/>
              </a:rPr>
              <a:t>a </a:t>
            </a:r>
            <a:r>
              <a:rPr kumimoji="0" sz="1800" b="0" i="0" u="none" strike="noStrike" kern="1200" cap="none" spc="-5" normalizeH="0" baseline="0" noProof="0" dirty="0">
                <a:ln>
                  <a:noFill/>
                </a:ln>
                <a:solidFill>
                  <a:prstClr val="black"/>
                </a:solidFill>
                <a:effectLst/>
                <a:uLnTx/>
                <a:uFillTx/>
                <a:latin typeface="Calibri"/>
                <a:ea typeface="+mn-ea"/>
                <a:cs typeface="Calibri"/>
              </a:rPr>
              <a:t>new </a:t>
            </a:r>
            <a:r>
              <a:rPr kumimoji="0" sz="1800" b="0" i="0" u="none" strike="noStrike" kern="1200" cap="none" spc="-10" normalizeH="0" baseline="0" noProof="0" dirty="0">
                <a:ln>
                  <a:noFill/>
                </a:ln>
                <a:solidFill>
                  <a:prstClr val="black"/>
                </a:solidFill>
                <a:effectLst/>
                <a:uLnTx/>
                <a:uFillTx/>
                <a:latin typeface="Calibri"/>
                <a:ea typeface="+mn-ea"/>
                <a:cs typeface="Calibri"/>
              </a:rPr>
              <a:t>automated </a:t>
            </a:r>
            <a:r>
              <a:rPr kumimoji="0" sz="1800" b="0" i="0" u="none" strike="noStrike" kern="1200" cap="none" spc="-5" normalizeH="0" baseline="0" noProof="0" dirty="0">
                <a:ln>
                  <a:noFill/>
                </a:ln>
                <a:solidFill>
                  <a:prstClr val="black"/>
                </a:solidFill>
                <a:effectLst/>
                <a:uLnTx/>
                <a:uFillTx/>
                <a:latin typeface="Calibri"/>
                <a:ea typeface="+mn-ea"/>
                <a:cs typeface="Calibri"/>
              </a:rPr>
              <a:t>performance </a:t>
            </a:r>
            <a:r>
              <a:rPr kumimoji="0" sz="1800" b="0" i="0" u="none" strike="noStrike" kern="1200" cap="none" spc="0" normalizeH="0" baseline="0" noProof="0" dirty="0">
                <a:ln>
                  <a:noFill/>
                </a:ln>
                <a:solidFill>
                  <a:prstClr val="black"/>
                </a:solidFill>
                <a:effectLst/>
                <a:uLnTx/>
                <a:uFillTx/>
                <a:latin typeface="Calibri"/>
                <a:ea typeface="+mn-ea"/>
                <a:cs typeface="Calibri"/>
              </a:rPr>
              <a:t>management  </a:t>
            </a:r>
            <a:r>
              <a:rPr kumimoji="0" sz="1800" b="0" i="0" u="none" strike="noStrike" kern="1200" cap="none" spc="-10" normalizeH="0" baseline="0" noProof="0" dirty="0">
                <a:ln>
                  <a:noFill/>
                </a:ln>
                <a:solidFill>
                  <a:prstClr val="black"/>
                </a:solidFill>
                <a:effectLst/>
                <a:uLnTx/>
                <a:uFillTx/>
                <a:latin typeface="Calibri"/>
                <a:ea typeface="+mn-ea"/>
                <a:cs typeface="Calibri"/>
              </a:rPr>
              <a:t>information </a:t>
            </a:r>
            <a:r>
              <a:rPr kumimoji="0" sz="1800" b="0" i="0" u="none" strike="noStrike" kern="1200" cap="none" spc="-15" normalizeH="0" baseline="0" noProof="0" dirty="0">
                <a:ln>
                  <a:noFill/>
                </a:ln>
                <a:solidFill>
                  <a:prstClr val="black"/>
                </a:solidFill>
                <a:effectLst/>
                <a:uLnTx/>
                <a:uFillTx/>
                <a:latin typeface="Calibri"/>
                <a:ea typeface="+mn-ea"/>
                <a:cs typeface="Calibri"/>
              </a:rPr>
              <a:t>system </a:t>
            </a:r>
            <a:r>
              <a:rPr kumimoji="0" sz="1800" b="0" i="0" u="none" strike="noStrike" kern="1200" cap="none" spc="-10" normalizeH="0" baseline="0" noProof="0" dirty="0">
                <a:ln>
                  <a:noFill/>
                </a:ln>
                <a:solidFill>
                  <a:prstClr val="black"/>
                </a:solidFill>
                <a:effectLst/>
                <a:uLnTx/>
                <a:uFillTx/>
                <a:latin typeface="Calibri"/>
                <a:ea typeface="+mn-ea"/>
                <a:cs typeface="Calibri"/>
              </a:rPr>
              <a:t>to </a:t>
            </a:r>
            <a:r>
              <a:rPr kumimoji="0" sz="1800" b="0" i="0" u="none" strike="noStrike" kern="1200" cap="none" spc="-5" normalizeH="0" baseline="0" noProof="0" dirty="0">
                <a:ln>
                  <a:noFill/>
                </a:ln>
                <a:solidFill>
                  <a:prstClr val="black"/>
                </a:solidFill>
                <a:effectLst/>
                <a:uLnTx/>
                <a:uFillTx/>
                <a:latin typeface="Calibri"/>
                <a:ea typeface="+mn-ea"/>
                <a:cs typeface="Calibri"/>
              </a:rPr>
              <a:t>replace</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MyPerformance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067074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4569" y="241503"/>
            <a:ext cx="6133465" cy="391795"/>
          </a:xfrm>
          <a:prstGeom prst="rect">
            <a:avLst/>
          </a:prstGeom>
        </p:spPr>
        <p:txBody>
          <a:bodyPr vert="horz" wrap="square" lIns="0" tIns="12700" rIns="0" bIns="0" rtlCol="0">
            <a:spAutoFit/>
          </a:bodyPr>
          <a:lstStyle/>
          <a:p>
            <a:pPr marL="12700">
              <a:lnSpc>
                <a:spcPct val="100000"/>
              </a:lnSpc>
              <a:spcBef>
                <a:spcPts val="100"/>
              </a:spcBef>
            </a:pPr>
            <a:r>
              <a:rPr sz="2400" spc="-10" dirty="0"/>
              <a:t>Defense </a:t>
            </a:r>
            <a:r>
              <a:rPr sz="2400" spc="-15" dirty="0"/>
              <a:t>Executive Resource </a:t>
            </a:r>
            <a:r>
              <a:rPr sz="2400" spc="-10" dirty="0"/>
              <a:t>Management</a:t>
            </a:r>
            <a:r>
              <a:rPr sz="2400" spc="20" dirty="0"/>
              <a:t> </a:t>
            </a:r>
            <a:r>
              <a:rPr sz="2400" spc="-5" dirty="0"/>
              <a:t>Office</a:t>
            </a:r>
            <a:endParaRPr sz="24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12</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35940" y="979678"/>
            <a:ext cx="7821930" cy="4688205"/>
          </a:xfrm>
          <a:prstGeom prst="rect">
            <a:avLst/>
          </a:prstGeom>
        </p:spPr>
        <p:txBody>
          <a:bodyPr vert="horz" wrap="square" lIns="0" tIns="40640" rIns="0" bIns="0" rtlCol="0">
            <a:spAutoFit/>
          </a:bodyPr>
          <a:lstStyle/>
          <a:p>
            <a:pPr marL="12700" marR="5080" lvl="0" indent="0" algn="l" defTabSz="914400" rtl="0" eaLnBrk="1" fontAlgn="auto" latinLnBrk="0" hangingPunct="1">
              <a:lnSpc>
                <a:spcPct val="90000"/>
              </a:lnSpc>
              <a:spcBef>
                <a:spcPts val="320"/>
              </a:spcBef>
              <a:spcAft>
                <a:spcPts val="0"/>
              </a:spcAft>
              <a:buClrTx/>
              <a:buSzTx/>
              <a:buFontTx/>
              <a:buNone/>
              <a:tabLst/>
              <a:defRPr/>
            </a:pPr>
            <a:r>
              <a:rPr kumimoji="0" sz="1900" b="0" i="0" u="none" strike="noStrike" kern="1200" cap="none" spc="-5" normalizeH="0" baseline="0" noProof="0" dirty="0">
                <a:ln>
                  <a:noFill/>
                </a:ln>
                <a:solidFill>
                  <a:prstClr val="black"/>
                </a:solidFill>
                <a:effectLst/>
                <a:uLnTx/>
                <a:uFillTx/>
                <a:latin typeface="Calibri"/>
                <a:ea typeface="+mn-ea"/>
                <a:cs typeface="Calibri"/>
              </a:rPr>
              <a:t>As the </a:t>
            </a:r>
            <a:r>
              <a:rPr kumimoji="0" sz="1900" b="0" i="0" u="none" strike="noStrike" kern="1200" cap="none" spc="-10" normalizeH="0" baseline="0" noProof="0" dirty="0">
                <a:ln>
                  <a:noFill/>
                </a:ln>
                <a:solidFill>
                  <a:prstClr val="black"/>
                </a:solidFill>
                <a:effectLst/>
                <a:uLnTx/>
                <a:uFillTx/>
                <a:latin typeface="Calibri"/>
                <a:ea typeface="+mn-ea"/>
                <a:cs typeface="Calibri"/>
              </a:rPr>
              <a:t>ambassadors </a:t>
            </a:r>
            <a:r>
              <a:rPr kumimoji="0" sz="1900" b="0" i="0" u="none" strike="noStrike" kern="1200" cap="none" spc="-5" normalizeH="0" baseline="0" noProof="0" dirty="0">
                <a:ln>
                  <a:noFill/>
                </a:ln>
                <a:solidFill>
                  <a:prstClr val="black"/>
                </a:solidFill>
                <a:effectLst/>
                <a:uLnTx/>
                <a:uFillTx/>
                <a:latin typeface="Calibri"/>
                <a:ea typeface="+mn-ea"/>
                <a:cs typeface="Calibri"/>
              </a:rPr>
              <a:t>and champions of the </a:t>
            </a:r>
            <a:r>
              <a:rPr kumimoji="0" sz="1900" b="0" i="0" u="none" strike="noStrike" kern="1200" cap="none" spc="-15" normalizeH="0" baseline="0" noProof="0" dirty="0">
                <a:ln>
                  <a:noFill/>
                </a:ln>
                <a:solidFill>
                  <a:prstClr val="black"/>
                </a:solidFill>
                <a:effectLst/>
                <a:uLnTx/>
                <a:uFillTx/>
                <a:latin typeface="Calibri"/>
                <a:ea typeface="+mn-ea"/>
                <a:cs typeface="Calibri"/>
              </a:rPr>
              <a:t>Department’s </a:t>
            </a:r>
            <a:r>
              <a:rPr kumimoji="0" sz="1900" b="0" i="0" u="none" strike="noStrike" kern="1200" cap="none" spc="-20" normalizeH="0" baseline="0" noProof="0" dirty="0">
                <a:ln>
                  <a:noFill/>
                </a:ln>
                <a:solidFill>
                  <a:prstClr val="black"/>
                </a:solidFill>
                <a:effectLst/>
                <a:uLnTx/>
                <a:uFillTx/>
                <a:latin typeface="Calibri"/>
                <a:ea typeface="+mn-ea"/>
                <a:cs typeface="Calibri"/>
              </a:rPr>
              <a:t>executive </a:t>
            </a:r>
            <a:r>
              <a:rPr kumimoji="0" sz="1900" b="0" i="0" u="none" strike="noStrike" kern="1200" cap="none" spc="-10" normalizeH="0" baseline="0" noProof="0" dirty="0">
                <a:ln>
                  <a:noFill/>
                </a:ln>
                <a:solidFill>
                  <a:prstClr val="black"/>
                </a:solidFill>
                <a:effectLst/>
                <a:uLnTx/>
                <a:uFillTx/>
                <a:latin typeface="Calibri"/>
                <a:ea typeface="+mn-ea"/>
                <a:cs typeface="Calibri"/>
              </a:rPr>
              <a:t>resources  </a:t>
            </a:r>
            <a:r>
              <a:rPr kumimoji="0" sz="1900" b="0" i="0" u="none" strike="noStrike" kern="1200" cap="none" spc="-20" normalizeH="0" baseline="0" noProof="0" dirty="0">
                <a:ln>
                  <a:noFill/>
                </a:ln>
                <a:solidFill>
                  <a:prstClr val="black"/>
                </a:solidFill>
                <a:effectLst/>
                <a:uLnTx/>
                <a:uFillTx/>
                <a:latin typeface="Calibri"/>
                <a:ea typeface="+mn-ea"/>
                <a:cs typeface="Calibri"/>
              </a:rPr>
              <a:t>community, </a:t>
            </a:r>
            <a:r>
              <a:rPr kumimoji="0" sz="1900" b="0" i="0" u="none" strike="noStrike" kern="1200" cap="none" spc="-10" normalizeH="0" baseline="0" noProof="0" dirty="0">
                <a:ln>
                  <a:noFill/>
                </a:ln>
                <a:solidFill>
                  <a:prstClr val="black"/>
                </a:solidFill>
                <a:effectLst/>
                <a:uLnTx/>
                <a:uFillTx/>
                <a:latin typeface="Calibri"/>
                <a:ea typeface="+mn-ea"/>
                <a:cs typeface="Calibri"/>
              </a:rPr>
              <a:t>we build </a:t>
            </a:r>
            <a:r>
              <a:rPr kumimoji="0" sz="1900" b="0" i="0" u="none" strike="noStrike" kern="1200" cap="none" spc="-5" normalizeH="0" baseline="0" noProof="0" dirty="0">
                <a:ln>
                  <a:noFill/>
                </a:ln>
                <a:solidFill>
                  <a:prstClr val="black"/>
                </a:solidFill>
                <a:effectLst/>
                <a:uLnTx/>
                <a:uFillTx/>
                <a:latin typeface="Calibri"/>
                <a:ea typeface="+mn-ea"/>
                <a:cs typeface="Calibri"/>
              </a:rPr>
              <a:t>and </a:t>
            </a:r>
            <a:r>
              <a:rPr kumimoji="0" sz="1900" b="0" i="0" u="none" strike="noStrike" kern="1200" cap="none" spc="-10" normalizeH="0" baseline="0" noProof="0" dirty="0">
                <a:ln>
                  <a:noFill/>
                </a:ln>
                <a:solidFill>
                  <a:prstClr val="black"/>
                </a:solidFill>
                <a:effectLst/>
                <a:uLnTx/>
                <a:uFillTx/>
                <a:latin typeface="Calibri"/>
                <a:ea typeface="+mn-ea"/>
                <a:cs typeface="Calibri"/>
              </a:rPr>
              <a:t>sustain partnerships across </a:t>
            </a:r>
            <a:r>
              <a:rPr kumimoji="0" sz="1900" b="0" i="0" u="none" strike="noStrike" kern="1200" cap="none" spc="-5" normalizeH="0" baseline="0" noProof="0" dirty="0">
                <a:ln>
                  <a:noFill/>
                </a:ln>
                <a:solidFill>
                  <a:prstClr val="black"/>
                </a:solidFill>
                <a:effectLst/>
                <a:uLnTx/>
                <a:uFillTx/>
                <a:latin typeface="Calibri"/>
                <a:ea typeface="+mn-ea"/>
                <a:cs typeface="Calibri"/>
              </a:rPr>
              <a:t>the Department that will  </a:t>
            </a:r>
            <a:r>
              <a:rPr kumimoji="0" sz="1900" b="0" i="0" u="none" strike="noStrike" kern="1200" cap="none" spc="-10" normalizeH="0" baseline="0" noProof="0" dirty="0">
                <a:ln>
                  <a:noFill/>
                </a:ln>
                <a:solidFill>
                  <a:prstClr val="black"/>
                </a:solidFill>
                <a:effectLst/>
                <a:uLnTx/>
                <a:uFillTx/>
                <a:latin typeface="Calibri"/>
                <a:ea typeface="+mn-ea"/>
                <a:cs typeface="Calibri"/>
              </a:rPr>
              <a:t>maintain </a:t>
            </a:r>
            <a:r>
              <a:rPr kumimoji="0" sz="1900" b="0" i="0" u="none" strike="noStrike" kern="1200" cap="none" spc="-5" normalizeH="0" baseline="0" noProof="0" dirty="0">
                <a:ln>
                  <a:noFill/>
                </a:ln>
                <a:solidFill>
                  <a:prstClr val="black"/>
                </a:solidFill>
                <a:effectLst/>
                <a:uLnTx/>
                <a:uFillTx/>
                <a:latin typeface="Calibri"/>
                <a:ea typeface="+mn-ea"/>
                <a:cs typeface="Calibri"/>
              </a:rPr>
              <a:t>a </a:t>
            </a:r>
            <a:r>
              <a:rPr kumimoji="0" sz="1900" b="0" i="0" u="none" strike="noStrike" kern="1200" cap="none" spc="-15" normalizeH="0" baseline="0" noProof="0" dirty="0">
                <a:ln>
                  <a:noFill/>
                </a:ln>
                <a:solidFill>
                  <a:prstClr val="black"/>
                </a:solidFill>
                <a:effectLst/>
                <a:uLnTx/>
                <a:uFillTx/>
                <a:latin typeface="Calibri"/>
                <a:ea typeface="+mn-ea"/>
                <a:cs typeface="Calibri"/>
              </a:rPr>
              <a:t>diverse </a:t>
            </a:r>
            <a:r>
              <a:rPr kumimoji="0" sz="1900" b="0" i="0" u="none" strike="noStrike" kern="1200" cap="none" spc="-5" normalizeH="0" baseline="0" noProof="0" dirty="0">
                <a:ln>
                  <a:noFill/>
                </a:ln>
                <a:solidFill>
                  <a:prstClr val="black"/>
                </a:solidFill>
                <a:effectLst/>
                <a:uLnTx/>
                <a:uFillTx/>
                <a:latin typeface="Calibri"/>
                <a:ea typeface="+mn-ea"/>
                <a:cs typeface="Calibri"/>
              </a:rPr>
              <a:t>and agile </a:t>
            </a:r>
            <a:r>
              <a:rPr kumimoji="0" sz="1900" b="0" i="0" u="none" strike="noStrike" kern="1200" cap="none" spc="-10" normalizeH="0" baseline="0" noProof="0" dirty="0">
                <a:ln>
                  <a:noFill/>
                </a:ln>
                <a:solidFill>
                  <a:prstClr val="black"/>
                </a:solidFill>
                <a:effectLst/>
                <a:uLnTx/>
                <a:uFillTx/>
                <a:latin typeface="Calibri"/>
                <a:ea typeface="+mn-ea"/>
                <a:cs typeface="Calibri"/>
              </a:rPr>
              <a:t>Senior </a:t>
            </a:r>
            <a:r>
              <a:rPr kumimoji="0" sz="1900" b="0" i="0" u="none" strike="noStrike" kern="1200" cap="none" spc="-15" normalizeH="0" baseline="0" noProof="0" dirty="0">
                <a:ln>
                  <a:noFill/>
                </a:ln>
                <a:solidFill>
                  <a:prstClr val="black"/>
                </a:solidFill>
                <a:effectLst/>
                <a:uLnTx/>
                <a:uFillTx/>
                <a:latin typeface="Calibri"/>
                <a:ea typeface="+mn-ea"/>
                <a:cs typeface="Calibri"/>
              </a:rPr>
              <a:t>Executive </a:t>
            </a:r>
            <a:r>
              <a:rPr kumimoji="0" sz="1900" b="0" i="0" u="none" strike="noStrike" kern="1200" cap="none" spc="-5" normalizeH="0" baseline="0" noProof="0" dirty="0">
                <a:ln>
                  <a:noFill/>
                </a:ln>
                <a:solidFill>
                  <a:prstClr val="black"/>
                </a:solidFill>
                <a:effectLst/>
                <a:uLnTx/>
                <a:uFillTx/>
                <a:latin typeface="Calibri"/>
                <a:ea typeface="+mn-ea"/>
                <a:cs typeface="Calibri"/>
              </a:rPr>
              <a:t>and Senior </a:t>
            </a:r>
            <a:r>
              <a:rPr kumimoji="0" sz="1900" b="0" i="0" u="none" strike="noStrike" kern="1200" cap="none" spc="-15" normalizeH="0" baseline="0" noProof="0" dirty="0">
                <a:ln>
                  <a:noFill/>
                </a:ln>
                <a:solidFill>
                  <a:prstClr val="black"/>
                </a:solidFill>
                <a:effectLst/>
                <a:uLnTx/>
                <a:uFillTx/>
                <a:latin typeface="Calibri"/>
                <a:ea typeface="+mn-ea"/>
                <a:cs typeface="Calibri"/>
              </a:rPr>
              <a:t>Professional workforce  </a:t>
            </a:r>
            <a:r>
              <a:rPr kumimoji="0" sz="1900" b="0" i="0" u="none" strike="noStrike" kern="1200" cap="none" spc="-5" normalizeH="0" baseline="0" noProof="0" dirty="0">
                <a:ln>
                  <a:noFill/>
                </a:ln>
                <a:solidFill>
                  <a:prstClr val="black"/>
                </a:solidFill>
                <a:effectLst/>
                <a:uLnTx/>
                <a:uFillTx/>
                <a:latin typeface="Calibri"/>
                <a:ea typeface="+mn-ea"/>
                <a:cs typeface="Calibri"/>
              </a:rPr>
              <a:t>with the </a:t>
            </a:r>
            <a:r>
              <a:rPr kumimoji="0" sz="1900" b="0" i="0" u="none" strike="noStrike" kern="1200" cap="none" spc="-10" normalizeH="0" baseline="0" noProof="0" dirty="0">
                <a:ln>
                  <a:noFill/>
                </a:ln>
                <a:solidFill>
                  <a:prstClr val="black"/>
                </a:solidFill>
                <a:effectLst/>
                <a:uLnTx/>
                <a:uFillTx/>
                <a:latin typeface="Calibri"/>
                <a:ea typeface="+mn-ea"/>
                <a:cs typeface="Calibri"/>
              </a:rPr>
              <a:t>competencies </a:t>
            </a:r>
            <a:r>
              <a:rPr kumimoji="0" sz="1900" b="0" i="0" u="none" strike="noStrike" kern="1200" cap="none" spc="-5" normalizeH="0" baseline="0" noProof="0" dirty="0">
                <a:ln>
                  <a:noFill/>
                </a:ln>
                <a:solidFill>
                  <a:prstClr val="black"/>
                </a:solidFill>
                <a:effectLst/>
                <a:uLnTx/>
                <a:uFillTx/>
                <a:latin typeface="Calibri"/>
                <a:ea typeface="+mn-ea"/>
                <a:cs typeface="Calibri"/>
              </a:rPr>
              <a:t>necessary </a:t>
            </a:r>
            <a:r>
              <a:rPr kumimoji="0" sz="1900" b="0" i="0" u="none" strike="noStrike" kern="1200" cap="none" spc="-20" normalizeH="0" baseline="0" noProof="0" dirty="0">
                <a:ln>
                  <a:noFill/>
                </a:ln>
                <a:solidFill>
                  <a:prstClr val="black"/>
                </a:solidFill>
                <a:effectLst/>
                <a:uLnTx/>
                <a:uFillTx/>
                <a:latin typeface="Calibri"/>
                <a:ea typeface="+mn-ea"/>
                <a:cs typeface="Calibri"/>
              </a:rPr>
              <a:t>to </a:t>
            </a:r>
            <a:r>
              <a:rPr kumimoji="0" sz="1900" b="0" i="0" u="none" strike="noStrike" kern="1200" cap="none" spc="-5" normalizeH="0" baseline="0" noProof="0" dirty="0">
                <a:ln>
                  <a:noFill/>
                </a:ln>
                <a:solidFill>
                  <a:prstClr val="black"/>
                </a:solidFill>
                <a:effectLst/>
                <a:uLnTx/>
                <a:uFillTx/>
                <a:latin typeface="Calibri"/>
                <a:ea typeface="+mn-ea"/>
                <a:cs typeface="Calibri"/>
              </a:rPr>
              <a:t>meet </a:t>
            </a:r>
            <a:r>
              <a:rPr kumimoji="0" sz="1900" b="0" i="0" u="none" strike="noStrike" kern="1200" cap="none" spc="-10" normalizeH="0" baseline="0" noProof="0" dirty="0">
                <a:ln>
                  <a:noFill/>
                </a:ln>
                <a:solidFill>
                  <a:prstClr val="black"/>
                </a:solidFill>
                <a:effectLst/>
                <a:uLnTx/>
                <a:uFillTx/>
                <a:latin typeface="Calibri"/>
                <a:ea typeface="+mn-ea"/>
                <a:cs typeface="Calibri"/>
              </a:rPr>
              <a:t>future mission readiness </a:t>
            </a:r>
            <a:r>
              <a:rPr kumimoji="0" sz="1900" b="0" i="0" u="none" strike="noStrike" kern="1200" cap="none" spc="-5" normalizeH="0" baseline="0" noProof="0" dirty="0">
                <a:ln>
                  <a:noFill/>
                </a:ln>
                <a:solidFill>
                  <a:prstClr val="black"/>
                </a:solidFill>
                <a:effectLst/>
                <a:uLnTx/>
                <a:uFillTx/>
                <a:latin typeface="Calibri"/>
                <a:ea typeface="+mn-ea"/>
                <a:cs typeface="Calibri"/>
              </a:rPr>
              <a:t>needs. Our  </a:t>
            </a:r>
            <a:r>
              <a:rPr kumimoji="0" sz="1900" b="0" i="0" u="none" strike="noStrike" kern="1200" cap="none" spc="-10" normalizeH="0" baseline="0" noProof="0" dirty="0">
                <a:ln>
                  <a:noFill/>
                </a:ln>
                <a:solidFill>
                  <a:prstClr val="black"/>
                </a:solidFill>
                <a:effectLst/>
                <a:uLnTx/>
                <a:uFillTx/>
                <a:latin typeface="Calibri"/>
                <a:ea typeface="+mn-ea"/>
                <a:cs typeface="Calibri"/>
              </a:rPr>
              <a:t>goal </a:t>
            </a:r>
            <a:r>
              <a:rPr kumimoji="0" sz="1900" b="0" i="0" u="none" strike="noStrike" kern="1200" cap="none" spc="-5" normalizeH="0" baseline="0" noProof="0" dirty="0">
                <a:ln>
                  <a:noFill/>
                </a:ln>
                <a:solidFill>
                  <a:prstClr val="black"/>
                </a:solidFill>
                <a:effectLst/>
                <a:uLnTx/>
                <a:uFillTx/>
                <a:latin typeface="Calibri"/>
                <a:ea typeface="+mn-ea"/>
                <a:cs typeface="Calibri"/>
              </a:rPr>
              <a:t>is </a:t>
            </a:r>
            <a:r>
              <a:rPr kumimoji="0" sz="1900" b="0" i="0" u="none" strike="noStrike" kern="1200" cap="none" spc="-15" normalizeH="0" baseline="0" noProof="0" dirty="0">
                <a:ln>
                  <a:noFill/>
                </a:ln>
                <a:solidFill>
                  <a:prstClr val="black"/>
                </a:solidFill>
                <a:effectLst/>
                <a:uLnTx/>
                <a:uFillTx/>
                <a:latin typeface="Calibri"/>
                <a:ea typeface="+mn-ea"/>
                <a:cs typeface="Calibri"/>
              </a:rPr>
              <a:t>to provide </a:t>
            </a:r>
            <a:r>
              <a:rPr kumimoji="0" sz="1900" b="0" i="0" u="none" strike="noStrike" kern="1200" cap="none" spc="-5" normalizeH="0" baseline="0" noProof="0" dirty="0">
                <a:ln>
                  <a:noFill/>
                </a:ln>
                <a:solidFill>
                  <a:prstClr val="black"/>
                </a:solidFill>
                <a:effectLst/>
                <a:uLnTx/>
                <a:uFillTx/>
                <a:latin typeface="Calibri"/>
                <a:ea typeface="+mn-ea"/>
                <a:cs typeface="Calibri"/>
              </a:rPr>
              <a:t>an </a:t>
            </a:r>
            <a:r>
              <a:rPr kumimoji="0" sz="1900" b="0" i="0" u="none" strike="noStrike" kern="1200" cap="none" spc="-15" normalizeH="0" baseline="0" noProof="0" dirty="0">
                <a:ln>
                  <a:noFill/>
                </a:ln>
                <a:solidFill>
                  <a:prstClr val="black"/>
                </a:solidFill>
                <a:effectLst/>
                <a:uLnTx/>
                <a:uFillTx/>
                <a:latin typeface="Calibri"/>
                <a:ea typeface="+mn-ea"/>
                <a:cs typeface="Calibri"/>
              </a:rPr>
              <a:t>effectively </a:t>
            </a:r>
            <a:r>
              <a:rPr kumimoji="0" sz="1900" b="0" i="0" u="none" strike="noStrike" kern="1200" cap="none" spc="-5" normalizeH="0" baseline="0" noProof="0" dirty="0">
                <a:ln>
                  <a:noFill/>
                </a:ln>
                <a:solidFill>
                  <a:prstClr val="black"/>
                </a:solidFill>
                <a:effectLst/>
                <a:uLnTx/>
                <a:uFillTx/>
                <a:latin typeface="Calibri"/>
                <a:ea typeface="+mn-ea"/>
                <a:cs typeface="Calibri"/>
              </a:rPr>
              <a:t>managed </a:t>
            </a:r>
            <a:r>
              <a:rPr kumimoji="0" sz="1900" b="0" i="0" u="none" strike="noStrike" kern="1200" cap="none" spc="-15" normalizeH="0" baseline="0" noProof="0" dirty="0">
                <a:ln>
                  <a:noFill/>
                </a:ln>
                <a:solidFill>
                  <a:prstClr val="black"/>
                </a:solidFill>
                <a:effectLst/>
                <a:uLnTx/>
                <a:uFillTx/>
                <a:latin typeface="Calibri"/>
                <a:ea typeface="+mn-ea"/>
                <a:cs typeface="Calibri"/>
              </a:rPr>
              <a:t>lifecycle </a:t>
            </a:r>
            <a:r>
              <a:rPr kumimoji="0" sz="1900" b="0" i="0" u="none" strike="noStrike" kern="1200" cap="none" spc="-5" normalizeH="0" baseline="0" noProof="0" dirty="0">
                <a:ln>
                  <a:noFill/>
                </a:ln>
                <a:solidFill>
                  <a:prstClr val="black"/>
                </a:solidFill>
                <a:effectLst/>
                <a:uLnTx/>
                <a:uFillTx/>
                <a:latin typeface="Calibri"/>
                <a:ea typeface="+mn-ea"/>
                <a:cs typeface="Calibri"/>
              </a:rPr>
              <a:t>of the </a:t>
            </a:r>
            <a:r>
              <a:rPr kumimoji="0" sz="1900" b="0" i="0" u="none" strike="noStrike" kern="1200" cap="none" spc="-35" normalizeH="0" baseline="0" noProof="0" dirty="0">
                <a:ln>
                  <a:noFill/>
                </a:ln>
                <a:solidFill>
                  <a:prstClr val="black"/>
                </a:solidFill>
                <a:effectLst/>
                <a:uLnTx/>
                <a:uFillTx/>
                <a:latin typeface="Calibri"/>
                <a:ea typeface="+mn-ea"/>
                <a:cs typeface="Calibri"/>
              </a:rPr>
              <a:t>DoD’s </a:t>
            </a:r>
            <a:r>
              <a:rPr kumimoji="0" sz="1900" b="0" i="0" u="none" strike="noStrike" kern="1200" cap="none" spc="-5" normalizeH="0" baseline="0" noProof="0" dirty="0">
                <a:ln>
                  <a:noFill/>
                </a:ln>
                <a:solidFill>
                  <a:prstClr val="black"/>
                </a:solidFill>
                <a:effectLst/>
                <a:uLnTx/>
                <a:uFillTx/>
                <a:latin typeface="Calibri"/>
                <a:ea typeface="+mn-ea"/>
                <a:cs typeface="Calibri"/>
              </a:rPr>
              <a:t>Senior </a:t>
            </a:r>
            <a:r>
              <a:rPr kumimoji="0" sz="1900" b="0" i="0" u="none" strike="noStrike" kern="1200" cap="none" spc="-15" normalizeH="0" baseline="0" noProof="0" dirty="0">
                <a:ln>
                  <a:noFill/>
                </a:ln>
                <a:solidFill>
                  <a:prstClr val="black"/>
                </a:solidFill>
                <a:effectLst/>
                <a:uLnTx/>
                <a:uFillTx/>
                <a:latin typeface="Calibri"/>
                <a:ea typeface="+mn-ea"/>
                <a:cs typeface="Calibri"/>
              </a:rPr>
              <a:t>Executive  </a:t>
            </a:r>
            <a:r>
              <a:rPr kumimoji="0" sz="1900" b="0" i="0" u="none" strike="noStrike" kern="1200" cap="none" spc="-5" normalizeH="0" baseline="0" noProof="0" dirty="0">
                <a:ln>
                  <a:noFill/>
                </a:ln>
                <a:solidFill>
                  <a:prstClr val="black"/>
                </a:solidFill>
                <a:effectLst/>
                <a:uLnTx/>
                <a:uFillTx/>
                <a:latin typeface="Calibri"/>
                <a:ea typeface="+mn-ea"/>
                <a:cs typeface="Calibri"/>
              </a:rPr>
              <a:t>and Senior </a:t>
            </a:r>
            <a:r>
              <a:rPr kumimoji="0" sz="1900" b="0" i="0" u="none" strike="noStrike" kern="1200" cap="none" spc="-15" normalizeH="0" baseline="0" noProof="0" dirty="0">
                <a:ln>
                  <a:noFill/>
                </a:ln>
                <a:solidFill>
                  <a:prstClr val="black"/>
                </a:solidFill>
                <a:effectLst/>
                <a:uLnTx/>
                <a:uFillTx/>
                <a:latin typeface="Calibri"/>
                <a:ea typeface="+mn-ea"/>
                <a:cs typeface="Calibri"/>
              </a:rPr>
              <a:t>Professional workforce </a:t>
            </a:r>
            <a:r>
              <a:rPr kumimoji="0" sz="1900" b="0" i="0" u="none" strike="noStrike" kern="1200" cap="none" spc="-5" normalizeH="0" baseline="0" noProof="0" dirty="0">
                <a:ln>
                  <a:noFill/>
                </a:ln>
                <a:solidFill>
                  <a:prstClr val="black"/>
                </a:solidFill>
                <a:effectLst/>
                <a:uLnTx/>
                <a:uFillTx/>
                <a:latin typeface="Calibri"/>
                <a:ea typeface="+mn-ea"/>
                <a:cs typeface="Calibri"/>
              </a:rPr>
              <a:t>with </a:t>
            </a:r>
            <a:r>
              <a:rPr kumimoji="0" sz="1900" b="0" i="0" u="none" strike="noStrike" kern="1200" cap="none" spc="-10" normalizeH="0" baseline="0" noProof="0" dirty="0">
                <a:ln>
                  <a:noFill/>
                </a:ln>
                <a:solidFill>
                  <a:prstClr val="black"/>
                </a:solidFill>
                <a:effectLst/>
                <a:uLnTx/>
                <a:uFillTx/>
                <a:latin typeface="Calibri"/>
                <a:ea typeface="+mn-ea"/>
                <a:cs typeface="Calibri"/>
              </a:rPr>
              <a:t>modern </a:t>
            </a:r>
            <a:r>
              <a:rPr kumimoji="0" sz="1900" b="0" i="0" u="none" strike="noStrike" kern="1200" cap="none" spc="-15" normalizeH="0" baseline="0" noProof="0" dirty="0">
                <a:ln>
                  <a:noFill/>
                </a:ln>
                <a:solidFill>
                  <a:prstClr val="black"/>
                </a:solidFill>
                <a:effectLst/>
                <a:uLnTx/>
                <a:uFillTx/>
                <a:latin typeface="Calibri"/>
                <a:ea typeface="+mn-ea"/>
                <a:cs typeface="Calibri"/>
              </a:rPr>
              <a:t>strategies to </a:t>
            </a:r>
            <a:r>
              <a:rPr kumimoji="0" sz="1900" b="0" i="0" u="none" strike="noStrike" kern="1200" cap="none" spc="-5" normalizeH="0" baseline="0" noProof="0" dirty="0">
                <a:ln>
                  <a:noFill/>
                </a:ln>
                <a:solidFill>
                  <a:prstClr val="black"/>
                </a:solidFill>
                <a:effectLst/>
                <a:uLnTx/>
                <a:uFillTx/>
                <a:latin typeface="Calibri"/>
                <a:ea typeface="+mn-ea"/>
                <a:cs typeface="Calibri"/>
              </a:rPr>
              <a:t>recruit, </a:t>
            </a:r>
            <a:r>
              <a:rPr kumimoji="0" sz="1900" b="0" i="0" u="none" strike="noStrike" kern="1200" cap="none" spc="-15" normalizeH="0" baseline="0" noProof="0" dirty="0">
                <a:ln>
                  <a:noFill/>
                </a:ln>
                <a:solidFill>
                  <a:prstClr val="black"/>
                </a:solidFill>
                <a:effectLst/>
                <a:uLnTx/>
                <a:uFillTx/>
                <a:latin typeface="Calibri"/>
                <a:ea typeface="+mn-ea"/>
                <a:cs typeface="Calibri"/>
              </a:rPr>
              <a:t>retain, </a:t>
            </a:r>
            <a:r>
              <a:rPr kumimoji="0" sz="1900" b="0" i="0" u="none" strike="noStrike" kern="1200" cap="none" spc="-5" normalizeH="0" baseline="0" noProof="0" dirty="0">
                <a:ln>
                  <a:noFill/>
                </a:ln>
                <a:solidFill>
                  <a:prstClr val="black"/>
                </a:solidFill>
                <a:effectLst/>
                <a:uLnTx/>
                <a:uFillTx/>
                <a:latin typeface="Calibri"/>
                <a:ea typeface="+mn-ea"/>
                <a:cs typeface="Calibri"/>
              </a:rPr>
              <a:t>and  </a:t>
            </a:r>
            <a:r>
              <a:rPr kumimoji="0" sz="1900" b="0" i="0" u="none" strike="noStrike" kern="1200" cap="none" spc="-20" normalizeH="0" baseline="0" noProof="0" dirty="0">
                <a:ln>
                  <a:noFill/>
                </a:ln>
                <a:solidFill>
                  <a:prstClr val="black"/>
                </a:solidFill>
                <a:effectLst/>
                <a:uLnTx/>
                <a:uFillTx/>
                <a:latin typeface="Calibri"/>
                <a:ea typeface="+mn-ea"/>
                <a:cs typeface="Calibri"/>
              </a:rPr>
              <a:t>reward </a:t>
            </a:r>
            <a:r>
              <a:rPr kumimoji="0" sz="1900" b="0" i="0" u="none" strike="noStrike" kern="1200" cap="none" spc="-5" normalizeH="0" baseline="0" noProof="0" dirty="0">
                <a:ln>
                  <a:noFill/>
                </a:ln>
                <a:solidFill>
                  <a:prstClr val="black"/>
                </a:solidFill>
                <a:effectLst/>
                <a:uLnTx/>
                <a:uFillTx/>
                <a:latin typeface="Calibri"/>
                <a:ea typeface="+mn-ea"/>
                <a:cs typeface="Calibri"/>
              </a:rPr>
              <a:t>a </a:t>
            </a:r>
            <a:r>
              <a:rPr kumimoji="0" sz="1900" b="0" i="0" u="none" strike="noStrike" kern="1200" cap="none" spc="-10" normalizeH="0" baseline="0" noProof="0" dirty="0">
                <a:ln>
                  <a:noFill/>
                </a:ln>
                <a:solidFill>
                  <a:prstClr val="black"/>
                </a:solidFill>
                <a:effectLst/>
                <a:uLnTx/>
                <a:uFillTx/>
                <a:latin typeface="Calibri"/>
                <a:ea typeface="+mn-ea"/>
                <a:cs typeface="Calibri"/>
              </a:rPr>
              <a:t>highly skilled </a:t>
            </a:r>
            <a:r>
              <a:rPr kumimoji="0" sz="1900" b="0" i="0" u="none" strike="noStrike" kern="1200" cap="none" spc="-5" normalizeH="0" baseline="0" noProof="0" dirty="0">
                <a:ln>
                  <a:noFill/>
                </a:ln>
                <a:solidFill>
                  <a:prstClr val="black"/>
                </a:solidFill>
                <a:effectLst/>
                <a:uLnTx/>
                <a:uFillTx/>
                <a:latin typeface="Calibri"/>
                <a:ea typeface="+mn-ea"/>
                <a:cs typeface="Calibri"/>
              </a:rPr>
              <a:t>and </a:t>
            </a:r>
            <a:r>
              <a:rPr kumimoji="0" sz="1900" b="0" i="0" u="none" strike="noStrike" kern="1200" cap="none" spc="-15" normalizeH="0" baseline="0" noProof="0" dirty="0">
                <a:ln>
                  <a:noFill/>
                </a:ln>
                <a:solidFill>
                  <a:prstClr val="black"/>
                </a:solidFill>
                <a:effectLst/>
                <a:uLnTx/>
                <a:uFillTx/>
                <a:latin typeface="Calibri"/>
                <a:ea typeface="+mn-ea"/>
                <a:cs typeface="Calibri"/>
              </a:rPr>
              <a:t>diverse </a:t>
            </a:r>
            <a:r>
              <a:rPr kumimoji="0" sz="1900" b="0" i="0" u="none" strike="noStrike" kern="1200" cap="none" spc="-20" normalizeH="0" baseline="0" noProof="0" dirty="0">
                <a:ln>
                  <a:noFill/>
                </a:ln>
                <a:solidFill>
                  <a:prstClr val="black"/>
                </a:solidFill>
                <a:effectLst/>
                <a:uLnTx/>
                <a:uFillTx/>
                <a:latin typeface="Calibri"/>
                <a:ea typeface="+mn-ea"/>
                <a:cs typeface="Calibri"/>
              </a:rPr>
              <a:t>executive</a:t>
            </a:r>
            <a:r>
              <a:rPr kumimoji="0" sz="1900" b="0" i="0" u="none" strike="noStrike" kern="1200" cap="none" spc="160" normalizeH="0" baseline="0" noProof="0" dirty="0">
                <a:ln>
                  <a:noFill/>
                </a:ln>
                <a:solidFill>
                  <a:prstClr val="black"/>
                </a:solidFill>
                <a:effectLst/>
                <a:uLnTx/>
                <a:uFillTx/>
                <a:latin typeface="Calibri"/>
                <a:ea typeface="+mn-ea"/>
                <a:cs typeface="Calibri"/>
              </a:rPr>
              <a:t> </a:t>
            </a:r>
            <a:r>
              <a:rPr kumimoji="0" sz="1900" b="0" i="0" u="none" strike="noStrike" kern="1200" cap="none" spc="-15" normalizeH="0" baseline="0" noProof="0" dirty="0">
                <a:ln>
                  <a:noFill/>
                </a:ln>
                <a:solidFill>
                  <a:prstClr val="black"/>
                </a:solidFill>
                <a:effectLst/>
                <a:uLnTx/>
                <a:uFillTx/>
                <a:latin typeface="Calibri"/>
                <a:ea typeface="+mn-ea"/>
                <a:cs typeface="Calibri"/>
              </a:rPr>
              <a:t>workforce.</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5"/>
              </a:spcBef>
              <a:spcAft>
                <a:spcPts val="0"/>
              </a:spcAft>
              <a:buClrTx/>
              <a:buSzTx/>
              <a:buFontTx/>
              <a:buNone/>
              <a:tabLst/>
              <a:defRPr/>
            </a:pP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900" b="1" i="0" u="none" strike="noStrike" kern="1200" cap="none" spc="-65" normalizeH="0" baseline="0" noProof="0" dirty="0">
                <a:ln>
                  <a:noFill/>
                </a:ln>
                <a:solidFill>
                  <a:prstClr val="black"/>
                </a:solidFill>
                <a:effectLst/>
                <a:uLnTx/>
                <a:uFillTx/>
                <a:latin typeface="Calibri"/>
                <a:ea typeface="+mn-ea"/>
                <a:cs typeface="Calibri"/>
              </a:rPr>
              <a:t>Top</a:t>
            </a:r>
            <a:r>
              <a:rPr kumimoji="0" sz="1900" b="1" i="0" u="none" strike="noStrike" kern="1200" cap="none" spc="10" normalizeH="0" baseline="0" noProof="0" dirty="0">
                <a:ln>
                  <a:noFill/>
                </a:ln>
                <a:solidFill>
                  <a:prstClr val="black"/>
                </a:solidFill>
                <a:effectLst/>
                <a:uLnTx/>
                <a:uFillTx/>
                <a:latin typeface="Calibri"/>
                <a:ea typeface="+mn-ea"/>
                <a:cs typeface="Calibri"/>
              </a:rPr>
              <a:t> </a:t>
            </a:r>
            <a:r>
              <a:rPr kumimoji="0" sz="19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229"/>
              </a:spcBef>
              <a:spcAft>
                <a:spcPts val="0"/>
              </a:spcAft>
              <a:buClrTx/>
              <a:buSzTx/>
              <a:buFont typeface="Arial"/>
              <a:buChar char="•"/>
              <a:tabLst>
                <a:tab pos="354965" algn="l"/>
                <a:tab pos="355600" algn="l"/>
              </a:tabLst>
              <a:defRPr/>
            </a:pPr>
            <a:r>
              <a:rPr kumimoji="0" sz="1900" b="0" i="0" u="none" strike="noStrike" kern="1200" cap="none" spc="-10" normalizeH="0" baseline="0" noProof="0" dirty="0">
                <a:ln>
                  <a:noFill/>
                </a:ln>
                <a:solidFill>
                  <a:prstClr val="black"/>
                </a:solidFill>
                <a:effectLst/>
                <a:uLnTx/>
                <a:uFillTx/>
                <a:latin typeface="Calibri"/>
                <a:ea typeface="+mn-ea"/>
                <a:cs typeface="Calibri"/>
              </a:rPr>
              <a:t>Implementation </a:t>
            </a:r>
            <a:r>
              <a:rPr kumimoji="0" sz="1900" b="0" i="0" u="none" strike="noStrike" kern="1200" cap="none" spc="-5" normalizeH="0" baseline="0" noProof="0" dirty="0">
                <a:ln>
                  <a:noFill/>
                </a:ln>
                <a:solidFill>
                  <a:prstClr val="black"/>
                </a:solidFill>
                <a:effectLst/>
                <a:uLnTx/>
                <a:uFillTx/>
                <a:latin typeface="Calibri"/>
                <a:ea typeface="+mn-ea"/>
                <a:cs typeface="Calibri"/>
              </a:rPr>
              <a:t>of </a:t>
            </a:r>
            <a:r>
              <a:rPr kumimoji="0" sz="1900" b="0" i="0" u="none" strike="noStrike" kern="1200" cap="none" spc="-10" normalizeH="0" baseline="0" noProof="0" dirty="0">
                <a:ln>
                  <a:noFill/>
                </a:ln>
                <a:solidFill>
                  <a:prstClr val="black"/>
                </a:solidFill>
                <a:effectLst/>
                <a:uLnTx/>
                <a:uFillTx/>
                <a:latin typeface="Calibri"/>
                <a:ea typeface="+mn-ea"/>
                <a:cs typeface="Calibri"/>
              </a:rPr>
              <a:t>NDAA</a:t>
            </a:r>
            <a:r>
              <a:rPr kumimoji="0" sz="1900" b="0" i="0" u="none" strike="noStrike" kern="1200" cap="none" spc="25" normalizeH="0" baseline="0" noProof="0" dirty="0">
                <a:ln>
                  <a:noFill/>
                </a:ln>
                <a:solidFill>
                  <a:prstClr val="black"/>
                </a:solidFill>
                <a:effectLst/>
                <a:uLnTx/>
                <a:uFillTx/>
                <a:latin typeface="Calibri"/>
                <a:ea typeface="+mn-ea"/>
                <a:cs typeface="Calibri"/>
              </a:rPr>
              <a:t> </a:t>
            </a:r>
            <a:r>
              <a:rPr kumimoji="0" sz="1900" b="0" i="0" u="none" strike="noStrike" kern="1200" cap="none" spc="-10" normalizeH="0" baseline="0" noProof="0" dirty="0">
                <a:ln>
                  <a:noFill/>
                </a:ln>
                <a:solidFill>
                  <a:prstClr val="black"/>
                </a:solidFill>
                <a:effectLst/>
                <a:uLnTx/>
                <a:uFillTx/>
                <a:latin typeface="Calibri"/>
                <a:ea typeface="+mn-ea"/>
                <a:cs typeface="Calibri"/>
              </a:rPr>
              <a:t>authorities</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225"/>
              </a:spcBef>
              <a:spcAft>
                <a:spcPts val="0"/>
              </a:spcAft>
              <a:buClrTx/>
              <a:buSzTx/>
              <a:buFont typeface="Wingdings"/>
              <a:buChar char=""/>
              <a:tabLst>
                <a:tab pos="756920" algn="l"/>
              </a:tabLst>
              <a:defRPr/>
            </a:pPr>
            <a:r>
              <a:rPr kumimoji="0" sz="1900" b="0" i="0" u="none" strike="noStrike" kern="1200" cap="none" spc="-10" normalizeH="0" baseline="0" noProof="0" dirty="0">
                <a:ln>
                  <a:noFill/>
                </a:ln>
                <a:solidFill>
                  <a:prstClr val="black"/>
                </a:solidFill>
                <a:effectLst/>
                <a:uLnTx/>
                <a:uFillTx/>
                <a:latin typeface="Calibri"/>
                <a:ea typeface="+mn-ea"/>
                <a:cs typeface="Calibri"/>
              </a:rPr>
              <a:t>Qualifications </a:t>
            </a:r>
            <a:r>
              <a:rPr kumimoji="0" sz="1900" b="0" i="0" u="none" strike="noStrike" kern="1200" cap="none" spc="-15" normalizeH="0" baseline="0" noProof="0" dirty="0">
                <a:ln>
                  <a:noFill/>
                </a:ln>
                <a:solidFill>
                  <a:prstClr val="black"/>
                </a:solidFill>
                <a:effectLst/>
                <a:uLnTx/>
                <a:uFillTx/>
                <a:latin typeface="Calibri"/>
                <a:ea typeface="+mn-ea"/>
                <a:cs typeface="Calibri"/>
              </a:rPr>
              <a:t>Review </a:t>
            </a:r>
            <a:r>
              <a:rPr kumimoji="0" sz="1900" b="0" i="0" u="none" strike="noStrike" kern="1200" cap="none" spc="-10" normalizeH="0" baseline="0" noProof="0" dirty="0">
                <a:ln>
                  <a:noFill/>
                </a:ln>
                <a:solidFill>
                  <a:prstClr val="black"/>
                </a:solidFill>
                <a:effectLst/>
                <a:uLnTx/>
                <a:uFillTx/>
                <a:latin typeface="Calibri"/>
                <a:ea typeface="+mn-ea"/>
                <a:cs typeface="Calibri"/>
              </a:rPr>
              <a:t>Board </a:t>
            </a:r>
            <a:r>
              <a:rPr kumimoji="0" sz="1900" b="0" i="0" u="none" strike="noStrike" kern="1200" cap="none" spc="-5" normalizeH="0" baseline="0" noProof="0" dirty="0">
                <a:ln>
                  <a:noFill/>
                </a:ln>
                <a:solidFill>
                  <a:prstClr val="black"/>
                </a:solidFill>
                <a:effectLst/>
                <a:uLnTx/>
                <a:uFillTx/>
                <a:latin typeface="Calibri"/>
                <a:ea typeface="+mn-ea"/>
                <a:cs typeface="Calibri"/>
              </a:rPr>
              <a:t>Pilot</a:t>
            </a:r>
            <a:r>
              <a:rPr kumimoji="0" sz="1900" b="0" i="0" u="none" strike="noStrike" kern="1200" cap="none" spc="75" normalizeH="0" baseline="0" noProof="0" dirty="0">
                <a:ln>
                  <a:noFill/>
                </a:ln>
                <a:solidFill>
                  <a:prstClr val="black"/>
                </a:solidFill>
                <a:effectLst/>
                <a:uLnTx/>
                <a:uFillTx/>
                <a:latin typeface="Calibri"/>
                <a:ea typeface="+mn-ea"/>
                <a:cs typeface="Calibri"/>
              </a:rPr>
              <a:t> </a:t>
            </a:r>
            <a:r>
              <a:rPr kumimoji="0" sz="1900" b="0" i="0" u="none" strike="noStrike" kern="1200" cap="none" spc="-15" normalizeH="0" baseline="0" noProof="0" dirty="0">
                <a:ln>
                  <a:noFill/>
                </a:ln>
                <a:solidFill>
                  <a:prstClr val="black"/>
                </a:solidFill>
                <a:effectLst/>
                <a:uLnTx/>
                <a:uFillTx/>
                <a:latin typeface="Calibri"/>
                <a:ea typeface="+mn-ea"/>
                <a:cs typeface="Calibri"/>
              </a:rPr>
              <a:t>Program</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229"/>
              </a:spcBef>
              <a:spcAft>
                <a:spcPts val="0"/>
              </a:spcAft>
              <a:buClrTx/>
              <a:buSzTx/>
              <a:buFont typeface="Wingdings"/>
              <a:buChar char=""/>
              <a:tabLst>
                <a:tab pos="756920" algn="l"/>
              </a:tabLst>
              <a:defRPr/>
            </a:pPr>
            <a:r>
              <a:rPr kumimoji="0" sz="1900" b="0" i="0" u="none" strike="noStrike" kern="1200" cap="none" spc="-10" normalizeH="0" baseline="0" noProof="0" dirty="0">
                <a:ln>
                  <a:noFill/>
                </a:ln>
                <a:solidFill>
                  <a:prstClr val="black"/>
                </a:solidFill>
                <a:effectLst/>
                <a:uLnTx/>
                <a:uFillTx/>
                <a:latin typeface="Calibri"/>
                <a:ea typeface="+mn-ea"/>
                <a:cs typeface="Calibri"/>
              </a:rPr>
              <a:t>Senior </a:t>
            </a:r>
            <a:r>
              <a:rPr kumimoji="0" sz="1900" b="0" i="0" u="none" strike="noStrike" kern="1200" cap="none" spc="-15" normalizeH="0" baseline="0" noProof="0" dirty="0">
                <a:ln>
                  <a:noFill/>
                </a:ln>
                <a:solidFill>
                  <a:prstClr val="black"/>
                </a:solidFill>
                <a:effectLst/>
                <a:uLnTx/>
                <a:uFillTx/>
                <a:latin typeface="Calibri"/>
                <a:ea typeface="+mn-ea"/>
                <a:cs typeface="Calibri"/>
              </a:rPr>
              <a:t>Executive </a:t>
            </a:r>
            <a:r>
              <a:rPr kumimoji="0" sz="1900" b="0" i="0" u="none" strike="noStrike" kern="1200" cap="none" spc="-5" normalizeH="0" baseline="0" noProof="0" dirty="0">
                <a:ln>
                  <a:noFill/>
                </a:ln>
                <a:solidFill>
                  <a:prstClr val="black"/>
                </a:solidFill>
                <a:effectLst/>
                <a:uLnTx/>
                <a:uFillTx/>
                <a:latin typeface="Calibri"/>
                <a:ea typeface="+mn-ea"/>
                <a:cs typeface="Calibri"/>
              </a:rPr>
              <a:t>Service </a:t>
            </a:r>
            <a:r>
              <a:rPr kumimoji="0" sz="1900" b="0" i="0" u="none" strike="noStrike" kern="1200" cap="none" spc="-10" normalizeH="0" baseline="0" noProof="0" dirty="0">
                <a:ln>
                  <a:noFill/>
                </a:ln>
                <a:solidFill>
                  <a:prstClr val="black"/>
                </a:solidFill>
                <a:effectLst/>
                <a:uLnTx/>
                <a:uFillTx/>
                <a:latin typeface="Calibri"/>
                <a:ea typeface="+mn-ea"/>
                <a:cs typeface="Calibri"/>
              </a:rPr>
              <a:t>Reduction</a:t>
            </a:r>
            <a:r>
              <a:rPr kumimoji="0" sz="1900" b="0" i="0" u="none" strike="noStrike" kern="1200" cap="none" spc="100" normalizeH="0" baseline="0" noProof="0" dirty="0">
                <a:ln>
                  <a:noFill/>
                </a:ln>
                <a:solidFill>
                  <a:prstClr val="black"/>
                </a:solidFill>
                <a:effectLst/>
                <a:uLnTx/>
                <a:uFillTx/>
                <a:latin typeface="Calibri"/>
                <a:ea typeface="+mn-ea"/>
                <a:cs typeface="Calibri"/>
              </a:rPr>
              <a:t> </a:t>
            </a:r>
            <a:r>
              <a:rPr kumimoji="0" sz="1900" b="0" i="0" u="none" strike="noStrike" kern="1200" cap="none" spc="-5" normalizeH="0" baseline="0" noProof="0" dirty="0">
                <a:ln>
                  <a:noFill/>
                </a:ln>
                <a:solidFill>
                  <a:prstClr val="black"/>
                </a:solidFill>
                <a:effectLst/>
                <a:uLnTx/>
                <a:uFillTx/>
                <a:latin typeface="Calibri"/>
                <a:ea typeface="+mn-ea"/>
                <a:cs typeface="Calibri"/>
              </a:rPr>
              <a:t>Plan</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229"/>
              </a:spcBef>
              <a:spcAft>
                <a:spcPts val="0"/>
              </a:spcAft>
              <a:buClrTx/>
              <a:buSzTx/>
              <a:buFont typeface="Arial"/>
              <a:buChar char="•"/>
              <a:tabLst>
                <a:tab pos="354965" algn="l"/>
                <a:tab pos="355600" algn="l"/>
              </a:tabLst>
              <a:defRPr/>
            </a:pPr>
            <a:r>
              <a:rPr kumimoji="0" sz="1900" b="0" i="0" u="none" strike="noStrike" kern="1200" cap="none" spc="-5" normalizeH="0" baseline="0" noProof="0" dirty="0">
                <a:ln>
                  <a:noFill/>
                </a:ln>
                <a:solidFill>
                  <a:prstClr val="black"/>
                </a:solidFill>
                <a:effectLst/>
                <a:uLnTx/>
                <a:uFillTx/>
                <a:latin typeface="Calibri"/>
                <a:ea typeface="+mn-ea"/>
                <a:cs typeface="Calibri"/>
              </a:rPr>
              <a:t>Highly Qualified Expert Annual</a:t>
            </a:r>
            <a:r>
              <a:rPr kumimoji="0" sz="1900" b="0" i="0" u="none" strike="noStrike" kern="1200" cap="none" spc="100" normalizeH="0" baseline="0" noProof="0" dirty="0">
                <a:ln>
                  <a:noFill/>
                </a:ln>
                <a:solidFill>
                  <a:prstClr val="black"/>
                </a:solidFill>
                <a:effectLst/>
                <a:uLnTx/>
                <a:uFillTx/>
                <a:latin typeface="Calibri"/>
                <a:ea typeface="+mn-ea"/>
                <a:cs typeface="Calibri"/>
              </a:rPr>
              <a:t> </a:t>
            </a:r>
            <a:r>
              <a:rPr kumimoji="0" sz="1900" b="0" i="0" u="none" strike="noStrike" kern="1200" cap="none" spc="-15" normalizeH="0" baseline="0" noProof="0" dirty="0">
                <a:ln>
                  <a:noFill/>
                </a:ln>
                <a:solidFill>
                  <a:prstClr val="black"/>
                </a:solidFill>
                <a:effectLst/>
                <a:uLnTx/>
                <a:uFillTx/>
                <a:latin typeface="Calibri"/>
                <a:ea typeface="+mn-ea"/>
                <a:cs typeface="Calibri"/>
              </a:rPr>
              <a:t>Review</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229"/>
              </a:spcBef>
              <a:spcAft>
                <a:spcPts val="0"/>
              </a:spcAft>
              <a:buClrTx/>
              <a:buSzTx/>
              <a:buFont typeface="Arial"/>
              <a:buChar char="•"/>
              <a:tabLst>
                <a:tab pos="354965" algn="l"/>
                <a:tab pos="355600" algn="l"/>
              </a:tabLst>
              <a:defRPr/>
            </a:pPr>
            <a:r>
              <a:rPr kumimoji="0" sz="1900" b="0" i="0" u="none" strike="noStrike" kern="1200" cap="none" spc="-5" normalizeH="0" baseline="0" noProof="0" dirty="0">
                <a:ln>
                  <a:noFill/>
                </a:ln>
                <a:solidFill>
                  <a:prstClr val="black"/>
                </a:solidFill>
                <a:effectLst/>
                <a:uLnTx/>
                <a:uFillTx/>
                <a:latin typeface="Calibri"/>
                <a:ea typeface="+mn-ea"/>
                <a:cs typeface="Calibri"/>
              </a:rPr>
              <a:t>Senior </a:t>
            </a:r>
            <a:r>
              <a:rPr kumimoji="0" sz="1900" b="0" i="0" u="none" strike="noStrike" kern="1200" cap="none" spc="-15" normalizeH="0" baseline="0" noProof="0" dirty="0">
                <a:ln>
                  <a:noFill/>
                </a:ln>
                <a:solidFill>
                  <a:prstClr val="black"/>
                </a:solidFill>
                <a:effectLst/>
                <a:uLnTx/>
                <a:uFillTx/>
                <a:latin typeface="Calibri"/>
                <a:ea typeface="+mn-ea"/>
                <a:cs typeface="Calibri"/>
              </a:rPr>
              <a:t>Professional </a:t>
            </a:r>
            <a:r>
              <a:rPr kumimoji="0" sz="1900" b="0" i="0" u="none" strike="noStrike" kern="1200" cap="none" spc="-10" normalizeH="0" baseline="0" noProof="0" dirty="0">
                <a:ln>
                  <a:noFill/>
                </a:ln>
                <a:solidFill>
                  <a:prstClr val="black"/>
                </a:solidFill>
                <a:effectLst/>
                <a:uLnTx/>
                <a:uFillTx/>
                <a:latin typeface="Calibri"/>
                <a:ea typeface="+mn-ea"/>
                <a:cs typeface="Calibri"/>
              </a:rPr>
              <a:t>performance </a:t>
            </a:r>
            <a:r>
              <a:rPr kumimoji="0" sz="1900" b="0" i="0" u="none" strike="noStrike" kern="1200" cap="none" spc="-5" normalizeH="0" baseline="0" noProof="0" dirty="0">
                <a:ln>
                  <a:noFill/>
                </a:ln>
                <a:solidFill>
                  <a:prstClr val="black"/>
                </a:solidFill>
                <a:effectLst/>
                <a:uLnTx/>
                <a:uFillTx/>
                <a:latin typeface="Calibri"/>
                <a:ea typeface="+mn-ea"/>
                <a:cs typeface="Calibri"/>
              </a:rPr>
              <a:t>management</a:t>
            </a:r>
            <a:r>
              <a:rPr kumimoji="0" sz="1900" b="0" i="0" u="none" strike="noStrike" kern="1200" cap="none" spc="65" normalizeH="0" baseline="0" noProof="0" dirty="0">
                <a:ln>
                  <a:noFill/>
                </a:ln>
                <a:solidFill>
                  <a:prstClr val="black"/>
                </a:solidFill>
                <a:effectLst/>
                <a:uLnTx/>
                <a:uFillTx/>
                <a:latin typeface="Calibri"/>
                <a:ea typeface="+mn-ea"/>
                <a:cs typeface="Calibri"/>
              </a:rPr>
              <a:t> </a:t>
            </a:r>
            <a:r>
              <a:rPr kumimoji="0" sz="1900" b="0" i="0" u="none" strike="noStrike" kern="1200" cap="none" spc="-5" normalizeH="0" baseline="0" noProof="0" dirty="0">
                <a:ln>
                  <a:noFill/>
                </a:ln>
                <a:solidFill>
                  <a:prstClr val="black"/>
                </a:solidFill>
                <a:effectLst/>
                <a:uLnTx/>
                <a:uFillTx/>
                <a:latin typeface="Calibri"/>
                <a:ea typeface="+mn-ea"/>
                <a:cs typeface="Calibri"/>
              </a:rPr>
              <a:t>certification</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355600" marR="1028700" lvl="0" indent="-342900" algn="l" defTabSz="914400" rtl="0" eaLnBrk="1" fontAlgn="auto" latinLnBrk="0" hangingPunct="1">
              <a:lnSpc>
                <a:spcPts val="2050"/>
              </a:lnSpc>
              <a:spcBef>
                <a:spcPts val="484"/>
              </a:spcBef>
              <a:spcAft>
                <a:spcPts val="0"/>
              </a:spcAft>
              <a:buClrTx/>
              <a:buSzTx/>
              <a:buFont typeface="Arial"/>
              <a:buChar char="•"/>
              <a:tabLst>
                <a:tab pos="354965" algn="l"/>
                <a:tab pos="355600" algn="l"/>
              </a:tabLst>
              <a:defRPr/>
            </a:pPr>
            <a:r>
              <a:rPr kumimoji="0" sz="1900" b="0" i="0" u="none" strike="noStrike" kern="1200" cap="none" spc="-5" normalizeH="0" baseline="0" noProof="0" dirty="0">
                <a:ln>
                  <a:noFill/>
                </a:ln>
                <a:solidFill>
                  <a:prstClr val="black"/>
                </a:solidFill>
                <a:effectLst/>
                <a:uLnTx/>
                <a:uFillTx/>
                <a:latin typeface="Calibri"/>
                <a:ea typeface="+mn-ea"/>
                <a:cs typeface="Calibri"/>
              </a:rPr>
              <a:t>FY2019 Senior </a:t>
            </a:r>
            <a:r>
              <a:rPr kumimoji="0" sz="1900" b="0" i="0" u="none" strike="noStrike" kern="1200" cap="none" spc="-15" normalizeH="0" baseline="0" noProof="0" dirty="0">
                <a:ln>
                  <a:noFill/>
                </a:ln>
                <a:solidFill>
                  <a:prstClr val="black"/>
                </a:solidFill>
                <a:effectLst/>
                <a:uLnTx/>
                <a:uFillTx/>
                <a:latin typeface="Calibri"/>
                <a:ea typeface="+mn-ea"/>
                <a:cs typeface="Calibri"/>
              </a:rPr>
              <a:t>Executive </a:t>
            </a:r>
            <a:r>
              <a:rPr kumimoji="0" sz="1900" b="0" i="0" u="none" strike="noStrike" kern="1200" cap="none" spc="-5" normalizeH="0" baseline="0" noProof="0" dirty="0">
                <a:ln>
                  <a:noFill/>
                </a:ln>
                <a:solidFill>
                  <a:prstClr val="black"/>
                </a:solidFill>
                <a:effectLst/>
                <a:uLnTx/>
                <a:uFillTx/>
                <a:latin typeface="Calibri"/>
                <a:ea typeface="+mn-ea"/>
                <a:cs typeface="Calibri"/>
              </a:rPr>
              <a:t>Service/Senior </a:t>
            </a:r>
            <a:r>
              <a:rPr kumimoji="0" sz="1900" b="0" i="0" u="none" strike="noStrike" kern="1200" cap="none" spc="-10" normalizeH="0" baseline="0" noProof="0" dirty="0">
                <a:ln>
                  <a:noFill/>
                </a:ln>
                <a:solidFill>
                  <a:prstClr val="black"/>
                </a:solidFill>
                <a:effectLst/>
                <a:uLnTx/>
                <a:uFillTx/>
                <a:latin typeface="Calibri"/>
                <a:ea typeface="+mn-ea"/>
                <a:cs typeface="Calibri"/>
              </a:rPr>
              <a:t>Professional performance  management</a:t>
            </a:r>
            <a:endParaRPr kumimoji="0" sz="19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169872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1333" y="174447"/>
            <a:ext cx="6101715" cy="514350"/>
          </a:xfrm>
          <a:prstGeom prst="rect">
            <a:avLst/>
          </a:prstGeom>
        </p:spPr>
        <p:txBody>
          <a:bodyPr vert="horz" wrap="square" lIns="0" tIns="13335" rIns="0" bIns="0" rtlCol="0">
            <a:spAutoFit/>
          </a:bodyPr>
          <a:lstStyle/>
          <a:p>
            <a:pPr marL="12700">
              <a:lnSpc>
                <a:spcPct val="100000"/>
              </a:lnSpc>
              <a:spcBef>
                <a:spcPts val="105"/>
              </a:spcBef>
            </a:pPr>
            <a:r>
              <a:rPr sz="3200" spc="-10" dirty="0"/>
              <a:t>Enterprise </a:t>
            </a:r>
            <a:r>
              <a:rPr sz="3200" dirty="0"/>
              <a:t>Solutions and</a:t>
            </a:r>
            <a:r>
              <a:rPr sz="3200" spc="-105" dirty="0"/>
              <a:t> </a:t>
            </a:r>
            <a:r>
              <a:rPr sz="3200" spc="-15" dirty="0"/>
              <a:t>Integration</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13</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35940" y="1222960"/>
            <a:ext cx="7917180" cy="4107815"/>
          </a:xfrm>
          <a:prstGeom prst="rect">
            <a:avLst/>
          </a:prstGeom>
        </p:spPr>
        <p:txBody>
          <a:bodyPr vert="horz" wrap="square" lIns="0" tIns="11430" rIns="0" bIns="0" rtlCol="0">
            <a:spAutoFit/>
          </a:bodyPr>
          <a:lstStyle/>
          <a:p>
            <a:pPr marL="12700" marR="5080" lvl="0" indent="0" algn="l" defTabSz="914400" rtl="0" eaLnBrk="1" fontAlgn="auto" latinLnBrk="0" hangingPunct="1">
              <a:lnSpc>
                <a:spcPct val="114999"/>
              </a:lnSpc>
              <a:spcBef>
                <a:spcPts val="90"/>
              </a:spcBef>
              <a:spcAft>
                <a:spcPts val="0"/>
              </a:spcAft>
              <a:buClrTx/>
              <a:buSzTx/>
              <a:buFontTx/>
              <a:buNone/>
              <a:tabLst/>
              <a:defRPr/>
            </a:pPr>
            <a:r>
              <a:rPr kumimoji="0" sz="1700" b="0" i="0" u="none" strike="noStrike" kern="1200" cap="none" spc="-30" normalizeH="0" baseline="0" noProof="0" dirty="0">
                <a:ln>
                  <a:noFill/>
                </a:ln>
                <a:solidFill>
                  <a:prstClr val="black"/>
                </a:solidFill>
                <a:effectLst/>
                <a:uLnTx/>
                <a:uFillTx/>
                <a:latin typeface="Calibri"/>
                <a:ea typeface="+mn-ea"/>
                <a:cs typeface="Calibri"/>
              </a:rPr>
              <a:t>We </a:t>
            </a:r>
            <a:r>
              <a:rPr kumimoji="0" sz="1700" b="0" i="0" u="none" strike="noStrike" kern="1200" cap="none" spc="-5" normalizeH="0" baseline="0" noProof="0" dirty="0">
                <a:ln>
                  <a:noFill/>
                </a:ln>
                <a:solidFill>
                  <a:prstClr val="black"/>
                </a:solidFill>
                <a:effectLst/>
                <a:uLnTx/>
                <a:uFillTx/>
                <a:latin typeface="Calibri"/>
                <a:ea typeface="+mn-ea"/>
                <a:cs typeface="Calibri"/>
              </a:rPr>
              <a:t>are </a:t>
            </a:r>
            <a:r>
              <a:rPr kumimoji="0" sz="1700" b="0" i="0" u="none" strike="noStrike" kern="1200" cap="none" spc="0" normalizeH="0" baseline="0" noProof="0" dirty="0">
                <a:ln>
                  <a:noFill/>
                </a:ln>
                <a:solidFill>
                  <a:prstClr val="black"/>
                </a:solidFill>
                <a:effectLst/>
                <a:uLnTx/>
                <a:uFillTx/>
                <a:latin typeface="Calibri"/>
                <a:ea typeface="+mn-ea"/>
                <a:cs typeface="Calibri"/>
              </a:rPr>
              <a:t>the leader </a:t>
            </a:r>
            <a:r>
              <a:rPr kumimoji="0" sz="1700" b="0" i="0" u="none" strike="noStrike" kern="1200" cap="none" spc="-5" normalizeH="0" baseline="0" noProof="0" dirty="0">
                <a:ln>
                  <a:noFill/>
                </a:ln>
                <a:solidFill>
                  <a:prstClr val="black"/>
                </a:solidFill>
                <a:effectLst/>
                <a:uLnTx/>
                <a:uFillTx/>
                <a:latin typeface="Calibri"/>
                <a:ea typeface="+mn-ea"/>
                <a:cs typeface="Calibri"/>
              </a:rPr>
              <a:t>and </a:t>
            </a:r>
            <a:r>
              <a:rPr kumimoji="0" sz="1700" b="0" i="0" u="none" strike="noStrike" kern="1200" cap="none" spc="-15" normalizeH="0" baseline="0" noProof="0" dirty="0">
                <a:ln>
                  <a:noFill/>
                </a:ln>
                <a:solidFill>
                  <a:prstClr val="black"/>
                </a:solidFill>
                <a:effectLst/>
                <a:uLnTx/>
                <a:uFillTx/>
                <a:latin typeface="Calibri"/>
                <a:ea typeface="+mn-ea"/>
                <a:cs typeface="Calibri"/>
              </a:rPr>
              <a:t>integrator for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5" normalizeH="0" baseline="0" noProof="0" dirty="0">
                <a:ln>
                  <a:noFill/>
                </a:ln>
                <a:solidFill>
                  <a:prstClr val="black"/>
                </a:solidFill>
                <a:effectLst/>
                <a:uLnTx/>
                <a:uFillTx/>
                <a:latin typeface="Calibri"/>
                <a:ea typeface="+mn-ea"/>
                <a:cs typeface="Calibri"/>
              </a:rPr>
              <a:t>enterprise Human </a:t>
            </a:r>
            <a:r>
              <a:rPr kumimoji="0" sz="1700" b="0" i="0" u="none" strike="noStrike" kern="1200" cap="none" spc="-10" normalizeH="0" baseline="0" noProof="0" dirty="0">
                <a:ln>
                  <a:noFill/>
                </a:ln>
                <a:solidFill>
                  <a:prstClr val="black"/>
                </a:solidFill>
                <a:effectLst/>
                <a:uLnTx/>
                <a:uFillTx/>
                <a:latin typeface="Calibri"/>
                <a:ea typeface="+mn-ea"/>
                <a:cs typeface="Calibri"/>
              </a:rPr>
              <a:t>Resource </a:t>
            </a:r>
            <a:r>
              <a:rPr kumimoji="0" sz="1700" b="0" i="0" u="none" strike="noStrike" kern="1200" cap="none" spc="-5" normalizeH="0" baseline="0" noProof="0" dirty="0">
                <a:ln>
                  <a:noFill/>
                </a:ln>
                <a:solidFill>
                  <a:prstClr val="black"/>
                </a:solidFill>
                <a:effectLst/>
                <a:uLnTx/>
                <a:uFillTx/>
                <a:latin typeface="Calibri"/>
                <a:ea typeface="+mn-ea"/>
                <a:cs typeface="Calibri"/>
              </a:rPr>
              <a:t>Information  </a:t>
            </a:r>
            <a:r>
              <a:rPr kumimoji="0" sz="1700" b="0" i="0" u="none" strike="noStrike" kern="1200" cap="none" spc="-15" normalizeH="0" baseline="0" noProof="0" dirty="0">
                <a:ln>
                  <a:noFill/>
                </a:ln>
                <a:solidFill>
                  <a:prstClr val="black"/>
                </a:solidFill>
                <a:effectLst/>
                <a:uLnTx/>
                <a:uFillTx/>
                <a:latin typeface="Calibri"/>
                <a:ea typeface="+mn-ea"/>
                <a:cs typeface="Calibri"/>
              </a:rPr>
              <a:t>System </a:t>
            </a:r>
            <a:r>
              <a:rPr kumimoji="0" sz="1700" b="0" i="0" u="none" strike="noStrike" kern="1200" cap="none" spc="0" normalizeH="0" baseline="0" noProof="0" dirty="0">
                <a:ln>
                  <a:noFill/>
                </a:ln>
                <a:solidFill>
                  <a:prstClr val="black"/>
                </a:solidFill>
                <a:effectLst/>
                <a:uLnTx/>
                <a:uFillTx/>
                <a:latin typeface="Calibri"/>
                <a:ea typeface="+mn-ea"/>
                <a:cs typeface="Calibri"/>
              </a:rPr>
              <a:t>(HRIS) </a:t>
            </a:r>
            <a:r>
              <a:rPr kumimoji="0" sz="1700" b="0" i="0" u="none" strike="noStrike" kern="1200" cap="none" spc="-5" normalizeH="0" baseline="0" noProof="0" dirty="0">
                <a:ln>
                  <a:noFill/>
                </a:ln>
                <a:solidFill>
                  <a:prstClr val="black"/>
                </a:solidFill>
                <a:effectLst/>
                <a:uLnTx/>
                <a:uFillTx/>
                <a:latin typeface="Calibri"/>
                <a:ea typeface="+mn-ea"/>
                <a:cs typeface="Calibri"/>
              </a:rPr>
              <a:t>development, </a:t>
            </a:r>
            <a:r>
              <a:rPr kumimoji="0" sz="1700" b="0" i="0" u="none" strike="noStrike" kern="1200" cap="none" spc="-10" normalizeH="0" baseline="0" noProof="0" dirty="0">
                <a:ln>
                  <a:noFill/>
                </a:ln>
                <a:solidFill>
                  <a:prstClr val="black"/>
                </a:solidFill>
                <a:effectLst/>
                <a:uLnTx/>
                <a:uFillTx/>
                <a:latin typeface="Calibri"/>
                <a:ea typeface="+mn-ea"/>
                <a:cs typeface="Calibri"/>
              </a:rPr>
              <a:t>integration, </a:t>
            </a:r>
            <a:r>
              <a:rPr kumimoji="0" sz="1700" b="0" i="0" u="none" strike="noStrike" kern="1200" cap="none" spc="-5" normalizeH="0" baseline="0" noProof="0" dirty="0">
                <a:ln>
                  <a:noFill/>
                </a:ln>
                <a:solidFill>
                  <a:prstClr val="black"/>
                </a:solidFill>
                <a:effectLst/>
                <a:uLnTx/>
                <a:uFillTx/>
                <a:latin typeface="Calibri"/>
                <a:ea typeface="+mn-ea"/>
                <a:cs typeface="Calibri"/>
              </a:rPr>
              <a:t>modernization,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sustainment. </a:t>
            </a:r>
            <a:r>
              <a:rPr kumimoji="0" sz="1700" b="0" i="0" u="none" strike="noStrike" kern="1200" cap="none" spc="-35" normalizeH="0" baseline="0" noProof="0" dirty="0">
                <a:ln>
                  <a:noFill/>
                </a:ln>
                <a:solidFill>
                  <a:prstClr val="black"/>
                </a:solidFill>
                <a:effectLst/>
                <a:uLnTx/>
                <a:uFillTx/>
                <a:latin typeface="Calibri"/>
                <a:ea typeface="+mn-ea"/>
                <a:cs typeface="Calibri"/>
              </a:rPr>
              <a:t>We </a:t>
            </a:r>
            <a:r>
              <a:rPr kumimoji="0" sz="1700" b="0" i="0" u="none" strike="noStrike" kern="1200" cap="none" spc="-5" normalizeH="0" baseline="0" noProof="0" dirty="0">
                <a:ln>
                  <a:noFill/>
                </a:ln>
                <a:solidFill>
                  <a:prstClr val="black"/>
                </a:solidFill>
                <a:effectLst/>
                <a:uLnTx/>
                <a:uFillTx/>
                <a:latin typeface="Calibri"/>
                <a:ea typeface="+mn-ea"/>
                <a:cs typeface="Calibri"/>
              </a:rPr>
              <a:t>provide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5" normalizeH="0" baseline="0" noProof="0" dirty="0">
                <a:ln>
                  <a:noFill/>
                </a:ln>
                <a:solidFill>
                  <a:prstClr val="black"/>
                </a:solidFill>
                <a:effectLst/>
                <a:uLnTx/>
                <a:uFillTx/>
                <a:latin typeface="Calibri"/>
                <a:ea typeface="+mn-ea"/>
                <a:cs typeface="Calibri"/>
              </a:rPr>
              <a:t>Human </a:t>
            </a:r>
            <a:r>
              <a:rPr kumimoji="0" sz="1700" b="0" i="0" u="none" strike="noStrike" kern="1200" cap="none" spc="-10" normalizeH="0" baseline="0" noProof="0" dirty="0">
                <a:ln>
                  <a:noFill/>
                </a:ln>
                <a:solidFill>
                  <a:prstClr val="black"/>
                </a:solidFill>
                <a:effectLst/>
                <a:uLnTx/>
                <a:uFillTx/>
                <a:latin typeface="Calibri"/>
                <a:ea typeface="+mn-ea"/>
                <a:cs typeface="Calibri"/>
              </a:rPr>
              <a:t>Resources </a:t>
            </a:r>
            <a:r>
              <a:rPr kumimoji="0" sz="1700" b="0" i="0" u="none" strike="noStrike" kern="1200" cap="none" spc="-5" normalizeH="0" baseline="0" noProof="0" dirty="0">
                <a:ln>
                  <a:noFill/>
                </a:ln>
                <a:solidFill>
                  <a:prstClr val="black"/>
                </a:solidFill>
                <a:effectLst/>
                <a:uLnTx/>
                <a:uFillTx/>
                <a:latin typeface="Calibri"/>
                <a:ea typeface="+mn-ea"/>
                <a:cs typeface="Calibri"/>
              </a:rPr>
              <a:t>Management Information </a:t>
            </a:r>
            <a:r>
              <a:rPr kumimoji="0" sz="1700" b="0" i="0" u="none" strike="noStrike" kern="1200" cap="none" spc="-20" normalizeH="0" baseline="0" noProof="0" dirty="0">
                <a:ln>
                  <a:noFill/>
                </a:ln>
                <a:solidFill>
                  <a:prstClr val="black"/>
                </a:solidFill>
                <a:effectLst/>
                <a:uLnTx/>
                <a:uFillTx/>
                <a:latin typeface="Calibri"/>
                <a:ea typeface="+mn-ea"/>
                <a:cs typeface="Calibri"/>
              </a:rPr>
              <a:t>Technology </a:t>
            </a:r>
            <a:r>
              <a:rPr kumimoji="0" sz="1700" b="0" i="0" u="none" strike="noStrike" kern="1200" cap="none" spc="-5" normalizeH="0" baseline="0" noProof="0" dirty="0">
                <a:ln>
                  <a:noFill/>
                </a:ln>
                <a:solidFill>
                  <a:prstClr val="black"/>
                </a:solidFill>
                <a:effectLst/>
                <a:uLnTx/>
                <a:uFillTx/>
                <a:latin typeface="Calibri"/>
                <a:ea typeface="+mn-ea"/>
                <a:cs typeface="Calibri"/>
              </a:rPr>
              <a:t>(CHRM </a:t>
            </a:r>
            <a:r>
              <a:rPr kumimoji="0" sz="1700" b="0" i="0" u="none" strike="noStrike" kern="1200" cap="none" spc="0" normalizeH="0" baseline="0" noProof="0" dirty="0">
                <a:ln>
                  <a:noFill/>
                </a:ln>
                <a:solidFill>
                  <a:prstClr val="black"/>
                </a:solidFill>
                <a:effectLst/>
                <a:uLnTx/>
                <a:uFillTx/>
                <a:latin typeface="Calibri"/>
                <a:ea typeface="+mn-ea"/>
                <a:cs typeface="Calibri"/>
              </a:rPr>
              <a:t>IT) </a:t>
            </a:r>
            <a:r>
              <a:rPr kumimoji="0" sz="1700" b="0" i="0" u="none" strike="noStrike" kern="1200" cap="none" spc="-5" normalizeH="0" baseline="0" noProof="0" dirty="0">
                <a:ln>
                  <a:noFill/>
                </a:ln>
                <a:solidFill>
                  <a:prstClr val="black"/>
                </a:solidFill>
                <a:effectLst/>
                <a:uLnTx/>
                <a:uFillTx/>
                <a:latin typeface="Calibri"/>
                <a:ea typeface="+mn-ea"/>
                <a:cs typeface="Calibri"/>
              </a:rPr>
              <a:t>portfolio  </a:t>
            </a:r>
            <a:r>
              <a:rPr kumimoji="0" sz="1700" b="0" i="0" u="none" strike="noStrike" kern="1200" cap="none" spc="0" normalizeH="0" baseline="0" noProof="0" dirty="0">
                <a:ln>
                  <a:noFill/>
                </a:ln>
                <a:solidFill>
                  <a:prstClr val="black"/>
                </a:solidFill>
                <a:effectLst/>
                <a:uLnTx/>
                <a:uFillTx/>
                <a:latin typeface="Calibri"/>
                <a:ea typeface="+mn-ea"/>
                <a:cs typeface="Calibri"/>
              </a:rPr>
              <a:t>functional </a:t>
            </a:r>
            <a:r>
              <a:rPr kumimoji="0" sz="1700" b="0" i="0" u="none" strike="noStrike" kern="1200" cap="none" spc="-10" normalizeH="0" baseline="0" noProof="0" dirty="0">
                <a:ln>
                  <a:noFill/>
                </a:ln>
                <a:solidFill>
                  <a:prstClr val="black"/>
                </a:solidFill>
                <a:effectLst/>
                <a:uLnTx/>
                <a:uFillTx/>
                <a:latin typeface="Calibri"/>
                <a:ea typeface="+mn-ea"/>
                <a:cs typeface="Calibri"/>
              </a:rPr>
              <a:t>oversight,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ensure delivery of improved business processes or </a:t>
            </a:r>
            <a:r>
              <a:rPr kumimoji="0" sz="1700" b="0" i="0" u="none" strike="noStrike" kern="1200" cap="none" spc="-10" normalizeH="0" baseline="0" noProof="0" dirty="0">
                <a:ln>
                  <a:noFill/>
                </a:ln>
                <a:solidFill>
                  <a:prstClr val="black"/>
                </a:solidFill>
                <a:effectLst/>
                <a:uLnTx/>
                <a:uFillTx/>
                <a:latin typeface="Calibri"/>
                <a:ea typeface="+mn-ea"/>
                <a:cs typeface="Calibri"/>
              </a:rPr>
              <a:t>integrated  </a:t>
            </a:r>
            <a:r>
              <a:rPr kumimoji="0" sz="1700" b="0" i="0" u="none" strike="noStrike" kern="1200" cap="none" spc="-5" normalizeH="0" baseline="0" noProof="0" dirty="0">
                <a:ln>
                  <a:noFill/>
                </a:ln>
                <a:solidFill>
                  <a:prstClr val="black"/>
                </a:solidFill>
                <a:effectLst/>
                <a:uLnTx/>
                <a:uFillTx/>
                <a:latin typeface="Calibri"/>
                <a:ea typeface="+mn-ea"/>
                <a:cs typeface="Calibri"/>
              </a:rPr>
              <a:t>enterprise HRIS </a:t>
            </a:r>
            <a:r>
              <a:rPr kumimoji="0" sz="1700" b="0" i="0" u="none" strike="noStrike" kern="1200" cap="none" spc="0" normalizeH="0" baseline="0" noProof="0" dirty="0">
                <a:ln>
                  <a:noFill/>
                </a:ln>
                <a:solidFill>
                  <a:prstClr val="black"/>
                </a:solidFill>
                <a:effectLst/>
                <a:uLnTx/>
                <a:uFillTx/>
                <a:latin typeface="Calibri"/>
                <a:ea typeface="+mn-ea"/>
                <a:cs typeface="Calibri"/>
              </a:rPr>
              <a:t>solutions </a:t>
            </a:r>
            <a:r>
              <a:rPr kumimoji="0" sz="1700" b="0" i="0" u="none" strike="noStrike" kern="1200" cap="none" spc="-5" normalizeH="0" baseline="0" noProof="0" dirty="0">
                <a:ln>
                  <a:noFill/>
                </a:ln>
                <a:solidFill>
                  <a:prstClr val="black"/>
                </a:solidFill>
                <a:effectLst/>
                <a:uLnTx/>
                <a:uFillTx/>
                <a:latin typeface="Calibri"/>
                <a:ea typeface="+mn-ea"/>
                <a:cs typeface="Calibri"/>
              </a:rPr>
              <a:t>that </a:t>
            </a:r>
            <a:r>
              <a:rPr kumimoji="0" sz="1700" b="0" i="0" u="none" strike="noStrike" kern="1200" cap="none" spc="-10" normalizeH="0" baseline="0" noProof="0" dirty="0">
                <a:ln>
                  <a:noFill/>
                </a:ln>
                <a:solidFill>
                  <a:prstClr val="black"/>
                </a:solidFill>
                <a:effectLst/>
                <a:uLnTx/>
                <a:uFillTx/>
                <a:latin typeface="Calibri"/>
                <a:ea typeface="+mn-ea"/>
                <a:cs typeface="Calibri"/>
              </a:rPr>
              <a:t>strengthen </a:t>
            </a:r>
            <a:r>
              <a:rPr kumimoji="0" sz="1700" b="0" i="0" u="none" strike="noStrike" kern="1200" cap="none" spc="-5" normalizeH="0" baseline="0" noProof="0" dirty="0">
                <a:ln>
                  <a:noFill/>
                </a:ln>
                <a:solidFill>
                  <a:prstClr val="black"/>
                </a:solidFill>
                <a:effectLst/>
                <a:uLnTx/>
                <a:uFillTx/>
                <a:latin typeface="Calibri"/>
                <a:ea typeface="+mn-ea"/>
                <a:cs typeface="Calibri"/>
              </a:rPr>
              <a:t>mission readiness and support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5" normalizeH="0" baseline="0" noProof="0" dirty="0">
                <a:ln>
                  <a:noFill/>
                </a:ln>
                <a:solidFill>
                  <a:prstClr val="black"/>
                </a:solidFill>
                <a:effectLst/>
                <a:uLnTx/>
                <a:uFillTx/>
                <a:latin typeface="Calibri"/>
                <a:ea typeface="+mn-ea"/>
                <a:cs typeface="Calibri"/>
              </a:rPr>
              <a:t>personnel  </a:t>
            </a:r>
            <a:r>
              <a:rPr kumimoji="0" sz="1700" b="0" i="0" u="none" strike="noStrike" kern="1200" cap="none" spc="0" normalizeH="0" baseline="0" noProof="0" dirty="0">
                <a:ln>
                  <a:noFill/>
                </a:ln>
                <a:solidFill>
                  <a:prstClr val="black"/>
                </a:solidFill>
                <a:effectLst/>
                <a:uLnTx/>
                <a:uFillTx/>
                <a:latin typeface="Calibri"/>
                <a:ea typeface="+mn-ea"/>
                <a:cs typeface="Calibri"/>
              </a:rPr>
              <a:t>policies.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45"/>
              </a:spcBef>
              <a:spcAft>
                <a:spcPts val="0"/>
              </a:spcAft>
              <a:buClrTx/>
              <a:buSzTx/>
              <a:buFontTx/>
              <a:buNone/>
              <a:tabLst/>
              <a:defRPr/>
            </a:pPr>
            <a:endParaRPr kumimoji="0" sz="125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700" b="1" i="0" u="none" strike="noStrike" kern="1200" cap="none" spc="-50" normalizeH="0" baseline="0" noProof="0" dirty="0">
                <a:ln>
                  <a:noFill/>
                </a:ln>
                <a:solidFill>
                  <a:prstClr val="black"/>
                </a:solidFill>
                <a:effectLst/>
                <a:uLnTx/>
                <a:uFillTx/>
                <a:latin typeface="Calibri"/>
                <a:ea typeface="+mn-ea"/>
                <a:cs typeface="Calibri"/>
              </a:rPr>
              <a:t>Top</a:t>
            </a:r>
            <a:r>
              <a:rPr kumimoji="0" sz="1700" b="1" i="0" u="none" strike="noStrike" kern="1200" cap="none" spc="-15" normalizeH="0" baseline="0" noProof="0" dirty="0">
                <a:ln>
                  <a:noFill/>
                </a:ln>
                <a:solidFill>
                  <a:prstClr val="black"/>
                </a:solidFill>
                <a:effectLst/>
                <a:uLnTx/>
                <a:uFillTx/>
                <a:latin typeface="Calibri"/>
                <a:ea typeface="+mn-ea"/>
                <a:cs typeface="Calibri"/>
              </a:rPr>
              <a:t> </a:t>
            </a:r>
            <a:r>
              <a:rPr kumimoji="0" sz="17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1305"/>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Establishing </a:t>
            </a:r>
            <a:r>
              <a:rPr kumimoji="0" sz="1700" b="0" i="0" u="none" strike="noStrike" kern="1200" cap="none" spc="0" normalizeH="0" baseline="0" noProof="0" dirty="0">
                <a:ln>
                  <a:noFill/>
                </a:ln>
                <a:solidFill>
                  <a:prstClr val="black"/>
                </a:solidFill>
                <a:effectLst/>
                <a:uLnTx/>
                <a:uFillTx/>
                <a:latin typeface="Calibri"/>
                <a:ea typeface="+mn-ea"/>
                <a:cs typeface="Calibri"/>
              </a:rPr>
              <a:t>tiered </a:t>
            </a:r>
            <a:r>
              <a:rPr kumimoji="0" sz="1700" b="0" i="0" u="none" strike="noStrike" kern="1200" cap="none" spc="-5" normalizeH="0" baseline="0" noProof="0" dirty="0">
                <a:ln>
                  <a:noFill/>
                </a:ln>
                <a:solidFill>
                  <a:prstClr val="black"/>
                </a:solidFill>
                <a:effectLst/>
                <a:uLnTx/>
                <a:uFillTx/>
                <a:latin typeface="Calibri"/>
                <a:ea typeface="+mn-ea"/>
                <a:cs typeface="Calibri"/>
              </a:rPr>
              <a:t>governance </a:t>
            </a:r>
            <a:r>
              <a:rPr kumimoji="0" sz="1700" b="0" i="0" u="none" strike="noStrike" kern="1200" cap="none" spc="0" normalizeH="0" baseline="0" noProof="0" dirty="0">
                <a:ln>
                  <a:noFill/>
                </a:ln>
                <a:solidFill>
                  <a:prstClr val="black"/>
                </a:solidFill>
                <a:effectLst/>
                <a:uLnTx/>
                <a:uFillTx/>
                <a:latin typeface="Calibri"/>
                <a:ea typeface="+mn-ea"/>
                <a:cs typeface="Calibri"/>
              </a:rPr>
              <a:t>to manage all aspects </a:t>
            </a:r>
            <a:r>
              <a:rPr kumimoji="0" sz="1700" b="0" i="0" u="none" strike="noStrike" kern="1200" cap="none" spc="-5" normalizeH="0" baseline="0" noProof="0" dirty="0">
                <a:ln>
                  <a:noFill/>
                </a:ln>
                <a:solidFill>
                  <a:prstClr val="black"/>
                </a:solidFill>
                <a:effectLst/>
                <a:uLnTx/>
                <a:uFillTx/>
                <a:latin typeface="Calibri"/>
                <a:ea typeface="+mn-ea"/>
                <a:cs typeface="Calibri"/>
              </a:rPr>
              <a:t>of DCHRMS</a:t>
            </a:r>
            <a:r>
              <a:rPr kumimoji="0" sz="1700" b="0" i="0" u="none" strike="noStrike" kern="1200" cap="none" spc="-120" normalizeH="0" baseline="0" noProof="0" dirty="0">
                <a:ln>
                  <a:noFill/>
                </a:ln>
                <a:solidFill>
                  <a:prstClr val="black"/>
                </a:solidFill>
                <a:effectLst/>
                <a:uLnTx/>
                <a:uFillTx/>
                <a:latin typeface="Calibri"/>
                <a:ea typeface="+mn-ea"/>
                <a:cs typeface="Calibri"/>
              </a:rPr>
              <a:t> </a:t>
            </a:r>
            <a:r>
              <a:rPr kumimoji="0" sz="1700" b="0" i="0" u="none" strike="noStrike" kern="1200" cap="none" spc="0" normalizeH="0" baseline="0" noProof="0" dirty="0">
                <a:ln>
                  <a:noFill/>
                </a:ln>
                <a:solidFill>
                  <a:prstClr val="black"/>
                </a:solidFill>
                <a:effectLst/>
                <a:uLnTx/>
                <a:uFillTx/>
                <a:latin typeface="Calibri"/>
                <a:ea typeface="+mn-ea"/>
                <a:cs typeface="Calibri"/>
              </a:rPr>
              <a:t>deployment</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1310"/>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Deliver secure </a:t>
            </a:r>
            <a:r>
              <a:rPr kumimoji="0" sz="1700" b="0" i="0" u="none" strike="noStrike" kern="1200" cap="none" spc="0" normalizeH="0" baseline="0" noProof="0" dirty="0">
                <a:ln>
                  <a:noFill/>
                </a:ln>
                <a:solidFill>
                  <a:prstClr val="black"/>
                </a:solidFill>
                <a:effectLst/>
                <a:uLnTx/>
                <a:uFillTx/>
                <a:latin typeface="Calibri"/>
                <a:ea typeface="+mn-ea"/>
                <a:cs typeface="Calibri"/>
              </a:rPr>
              <a:t>DoD </a:t>
            </a:r>
            <a:r>
              <a:rPr kumimoji="0" sz="1700" b="0" i="0" u="none" strike="noStrike" kern="1200" cap="none" spc="-10" normalizeH="0" baseline="0" noProof="0" dirty="0">
                <a:ln>
                  <a:noFill/>
                </a:ln>
                <a:solidFill>
                  <a:prstClr val="black"/>
                </a:solidFill>
                <a:effectLst/>
                <a:uLnTx/>
                <a:uFillTx/>
                <a:latin typeface="Calibri"/>
                <a:ea typeface="+mn-ea"/>
                <a:cs typeface="Calibri"/>
              </a:rPr>
              <a:t>core </a:t>
            </a:r>
            <a:r>
              <a:rPr kumimoji="0" sz="1700" b="0" i="0" u="none" strike="noStrike" kern="1200" cap="none" spc="0" normalizeH="0" baseline="0" noProof="0" dirty="0">
                <a:ln>
                  <a:noFill/>
                </a:ln>
                <a:solidFill>
                  <a:prstClr val="black"/>
                </a:solidFill>
                <a:effectLst/>
                <a:uLnTx/>
                <a:uFillTx/>
                <a:latin typeface="Calibri"/>
                <a:ea typeface="+mn-ea"/>
                <a:cs typeface="Calibri"/>
              </a:rPr>
              <a:t>HR capability </a:t>
            </a:r>
            <a:r>
              <a:rPr kumimoji="0" sz="1700" b="0" i="0" u="none" strike="noStrike" kern="1200" cap="none" spc="-5" normalizeH="0" baseline="0" noProof="0" dirty="0">
                <a:ln>
                  <a:noFill/>
                </a:ln>
                <a:solidFill>
                  <a:prstClr val="black"/>
                </a:solidFill>
                <a:effectLst/>
                <a:uLnTx/>
                <a:uFillTx/>
                <a:latin typeface="Calibri"/>
                <a:ea typeface="+mn-ea"/>
                <a:cs typeface="Calibri"/>
              </a:rPr>
              <a:t>through DCHRMS, </a:t>
            </a:r>
            <a:r>
              <a:rPr kumimoji="0" sz="1700" b="0" i="0" u="none" strike="noStrike" kern="1200" cap="none" spc="0" normalizeH="0" baseline="0" noProof="0" dirty="0">
                <a:ln>
                  <a:noFill/>
                </a:ln>
                <a:solidFill>
                  <a:prstClr val="black"/>
                </a:solidFill>
                <a:effectLst/>
                <a:uLnTx/>
                <a:uFillTx/>
                <a:latin typeface="Calibri"/>
                <a:ea typeface="+mn-ea"/>
                <a:cs typeface="Calibri"/>
              </a:rPr>
              <a:t>that </a:t>
            </a:r>
            <a:r>
              <a:rPr kumimoji="0" sz="1700" b="0" i="0" u="none" strike="noStrike" kern="1200" cap="none" spc="-5" normalizeH="0" baseline="0" noProof="0" dirty="0">
                <a:ln>
                  <a:noFill/>
                </a:ln>
                <a:solidFill>
                  <a:prstClr val="black"/>
                </a:solidFill>
                <a:effectLst/>
                <a:uLnTx/>
                <a:uFillTx/>
                <a:latin typeface="Calibri"/>
                <a:ea typeface="+mn-ea"/>
                <a:cs typeface="Calibri"/>
              </a:rPr>
              <a:t>can </a:t>
            </a:r>
            <a:r>
              <a:rPr kumimoji="0" sz="1700" b="0" i="0" u="none" strike="noStrike" kern="1200" cap="none" spc="0" normalizeH="0" baseline="0" noProof="0" dirty="0">
                <a:ln>
                  <a:noFill/>
                </a:ln>
                <a:solidFill>
                  <a:prstClr val="black"/>
                </a:solidFill>
                <a:effectLst/>
                <a:uLnTx/>
                <a:uFillTx/>
                <a:latin typeface="Calibri"/>
                <a:ea typeface="+mn-ea"/>
                <a:cs typeface="Calibri"/>
              </a:rPr>
              <a:t>be </a:t>
            </a:r>
            <a:r>
              <a:rPr kumimoji="0" sz="1700" b="0" i="0" u="none" strike="noStrike" kern="1200" cap="none" spc="-5" normalizeH="0" baseline="0" noProof="0" dirty="0">
                <a:ln>
                  <a:noFill/>
                </a:ln>
                <a:solidFill>
                  <a:prstClr val="black"/>
                </a:solidFill>
                <a:effectLst/>
                <a:uLnTx/>
                <a:uFillTx/>
                <a:latin typeface="Calibri"/>
                <a:ea typeface="+mn-ea"/>
                <a:cs typeface="Calibri"/>
              </a:rPr>
              <a:t>expanded</a:t>
            </a:r>
            <a:r>
              <a:rPr kumimoji="0" sz="1700" b="0" i="0" u="none" strike="noStrike" kern="1200" cap="none" spc="-160"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to</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0" algn="l" defTabSz="914400" rtl="0" eaLnBrk="1" fontAlgn="auto" latinLnBrk="0" hangingPunct="1">
              <a:lnSpc>
                <a:spcPct val="100000"/>
              </a:lnSpc>
              <a:spcBef>
                <a:spcPts val="315"/>
              </a:spcBef>
              <a:spcAft>
                <a:spcPts val="0"/>
              </a:spcAft>
              <a:buClrTx/>
              <a:buSzTx/>
              <a:buFontTx/>
              <a:buNone/>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include performance, </a:t>
            </a:r>
            <a:r>
              <a:rPr kumimoji="0" sz="1700" b="0" i="0" u="none" strike="noStrike" kern="1200" cap="none" spc="-5" normalizeH="0" baseline="0" noProof="0" dirty="0">
                <a:ln>
                  <a:noFill/>
                </a:ln>
                <a:solidFill>
                  <a:prstClr val="black"/>
                </a:solidFill>
                <a:effectLst/>
                <a:uLnTx/>
                <a:uFillTx/>
                <a:latin typeface="Calibri"/>
                <a:ea typeface="+mn-ea"/>
                <a:cs typeface="Calibri"/>
              </a:rPr>
              <a:t>talent </a:t>
            </a:r>
            <a:r>
              <a:rPr kumimoji="0" sz="1700" b="0" i="0" u="none" strike="noStrike" kern="1200" cap="none" spc="0" normalizeH="0" baseline="0" noProof="0" dirty="0">
                <a:ln>
                  <a:noFill/>
                </a:ln>
                <a:solidFill>
                  <a:prstClr val="black"/>
                </a:solidFill>
                <a:effectLst/>
                <a:uLnTx/>
                <a:uFillTx/>
                <a:latin typeface="Calibri"/>
                <a:ea typeface="+mn-ea"/>
                <a:cs typeface="Calibri"/>
              </a:rPr>
              <a:t>management, benefits,</a:t>
            </a:r>
            <a:r>
              <a:rPr kumimoji="0" sz="1700" b="0" i="0" u="none" strike="noStrike" kern="1200" cap="none" spc="-180" normalizeH="0" baseline="0" noProof="0" dirty="0">
                <a:ln>
                  <a:noFill/>
                </a:ln>
                <a:solidFill>
                  <a:prstClr val="black"/>
                </a:solidFill>
                <a:effectLst/>
                <a:uLnTx/>
                <a:uFillTx/>
                <a:latin typeface="Calibri"/>
                <a:ea typeface="+mn-ea"/>
                <a:cs typeface="Calibri"/>
              </a:rPr>
              <a:t> </a:t>
            </a:r>
            <a:r>
              <a:rPr kumimoji="0" sz="1700" b="0" i="0" u="none" strike="noStrike" kern="1200" cap="none" spc="-10" normalizeH="0" baseline="0" noProof="0" dirty="0">
                <a:ln>
                  <a:noFill/>
                </a:ln>
                <a:solidFill>
                  <a:prstClr val="black"/>
                </a:solidFill>
                <a:effectLst/>
                <a:uLnTx/>
                <a:uFillTx/>
                <a:latin typeface="Calibri"/>
                <a:ea typeface="+mn-ea"/>
                <a:cs typeface="Calibri"/>
              </a:rPr>
              <a:t>etc.</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1295"/>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Rationalize HR </a:t>
            </a:r>
            <a:r>
              <a:rPr kumimoji="0" sz="1700" b="0" i="0" u="none" strike="noStrike" kern="1200" cap="none" spc="0" normalizeH="0" baseline="0" noProof="0" dirty="0">
                <a:ln>
                  <a:noFill/>
                </a:ln>
                <a:solidFill>
                  <a:prstClr val="black"/>
                </a:solidFill>
                <a:effectLst/>
                <a:uLnTx/>
                <a:uFillTx/>
                <a:latin typeface="Calibri"/>
                <a:ea typeface="+mn-ea"/>
                <a:cs typeface="Calibri"/>
              </a:rPr>
              <a:t>technology to deliver </a:t>
            </a:r>
            <a:r>
              <a:rPr kumimoji="0" sz="1700" b="0" i="0" u="none" strike="noStrike" kern="1200" cap="none" spc="-10" normalizeH="0" baseline="0" noProof="0" dirty="0">
                <a:ln>
                  <a:noFill/>
                </a:ln>
                <a:solidFill>
                  <a:prstClr val="black"/>
                </a:solidFill>
                <a:effectLst/>
                <a:uLnTx/>
                <a:uFillTx/>
                <a:latin typeface="Calibri"/>
                <a:ea typeface="+mn-ea"/>
                <a:cs typeface="Calibri"/>
              </a:rPr>
              <a:t>Integrated talent </a:t>
            </a:r>
            <a:r>
              <a:rPr kumimoji="0" sz="1700" b="0" i="0" u="none" strike="noStrike" kern="1200" cap="none" spc="0" normalizeH="0" baseline="0" noProof="0" dirty="0">
                <a:ln>
                  <a:noFill/>
                </a:ln>
                <a:solidFill>
                  <a:prstClr val="black"/>
                </a:solidFill>
                <a:effectLst/>
                <a:uLnTx/>
                <a:uFillTx/>
                <a:latin typeface="Calibri"/>
                <a:ea typeface="+mn-ea"/>
                <a:cs typeface="Calibri"/>
              </a:rPr>
              <a:t>management</a:t>
            </a:r>
            <a:r>
              <a:rPr kumimoji="0" sz="1700" b="0" i="0" u="none" strike="noStrike" kern="1200" cap="none" spc="-125" normalizeH="0" baseline="0" noProof="0" dirty="0">
                <a:ln>
                  <a:noFill/>
                </a:ln>
                <a:solidFill>
                  <a:prstClr val="black"/>
                </a:solidFill>
                <a:effectLst/>
                <a:uLnTx/>
                <a:uFillTx/>
                <a:latin typeface="Calibri"/>
                <a:ea typeface="+mn-ea"/>
                <a:cs typeface="Calibri"/>
              </a:rPr>
              <a:t> </a:t>
            </a:r>
            <a:r>
              <a:rPr kumimoji="0" sz="1700" b="0" i="0" u="none" strike="noStrike" kern="1200" cap="none" spc="0" normalizeH="0" baseline="0" noProof="0" dirty="0">
                <a:ln>
                  <a:noFill/>
                </a:ln>
                <a:solidFill>
                  <a:prstClr val="black"/>
                </a:solidFill>
                <a:effectLst/>
                <a:uLnTx/>
                <a:uFillTx/>
                <a:latin typeface="Calibri"/>
                <a:ea typeface="+mn-ea"/>
                <a:cs typeface="Calibri"/>
              </a:rPr>
              <a:t>capabilities</a:t>
            </a:r>
            <a:endParaRPr kumimoji="0" sz="17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174724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69032" y="174447"/>
            <a:ext cx="4805045" cy="514350"/>
          </a:xfrm>
          <a:prstGeom prst="rect">
            <a:avLst/>
          </a:prstGeom>
        </p:spPr>
        <p:txBody>
          <a:bodyPr vert="horz" wrap="square" lIns="0" tIns="13335" rIns="0" bIns="0" rtlCol="0">
            <a:spAutoFit/>
          </a:bodyPr>
          <a:lstStyle/>
          <a:p>
            <a:pPr marL="12700">
              <a:lnSpc>
                <a:spcPct val="100000"/>
              </a:lnSpc>
              <a:spcBef>
                <a:spcPts val="105"/>
              </a:spcBef>
            </a:pPr>
            <a:r>
              <a:rPr sz="3200" dirty="0"/>
              <a:t>DoD – Expeditionary</a:t>
            </a:r>
            <a:r>
              <a:rPr sz="3200" spc="-85" dirty="0"/>
              <a:t> </a:t>
            </a:r>
            <a:r>
              <a:rPr sz="3200" spc="-5" dirty="0"/>
              <a:t>Civilian</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14</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35940" y="1218695"/>
            <a:ext cx="8041640" cy="4839335"/>
          </a:xfrm>
          <a:prstGeom prst="rect">
            <a:avLst/>
          </a:prstGeom>
        </p:spPr>
        <p:txBody>
          <a:bodyPr vert="horz" wrap="square" lIns="0" tIns="11430" rIns="0" bIns="0" rtlCol="0">
            <a:spAutoFit/>
          </a:bodyPr>
          <a:lstStyle/>
          <a:p>
            <a:pPr marL="12700" marR="5080" lvl="0" indent="0" algn="l" defTabSz="914400" rtl="0" eaLnBrk="1" fontAlgn="auto" latinLnBrk="0" hangingPunct="1">
              <a:lnSpc>
                <a:spcPct val="114999"/>
              </a:lnSpc>
              <a:spcBef>
                <a:spcPts val="90"/>
              </a:spcBef>
              <a:spcAft>
                <a:spcPts val="0"/>
              </a:spcAft>
              <a:buClrTx/>
              <a:buSzTx/>
              <a:buFontTx/>
              <a:buNone/>
              <a:tabLst/>
              <a:defRPr/>
            </a:pPr>
            <a:r>
              <a:rPr kumimoji="0" sz="1900" b="0" i="0" u="none" strike="noStrike" kern="1200" cap="none" spc="-10" normalizeH="0" baseline="0" noProof="0" dirty="0">
                <a:ln>
                  <a:noFill/>
                </a:ln>
                <a:solidFill>
                  <a:prstClr val="black"/>
                </a:solidFill>
                <a:effectLst/>
                <a:uLnTx/>
                <a:uFillTx/>
                <a:latin typeface="Calibri"/>
                <a:ea typeface="+mn-ea"/>
                <a:cs typeface="Calibri"/>
              </a:rPr>
              <a:t>The </a:t>
            </a:r>
            <a:r>
              <a:rPr kumimoji="0" sz="1900" b="0" i="0" u="none" strike="noStrike" kern="1200" cap="none" spc="-5" normalizeH="0" baseline="0" noProof="0" dirty="0">
                <a:ln>
                  <a:noFill/>
                </a:ln>
                <a:solidFill>
                  <a:prstClr val="black"/>
                </a:solidFill>
                <a:effectLst/>
                <a:uLnTx/>
                <a:uFillTx/>
                <a:latin typeface="Calibri"/>
                <a:ea typeface="+mn-ea"/>
                <a:cs typeface="Calibri"/>
              </a:rPr>
              <a:t>Department of </a:t>
            </a:r>
            <a:r>
              <a:rPr kumimoji="0" sz="1900" b="0" i="0" u="none" strike="noStrike" kern="1200" cap="none" spc="-15" normalizeH="0" baseline="0" noProof="0" dirty="0">
                <a:ln>
                  <a:noFill/>
                </a:ln>
                <a:solidFill>
                  <a:prstClr val="black"/>
                </a:solidFill>
                <a:effectLst/>
                <a:uLnTx/>
                <a:uFillTx/>
                <a:latin typeface="Calibri"/>
                <a:ea typeface="+mn-ea"/>
                <a:cs typeface="Calibri"/>
              </a:rPr>
              <a:t>Defense </a:t>
            </a:r>
            <a:r>
              <a:rPr kumimoji="0" sz="1900" b="0" i="0" u="none" strike="noStrike" kern="1200" cap="none" spc="-10" normalizeH="0" baseline="0" noProof="0" dirty="0">
                <a:ln>
                  <a:noFill/>
                </a:ln>
                <a:solidFill>
                  <a:prstClr val="black"/>
                </a:solidFill>
                <a:effectLst/>
                <a:uLnTx/>
                <a:uFillTx/>
                <a:latin typeface="Calibri"/>
                <a:ea typeface="+mn-ea"/>
                <a:cs typeface="Calibri"/>
              </a:rPr>
              <a:t>Expeditionary Civilian </a:t>
            </a:r>
            <a:r>
              <a:rPr kumimoji="0" sz="1900" b="0" i="0" u="none" strike="noStrike" kern="1200" cap="none" spc="-15" normalizeH="0" baseline="0" noProof="0" dirty="0">
                <a:ln>
                  <a:noFill/>
                </a:ln>
                <a:solidFill>
                  <a:prstClr val="black"/>
                </a:solidFill>
                <a:effectLst/>
                <a:uLnTx/>
                <a:uFillTx/>
                <a:latin typeface="Calibri"/>
                <a:ea typeface="+mn-ea"/>
                <a:cs typeface="Calibri"/>
              </a:rPr>
              <a:t>Program </a:t>
            </a:r>
            <a:r>
              <a:rPr kumimoji="0" sz="1900" b="0" i="0" u="none" strike="noStrike" kern="1200" cap="none" spc="-10" normalizeH="0" baseline="0" noProof="0" dirty="0">
                <a:ln>
                  <a:noFill/>
                </a:ln>
                <a:solidFill>
                  <a:prstClr val="black"/>
                </a:solidFill>
                <a:effectLst/>
                <a:uLnTx/>
                <a:uFillTx/>
                <a:latin typeface="Calibri"/>
                <a:ea typeface="+mn-ea"/>
                <a:cs typeface="Calibri"/>
              </a:rPr>
              <a:t>Office supports </a:t>
            </a:r>
            <a:r>
              <a:rPr kumimoji="0" sz="1900" b="0" i="0" u="none" strike="noStrike" kern="1200" cap="none" spc="-5" normalizeH="0" baseline="0" noProof="0" dirty="0">
                <a:ln>
                  <a:noFill/>
                </a:ln>
                <a:solidFill>
                  <a:prstClr val="black"/>
                </a:solidFill>
                <a:effectLst/>
                <a:uLnTx/>
                <a:uFillTx/>
                <a:latin typeface="Calibri"/>
                <a:ea typeface="+mn-ea"/>
                <a:cs typeface="Calibri"/>
              </a:rPr>
              <a:t>the  </a:t>
            </a:r>
            <a:r>
              <a:rPr kumimoji="0" sz="1900" b="0" i="0" u="none" strike="noStrike" kern="1200" cap="none" spc="-15" normalizeH="0" baseline="0" noProof="0" dirty="0">
                <a:ln>
                  <a:noFill/>
                </a:ln>
                <a:solidFill>
                  <a:prstClr val="black"/>
                </a:solidFill>
                <a:effectLst/>
                <a:uLnTx/>
                <a:uFillTx/>
                <a:latin typeface="Calibri"/>
                <a:ea typeface="+mn-ea"/>
                <a:cs typeface="Calibri"/>
              </a:rPr>
              <a:t>Warfighter </a:t>
            </a:r>
            <a:r>
              <a:rPr kumimoji="0" sz="1900" b="0" i="0" u="none" strike="noStrike" kern="1200" cap="none" spc="-5" normalizeH="0" baseline="0" noProof="0" dirty="0">
                <a:ln>
                  <a:noFill/>
                </a:ln>
                <a:solidFill>
                  <a:prstClr val="black"/>
                </a:solidFill>
                <a:effectLst/>
                <a:uLnTx/>
                <a:uFillTx/>
                <a:latin typeface="Calibri"/>
                <a:ea typeface="+mn-ea"/>
                <a:cs typeface="Calibri"/>
              </a:rPr>
              <a:t>in all phases of </a:t>
            </a:r>
            <a:r>
              <a:rPr kumimoji="0" sz="1900" b="0" i="0" u="none" strike="noStrike" kern="1200" cap="none" spc="-10" normalizeH="0" baseline="0" noProof="0" dirty="0">
                <a:ln>
                  <a:noFill/>
                </a:ln>
                <a:solidFill>
                  <a:prstClr val="black"/>
                </a:solidFill>
                <a:effectLst/>
                <a:uLnTx/>
                <a:uFillTx/>
                <a:latin typeface="Calibri"/>
                <a:ea typeface="+mn-ea"/>
                <a:cs typeface="Calibri"/>
              </a:rPr>
              <a:t>DoD Contingency operations, </a:t>
            </a:r>
            <a:r>
              <a:rPr kumimoji="0" sz="1900" b="0" i="0" u="none" strike="noStrike" kern="1200" cap="none" spc="-15" normalizeH="0" baseline="0" noProof="0" dirty="0">
                <a:ln>
                  <a:noFill/>
                </a:ln>
                <a:solidFill>
                  <a:prstClr val="black"/>
                </a:solidFill>
                <a:effectLst/>
                <a:uLnTx/>
                <a:uFillTx/>
                <a:latin typeface="Calibri"/>
                <a:ea typeface="+mn-ea"/>
                <a:cs typeface="Calibri"/>
              </a:rPr>
              <a:t>offering </a:t>
            </a:r>
            <a:r>
              <a:rPr kumimoji="0" sz="1900" b="0" i="0" u="none" strike="noStrike" kern="1200" cap="none" spc="-5" normalizeH="0" baseline="0" noProof="0" dirty="0">
                <a:ln>
                  <a:noFill/>
                </a:ln>
                <a:solidFill>
                  <a:prstClr val="black"/>
                </a:solidFill>
                <a:effectLst/>
                <a:uLnTx/>
                <a:uFillTx/>
                <a:latin typeface="Calibri"/>
                <a:ea typeface="+mn-ea"/>
                <a:cs typeface="Calibri"/>
              </a:rPr>
              <a:t>opportunities </a:t>
            </a:r>
            <a:r>
              <a:rPr kumimoji="0" sz="1900" b="0" i="0" u="none" strike="noStrike" kern="1200" cap="none" spc="-20" normalizeH="0" baseline="0" noProof="0" dirty="0">
                <a:ln>
                  <a:noFill/>
                </a:ln>
                <a:solidFill>
                  <a:prstClr val="black"/>
                </a:solidFill>
                <a:effectLst/>
                <a:uLnTx/>
                <a:uFillTx/>
                <a:latin typeface="Calibri"/>
                <a:ea typeface="+mn-ea"/>
                <a:cs typeface="Calibri"/>
              </a:rPr>
              <a:t>for  </a:t>
            </a:r>
            <a:r>
              <a:rPr kumimoji="0" sz="1900" b="0" i="0" u="none" strike="noStrike" kern="1200" cap="none" spc="-5" normalizeH="0" baseline="0" noProof="0" dirty="0">
                <a:ln>
                  <a:noFill/>
                </a:ln>
                <a:solidFill>
                  <a:prstClr val="black"/>
                </a:solidFill>
                <a:effectLst/>
                <a:uLnTx/>
                <a:uFillTx/>
                <a:latin typeface="Calibri"/>
                <a:ea typeface="+mn-ea"/>
                <a:cs typeface="Calibri"/>
              </a:rPr>
              <a:t>the </a:t>
            </a:r>
            <a:r>
              <a:rPr kumimoji="0" sz="1900" b="0" i="0" u="none" strike="noStrike" kern="1200" cap="none" spc="-10" normalizeH="0" baseline="0" noProof="0" dirty="0">
                <a:ln>
                  <a:noFill/>
                </a:ln>
                <a:solidFill>
                  <a:prstClr val="black"/>
                </a:solidFill>
                <a:effectLst/>
                <a:uLnTx/>
                <a:uFillTx/>
                <a:latin typeface="Calibri"/>
                <a:ea typeface="+mn-ea"/>
                <a:cs typeface="Calibri"/>
              </a:rPr>
              <a:t>DoD </a:t>
            </a:r>
            <a:r>
              <a:rPr kumimoji="0" sz="1900" b="0" i="0" u="none" strike="noStrike" kern="1200" cap="none" spc="-5" normalizeH="0" baseline="0" noProof="0" dirty="0">
                <a:ln>
                  <a:noFill/>
                </a:ln>
                <a:solidFill>
                  <a:prstClr val="black"/>
                </a:solidFill>
                <a:effectLst/>
                <a:uLnTx/>
                <a:uFillTx/>
                <a:latin typeface="Calibri"/>
                <a:ea typeface="+mn-ea"/>
                <a:cs typeface="Calibri"/>
              </a:rPr>
              <a:t>civilian </a:t>
            </a:r>
            <a:r>
              <a:rPr kumimoji="0" sz="1900" b="0" i="0" u="none" strike="noStrike" kern="1200" cap="none" spc="-10" normalizeH="0" baseline="0" noProof="0" dirty="0">
                <a:ln>
                  <a:noFill/>
                </a:ln>
                <a:solidFill>
                  <a:prstClr val="black"/>
                </a:solidFill>
                <a:effectLst/>
                <a:uLnTx/>
                <a:uFillTx/>
                <a:latin typeface="Calibri"/>
                <a:ea typeface="+mn-ea"/>
                <a:cs typeface="Calibri"/>
              </a:rPr>
              <a:t>community </a:t>
            </a:r>
            <a:r>
              <a:rPr kumimoji="0" sz="1900" b="0" i="0" u="none" strike="noStrike" kern="1200" cap="none" spc="-15" normalizeH="0" baseline="0" noProof="0" dirty="0">
                <a:ln>
                  <a:noFill/>
                </a:ln>
                <a:solidFill>
                  <a:prstClr val="black"/>
                </a:solidFill>
                <a:effectLst/>
                <a:uLnTx/>
                <a:uFillTx/>
                <a:latin typeface="Calibri"/>
                <a:ea typeface="+mn-ea"/>
                <a:cs typeface="Calibri"/>
              </a:rPr>
              <a:t>to </a:t>
            </a:r>
            <a:r>
              <a:rPr kumimoji="0" sz="1900" b="0" i="0" u="none" strike="noStrike" kern="1200" cap="none" spc="-10" normalizeH="0" baseline="0" noProof="0" dirty="0">
                <a:ln>
                  <a:noFill/>
                </a:ln>
                <a:solidFill>
                  <a:prstClr val="black"/>
                </a:solidFill>
                <a:effectLst/>
                <a:uLnTx/>
                <a:uFillTx/>
                <a:latin typeface="Calibri"/>
                <a:ea typeface="+mn-ea"/>
                <a:cs typeface="Calibri"/>
              </a:rPr>
              <a:t>deploy </a:t>
            </a:r>
            <a:r>
              <a:rPr kumimoji="0" sz="1900" b="0" i="0" u="none" strike="noStrike" kern="1200" cap="none" spc="-5" normalizeH="0" baseline="0" noProof="0" dirty="0">
                <a:ln>
                  <a:noFill/>
                </a:ln>
                <a:solidFill>
                  <a:prstClr val="black"/>
                </a:solidFill>
                <a:effectLst/>
                <a:uLnTx/>
                <a:uFillTx/>
                <a:latin typeface="Calibri"/>
                <a:ea typeface="+mn-ea"/>
                <a:cs typeface="Calibri"/>
              </a:rPr>
              <a:t>and </a:t>
            </a:r>
            <a:r>
              <a:rPr kumimoji="0" sz="1900" b="0" i="0" u="none" strike="noStrike" kern="1200" cap="none" spc="-10" normalizeH="0" baseline="0" noProof="0" dirty="0">
                <a:ln>
                  <a:noFill/>
                </a:ln>
                <a:solidFill>
                  <a:prstClr val="black"/>
                </a:solidFill>
                <a:effectLst/>
                <a:uLnTx/>
                <a:uFillTx/>
                <a:latin typeface="Calibri"/>
                <a:ea typeface="+mn-ea"/>
                <a:cs typeface="Calibri"/>
              </a:rPr>
              <a:t>use </a:t>
            </a:r>
            <a:r>
              <a:rPr kumimoji="0" sz="1900" b="0" i="0" u="none" strike="noStrike" kern="1200" cap="none" spc="-5" normalizeH="0" baseline="0" noProof="0" dirty="0">
                <a:ln>
                  <a:noFill/>
                </a:ln>
                <a:solidFill>
                  <a:prstClr val="black"/>
                </a:solidFill>
                <a:effectLst/>
                <a:uLnTx/>
                <a:uFillTx/>
                <a:latin typeface="Calibri"/>
                <a:ea typeface="+mn-ea"/>
                <a:cs typeface="Calibri"/>
              </a:rPr>
              <a:t>their </a:t>
            </a:r>
            <a:r>
              <a:rPr kumimoji="0" sz="1900" b="0" i="0" u="none" strike="noStrike" kern="1200" cap="none" spc="-10" normalizeH="0" baseline="0" noProof="0" dirty="0">
                <a:ln>
                  <a:noFill/>
                </a:ln>
                <a:solidFill>
                  <a:prstClr val="black"/>
                </a:solidFill>
                <a:effectLst/>
                <a:uLnTx/>
                <a:uFillTx/>
                <a:latin typeface="Calibri"/>
                <a:ea typeface="+mn-ea"/>
                <a:cs typeface="Calibri"/>
              </a:rPr>
              <a:t>experience </a:t>
            </a:r>
            <a:r>
              <a:rPr kumimoji="0" sz="1900" b="0" i="0" u="none" strike="noStrike" kern="1200" cap="none" spc="-5" normalizeH="0" baseline="0" noProof="0" dirty="0">
                <a:ln>
                  <a:noFill/>
                </a:ln>
                <a:solidFill>
                  <a:prstClr val="black"/>
                </a:solidFill>
                <a:effectLst/>
                <a:uLnTx/>
                <a:uFillTx/>
                <a:latin typeface="Calibri"/>
                <a:ea typeface="+mn-ea"/>
                <a:cs typeface="Calibri"/>
              </a:rPr>
              <a:t>and subject  </a:t>
            </a:r>
            <a:r>
              <a:rPr kumimoji="0" sz="1900" b="0" i="0" u="none" strike="noStrike" kern="1200" cap="none" spc="-15" normalizeH="0" baseline="0" noProof="0" dirty="0">
                <a:ln>
                  <a:noFill/>
                </a:ln>
                <a:solidFill>
                  <a:prstClr val="black"/>
                </a:solidFill>
                <a:effectLst/>
                <a:uLnTx/>
                <a:uFillTx/>
                <a:latin typeface="Calibri"/>
                <a:ea typeface="+mn-ea"/>
                <a:cs typeface="Calibri"/>
              </a:rPr>
              <a:t>matter </a:t>
            </a:r>
            <a:r>
              <a:rPr kumimoji="0" sz="1900" b="0" i="0" u="none" strike="noStrike" kern="1200" cap="none" spc="-10" normalizeH="0" baseline="0" noProof="0" dirty="0">
                <a:ln>
                  <a:noFill/>
                </a:ln>
                <a:solidFill>
                  <a:prstClr val="black"/>
                </a:solidFill>
                <a:effectLst/>
                <a:uLnTx/>
                <a:uFillTx/>
                <a:latin typeface="Calibri"/>
                <a:ea typeface="+mn-ea"/>
                <a:cs typeface="Calibri"/>
              </a:rPr>
              <a:t>expertise </a:t>
            </a:r>
            <a:r>
              <a:rPr kumimoji="0" sz="1900" b="0" i="0" u="none" strike="noStrike" kern="1200" cap="none" spc="-15" normalizeH="0" baseline="0" noProof="0" dirty="0">
                <a:ln>
                  <a:noFill/>
                </a:ln>
                <a:solidFill>
                  <a:prstClr val="black"/>
                </a:solidFill>
                <a:effectLst/>
                <a:uLnTx/>
                <a:uFillTx/>
                <a:latin typeface="Calibri"/>
                <a:ea typeface="+mn-ea"/>
                <a:cs typeface="Calibri"/>
              </a:rPr>
              <a:t>to </a:t>
            </a:r>
            <a:r>
              <a:rPr kumimoji="0" sz="1900" b="0" i="0" u="none" strike="noStrike" kern="1200" cap="none" spc="-10" normalizeH="0" baseline="0" noProof="0" dirty="0">
                <a:ln>
                  <a:noFill/>
                </a:ln>
                <a:solidFill>
                  <a:prstClr val="black"/>
                </a:solidFill>
                <a:effectLst/>
                <a:uLnTx/>
                <a:uFillTx/>
                <a:latin typeface="Calibri"/>
                <a:ea typeface="+mn-ea"/>
                <a:cs typeface="Calibri"/>
              </a:rPr>
              <a:t>help </a:t>
            </a:r>
            <a:r>
              <a:rPr kumimoji="0" sz="1900" b="0" i="0" u="none" strike="noStrike" kern="1200" cap="none" spc="-15" normalizeH="0" baseline="0" noProof="0" dirty="0">
                <a:ln>
                  <a:noFill/>
                </a:ln>
                <a:solidFill>
                  <a:prstClr val="black"/>
                </a:solidFill>
                <a:effectLst/>
                <a:uLnTx/>
                <a:uFillTx/>
                <a:latin typeface="Calibri"/>
                <a:ea typeface="+mn-ea"/>
                <a:cs typeface="Calibri"/>
              </a:rPr>
              <a:t>facilitate </a:t>
            </a:r>
            <a:r>
              <a:rPr kumimoji="0" sz="1900" b="0" i="0" u="none" strike="noStrike" kern="1200" cap="none" spc="-5" normalizeH="0" baseline="0" noProof="0" dirty="0">
                <a:ln>
                  <a:noFill/>
                </a:ln>
                <a:solidFill>
                  <a:prstClr val="black"/>
                </a:solidFill>
                <a:effectLst/>
                <a:uLnTx/>
                <a:uFillTx/>
                <a:latin typeface="Calibri"/>
                <a:ea typeface="+mn-ea"/>
                <a:cs typeface="Calibri"/>
              </a:rPr>
              <a:t>the success of </a:t>
            </a:r>
            <a:r>
              <a:rPr kumimoji="0" sz="1900" b="0" i="0" u="none" strike="noStrike" kern="1200" cap="none" spc="-10" normalizeH="0" baseline="0" noProof="0" dirty="0">
                <a:ln>
                  <a:noFill/>
                </a:ln>
                <a:solidFill>
                  <a:prstClr val="black"/>
                </a:solidFill>
                <a:effectLst/>
                <a:uLnTx/>
                <a:uFillTx/>
                <a:latin typeface="Calibri"/>
                <a:ea typeface="+mn-ea"/>
                <a:cs typeface="Calibri"/>
              </a:rPr>
              <a:t>Combatant Commands/Uniform  </a:t>
            </a:r>
            <a:r>
              <a:rPr kumimoji="0" sz="1900" b="0" i="0" u="none" strike="noStrike" kern="1200" cap="none" spc="-5" normalizeH="0" baseline="0" noProof="0" dirty="0">
                <a:ln>
                  <a:noFill/>
                </a:ln>
                <a:solidFill>
                  <a:prstClr val="black"/>
                </a:solidFill>
                <a:effectLst/>
                <a:uLnTx/>
                <a:uFillTx/>
                <a:latin typeface="Calibri"/>
                <a:ea typeface="+mn-ea"/>
                <a:cs typeface="Calibri"/>
              </a:rPr>
              <a:t>Services.</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645"/>
              </a:spcBef>
              <a:spcAft>
                <a:spcPts val="0"/>
              </a:spcAft>
              <a:buClrTx/>
              <a:buSzTx/>
              <a:buFontTx/>
              <a:buNone/>
              <a:tabLst/>
              <a:defRPr/>
            </a:pPr>
            <a:r>
              <a:rPr kumimoji="0" sz="1900" b="1" i="0" u="none" strike="noStrike" kern="1200" cap="none" spc="-65" normalizeH="0" baseline="0" noProof="0" dirty="0">
                <a:ln>
                  <a:noFill/>
                </a:ln>
                <a:solidFill>
                  <a:prstClr val="black"/>
                </a:solidFill>
                <a:effectLst/>
                <a:uLnTx/>
                <a:uFillTx/>
                <a:latin typeface="Calibri"/>
                <a:ea typeface="+mn-ea"/>
                <a:cs typeface="Calibri"/>
              </a:rPr>
              <a:t>Top</a:t>
            </a:r>
            <a:r>
              <a:rPr kumimoji="0" sz="1900" b="1" i="0" u="none" strike="noStrike" kern="1200" cap="none" spc="10" normalizeH="0" baseline="0" noProof="0" dirty="0">
                <a:ln>
                  <a:noFill/>
                </a:ln>
                <a:solidFill>
                  <a:prstClr val="black"/>
                </a:solidFill>
                <a:effectLst/>
                <a:uLnTx/>
                <a:uFillTx/>
                <a:latin typeface="Calibri"/>
                <a:ea typeface="+mn-ea"/>
                <a:cs typeface="Calibri"/>
              </a:rPr>
              <a:t> </a:t>
            </a:r>
            <a:r>
              <a:rPr kumimoji="0" sz="19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413384" marR="0" lvl="0" indent="-287020" algn="l" defTabSz="914400" rtl="0" eaLnBrk="1" fontAlgn="auto" latinLnBrk="0" hangingPunct="1">
              <a:lnSpc>
                <a:spcPct val="100000"/>
              </a:lnSpc>
              <a:spcBef>
                <a:spcPts val="1350"/>
              </a:spcBef>
              <a:spcAft>
                <a:spcPts val="0"/>
              </a:spcAft>
              <a:buClrTx/>
              <a:buSzTx/>
              <a:buFont typeface="Arial"/>
              <a:buChar char="•"/>
              <a:tabLst>
                <a:tab pos="413384" algn="l"/>
                <a:tab pos="41402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Provides </a:t>
            </a:r>
            <a:r>
              <a:rPr kumimoji="0" sz="2000" b="0" i="0" u="none" strike="noStrike" kern="1200" cap="none" spc="0" normalizeH="0" baseline="0" noProof="0" dirty="0">
                <a:ln>
                  <a:noFill/>
                </a:ln>
                <a:solidFill>
                  <a:prstClr val="black"/>
                </a:solidFill>
                <a:effectLst/>
                <a:uLnTx/>
                <a:uFillTx/>
                <a:latin typeface="Calibri"/>
                <a:ea typeface="+mn-ea"/>
                <a:cs typeface="Calibri"/>
              </a:rPr>
              <a:t>guidance/policy </a:t>
            </a:r>
            <a:r>
              <a:rPr kumimoji="0" sz="2000" b="0" i="0" u="none" strike="noStrike" kern="1200" cap="none" spc="-15" normalizeH="0" baseline="0" noProof="0" dirty="0">
                <a:ln>
                  <a:noFill/>
                </a:ln>
                <a:solidFill>
                  <a:prstClr val="black"/>
                </a:solidFill>
                <a:effectLst/>
                <a:uLnTx/>
                <a:uFillTx/>
                <a:latin typeface="Calibri"/>
                <a:ea typeface="+mn-ea"/>
                <a:cs typeface="Calibri"/>
              </a:rPr>
              <a:t>for </a:t>
            </a:r>
            <a:r>
              <a:rPr kumimoji="0" sz="2000" b="0" i="0" u="none" strike="noStrike" kern="1200" cap="none" spc="0" normalizeH="0" baseline="0" noProof="0" dirty="0">
                <a:ln>
                  <a:noFill/>
                </a:ln>
                <a:solidFill>
                  <a:prstClr val="black"/>
                </a:solidFill>
                <a:effectLst/>
                <a:uLnTx/>
                <a:uFillTx/>
                <a:latin typeface="Calibri"/>
                <a:ea typeface="+mn-ea"/>
                <a:cs typeface="Calibri"/>
              </a:rPr>
              <a:t>the </a:t>
            </a:r>
            <a:r>
              <a:rPr kumimoji="0" sz="2000" b="0" i="0" u="none" strike="noStrike" kern="1200" cap="none" spc="-5" normalizeH="0" baseline="0" noProof="0" dirty="0">
                <a:ln>
                  <a:noFill/>
                </a:ln>
                <a:solidFill>
                  <a:prstClr val="black"/>
                </a:solidFill>
                <a:effectLst/>
                <a:uLnTx/>
                <a:uFillTx/>
                <a:latin typeface="Calibri"/>
                <a:ea typeface="+mn-ea"/>
                <a:cs typeface="Calibri"/>
              </a:rPr>
              <a:t>DoD-EC </a:t>
            </a:r>
            <a:r>
              <a:rPr kumimoji="0" sz="2000" b="0" i="0" u="none" strike="noStrike" kern="1200" cap="none" spc="-15" normalizeH="0" baseline="0" noProof="0" dirty="0">
                <a:ln>
                  <a:noFill/>
                </a:ln>
                <a:solidFill>
                  <a:prstClr val="black"/>
                </a:solidFill>
                <a:effectLst/>
                <a:uLnTx/>
                <a:uFillTx/>
                <a:latin typeface="Calibri"/>
                <a:ea typeface="+mn-ea"/>
                <a:cs typeface="Calibri"/>
              </a:rPr>
              <a:t>workforce </a:t>
            </a:r>
            <a:r>
              <a:rPr kumimoji="0" sz="2000" b="0" i="0" u="none" strike="noStrike" kern="1200" cap="none" spc="0" normalizeH="0" baseline="0" noProof="0" dirty="0">
                <a:ln>
                  <a:noFill/>
                </a:ln>
                <a:solidFill>
                  <a:prstClr val="black"/>
                </a:solidFill>
                <a:effectLst/>
                <a:uLnTx/>
                <a:uFillTx/>
                <a:latin typeface="Calibri"/>
                <a:ea typeface="+mn-ea"/>
                <a:cs typeface="Calibri"/>
              </a:rPr>
              <a:t>in </a:t>
            </a:r>
            <a:r>
              <a:rPr kumimoji="0" sz="2000" b="0" i="0" u="none" strike="noStrike" kern="1200" cap="none" spc="-5" normalizeH="0" baseline="0" noProof="0" dirty="0">
                <a:ln>
                  <a:noFill/>
                </a:ln>
                <a:solidFill>
                  <a:prstClr val="black"/>
                </a:solidFill>
                <a:effectLst/>
                <a:uLnTx/>
                <a:uFillTx/>
                <a:latin typeface="Calibri"/>
                <a:ea typeface="+mn-ea"/>
                <a:cs typeface="Calibri"/>
              </a:rPr>
              <a:t>support</a:t>
            </a:r>
            <a:r>
              <a:rPr kumimoji="0" sz="2000" b="0" i="0" u="none" strike="noStrike" kern="1200" cap="none" spc="-6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of</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13384" marR="0" lvl="0" indent="0" algn="l" defTabSz="914400" rtl="0" eaLnBrk="1" fontAlgn="auto" latinLnBrk="0" hangingPunct="1">
              <a:lnSpc>
                <a:spcPct val="100000"/>
              </a:lnSpc>
              <a:spcBef>
                <a:spcPts val="360"/>
              </a:spcBef>
              <a:spcAft>
                <a:spcPts val="0"/>
              </a:spcAft>
              <a:buClrTx/>
              <a:buSzTx/>
              <a:buFontTx/>
              <a:buNone/>
              <a:tabLst/>
              <a:defRPr/>
            </a:pPr>
            <a:r>
              <a:rPr kumimoji="0" sz="2000" b="0" i="0" u="none" strike="noStrike" kern="1200" cap="none" spc="-15" normalizeH="0" baseline="0" noProof="0" dirty="0">
                <a:ln>
                  <a:noFill/>
                </a:ln>
                <a:solidFill>
                  <a:prstClr val="black"/>
                </a:solidFill>
                <a:effectLst/>
                <a:uLnTx/>
                <a:uFillTx/>
                <a:latin typeface="Calibri"/>
                <a:ea typeface="+mn-ea"/>
                <a:cs typeface="Calibri"/>
              </a:rPr>
              <a:t>contingency, </a:t>
            </a:r>
            <a:r>
              <a:rPr kumimoji="0" sz="2000" b="0" i="0" u="none" strike="noStrike" kern="1200" cap="none" spc="-20" normalizeH="0" baseline="0" noProof="0" dirty="0">
                <a:ln>
                  <a:noFill/>
                </a:ln>
                <a:solidFill>
                  <a:prstClr val="black"/>
                </a:solidFill>
                <a:effectLst/>
                <a:uLnTx/>
                <a:uFillTx/>
                <a:latin typeface="Calibri"/>
                <a:ea typeface="+mn-ea"/>
                <a:cs typeface="Calibri"/>
              </a:rPr>
              <a:t>emergency, </a:t>
            </a:r>
            <a:r>
              <a:rPr kumimoji="0" sz="2000" b="0" i="0" u="none" strike="noStrike" kern="1200" cap="none" spc="0" normalizeH="0" baseline="0" noProof="0" dirty="0">
                <a:ln>
                  <a:noFill/>
                </a:ln>
                <a:solidFill>
                  <a:prstClr val="black"/>
                </a:solidFill>
                <a:effectLst/>
                <a:uLnTx/>
                <a:uFillTx/>
                <a:latin typeface="Calibri"/>
                <a:ea typeface="+mn-ea"/>
                <a:cs typeface="Calibri"/>
              </a:rPr>
              <a:t>and </a:t>
            </a:r>
            <a:r>
              <a:rPr kumimoji="0" sz="2000" b="0" i="0" u="none" strike="noStrike" kern="1200" cap="none" spc="-5" normalizeH="0" baseline="0" noProof="0" dirty="0">
                <a:ln>
                  <a:noFill/>
                </a:ln>
                <a:solidFill>
                  <a:prstClr val="black"/>
                </a:solidFill>
                <a:effectLst/>
                <a:uLnTx/>
                <a:uFillTx/>
                <a:latin typeface="Calibri"/>
                <a:ea typeface="+mn-ea"/>
                <a:cs typeface="Calibri"/>
              </a:rPr>
              <a:t>other national </a:t>
            </a:r>
            <a:r>
              <a:rPr kumimoji="0" sz="2000" b="0" i="0" u="none" strike="noStrike" kern="1200" cap="none" spc="-10" normalizeH="0" baseline="0" noProof="0" dirty="0">
                <a:ln>
                  <a:noFill/>
                </a:ln>
                <a:solidFill>
                  <a:prstClr val="black"/>
                </a:solidFill>
                <a:effectLst/>
                <a:uLnTx/>
                <a:uFillTx/>
                <a:latin typeface="Calibri"/>
                <a:ea typeface="+mn-ea"/>
                <a:cs typeface="Calibri"/>
              </a:rPr>
              <a:t>defense </a:t>
            </a:r>
            <a:r>
              <a:rPr kumimoji="0" sz="2000" b="0" i="0" u="none" strike="noStrike" kern="1200" cap="none" spc="-5" normalizeH="0" baseline="0" noProof="0" dirty="0">
                <a:ln>
                  <a:noFill/>
                </a:ln>
                <a:solidFill>
                  <a:prstClr val="black"/>
                </a:solidFill>
                <a:effectLst/>
                <a:uLnTx/>
                <a:uFillTx/>
                <a:latin typeface="Calibri"/>
                <a:ea typeface="+mn-ea"/>
                <a:cs typeface="Calibri"/>
              </a:rPr>
              <a:t>missions </a:t>
            </a:r>
            <a:r>
              <a:rPr kumimoji="0" sz="2000" b="0" i="0" u="none" strike="noStrike" kern="1200" cap="none" spc="0" normalizeH="0" baseline="0" noProof="0" dirty="0">
                <a:ln>
                  <a:noFill/>
                </a:ln>
                <a:solidFill>
                  <a:prstClr val="black"/>
                </a:solidFill>
                <a:effectLst/>
                <a:uLnTx/>
                <a:uFillTx/>
                <a:latin typeface="Calibri"/>
                <a:ea typeface="+mn-ea"/>
                <a:cs typeface="Calibri"/>
              </a:rPr>
              <a:t>of the </a:t>
            </a:r>
            <a:r>
              <a:rPr kumimoji="0" sz="2000" b="0" i="0" u="none" strike="noStrike" kern="1200" cap="none" spc="-5" normalizeH="0" baseline="0" noProof="0" dirty="0">
                <a:ln>
                  <a:noFill/>
                </a:ln>
                <a:solidFill>
                  <a:prstClr val="black"/>
                </a:solidFill>
                <a:effectLst/>
                <a:uLnTx/>
                <a:uFillTx/>
                <a:latin typeface="Calibri"/>
                <a:ea typeface="+mn-ea"/>
                <a:cs typeface="Calibri"/>
              </a:rPr>
              <a:t>DoD</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13384" marR="14604" lvl="0" indent="-287020" algn="l" defTabSz="914400" rtl="0" eaLnBrk="1" fontAlgn="auto" latinLnBrk="0" hangingPunct="1">
              <a:lnSpc>
                <a:spcPct val="114999"/>
              </a:lnSpc>
              <a:spcBef>
                <a:spcPts val="1000"/>
              </a:spcBef>
              <a:spcAft>
                <a:spcPts val="0"/>
              </a:spcAft>
              <a:buClrTx/>
              <a:buSzTx/>
              <a:buFont typeface="Arial"/>
              <a:buChar char="•"/>
              <a:tabLst>
                <a:tab pos="413384" algn="l"/>
                <a:tab pos="414020" algn="l"/>
              </a:tabLst>
              <a:defRPr/>
            </a:pPr>
            <a:r>
              <a:rPr kumimoji="0" sz="2000" b="0" i="0" u="none" strike="noStrike" kern="1200" cap="none" spc="-15" normalizeH="0" baseline="0" noProof="0" dirty="0">
                <a:ln>
                  <a:noFill/>
                </a:ln>
                <a:solidFill>
                  <a:prstClr val="black"/>
                </a:solidFill>
                <a:effectLst/>
                <a:uLnTx/>
                <a:uFillTx/>
                <a:latin typeface="Calibri"/>
                <a:ea typeface="+mn-ea"/>
                <a:cs typeface="Calibri"/>
              </a:rPr>
              <a:t>Review </a:t>
            </a:r>
            <a:r>
              <a:rPr kumimoji="0" sz="2000" b="0" i="0" u="none" strike="noStrike" kern="1200" cap="none" spc="0" normalizeH="0" baseline="0" noProof="0" dirty="0">
                <a:ln>
                  <a:noFill/>
                </a:ln>
                <a:solidFill>
                  <a:prstClr val="black"/>
                </a:solidFill>
                <a:effectLst/>
                <a:uLnTx/>
                <a:uFillTx/>
                <a:latin typeface="Calibri"/>
                <a:ea typeface="+mn-ea"/>
                <a:cs typeface="Calibri"/>
              </a:rPr>
              <a:t>the </a:t>
            </a:r>
            <a:r>
              <a:rPr kumimoji="0" sz="2000" b="0" i="0" u="none" strike="noStrike" kern="1200" cap="none" spc="-10" normalizeH="0" baseline="0" noProof="0" dirty="0">
                <a:ln>
                  <a:noFill/>
                </a:ln>
                <a:solidFill>
                  <a:prstClr val="black"/>
                </a:solidFill>
                <a:effectLst/>
                <a:uLnTx/>
                <a:uFillTx/>
                <a:latin typeface="Calibri"/>
                <a:ea typeface="+mn-ea"/>
                <a:cs typeface="Calibri"/>
              </a:rPr>
              <a:t>projected </a:t>
            </a:r>
            <a:r>
              <a:rPr kumimoji="0" sz="2000" b="0" i="0" u="none" strike="noStrike" kern="1200" cap="none" spc="-5" normalizeH="0" baseline="0" noProof="0" dirty="0">
                <a:ln>
                  <a:noFill/>
                </a:ln>
                <a:solidFill>
                  <a:prstClr val="black"/>
                </a:solidFill>
                <a:effectLst/>
                <a:uLnTx/>
                <a:uFillTx/>
                <a:latin typeface="Calibri"/>
                <a:ea typeface="+mn-ea"/>
                <a:cs typeface="Calibri"/>
              </a:rPr>
              <a:t>demand </a:t>
            </a:r>
            <a:r>
              <a:rPr kumimoji="0" sz="2000" b="0" i="0" u="none" strike="noStrike" kern="1200" cap="none" spc="-20" normalizeH="0" baseline="0" noProof="0" dirty="0">
                <a:ln>
                  <a:noFill/>
                </a:ln>
                <a:solidFill>
                  <a:prstClr val="black"/>
                </a:solidFill>
                <a:effectLst/>
                <a:uLnTx/>
                <a:uFillTx/>
                <a:latin typeface="Calibri"/>
                <a:ea typeface="+mn-ea"/>
                <a:cs typeface="Calibri"/>
              </a:rPr>
              <a:t>for </a:t>
            </a:r>
            <a:r>
              <a:rPr kumimoji="0" sz="2000" b="0" i="0" u="none" strike="noStrike" kern="1200" cap="none" spc="-10" normalizeH="0" baseline="0" noProof="0" dirty="0">
                <a:ln>
                  <a:noFill/>
                </a:ln>
                <a:solidFill>
                  <a:prstClr val="black"/>
                </a:solidFill>
                <a:effectLst/>
                <a:uLnTx/>
                <a:uFillTx/>
                <a:latin typeface="Calibri"/>
                <a:ea typeface="+mn-ea"/>
                <a:cs typeface="Calibri"/>
              </a:rPr>
              <a:t>expeditionary </a:t>
            </a:r>
            <a:r>
              <a:rPr kumimoji="0" sz="2000" b="0" i="0" u="none" strike="noStrike" kern="1200" cap="none" spc="-5" normalizeH="0" baseline="0" noProof="0" dirty="0">
                <a:ln>
                  <a:noFill/>
                </a:ln>
                <a:solidFill>
                  <a:prstClr val="black"/>
                </a:solidFill>
                <a:effectLst/>
                <a:uLnTx/>
                <a:uFillTx/>
                <a:latin typeface="Calibri"/>
                <a:ea typeface="+mn-ea"/>
                <a:cs typeface="Calibri"/>
              </a:rPr>
              <a:t>civilians </a:t>
            </a:r>
            <a:r>
              <a:rPr kumimoji="0" sz="2000" b="0" i="0" u="none" strike="noStrike" kern="1200" cap="none" spc="0" normalizeH="0" baseline="0" noProof="0" dirty="0">
                <a:ln>
                  <a:noFill/>
                </a:ln>
                <a:solidFill>
                  <a:prstClr val="black"/>
                </a:solidFill>
                <a:effectLst/>
                <a:uLnTx/>
                <a:uFillTx/>
                <a:latin typeface="Calibri"/>
                <a:ea typeface="+mn-ea"/>
                <a:cs typeface="Calibri"/>
              </a:rPr>
              <a:t>and </a:t>
            </a:r>
            <a:r>
              <a:rPr kumimoji="0" sz="2000" b="0" i="0" u="none" strike="noStrike" kern="1200" cap="none" spc="-10" normalizeH="0" baseline="0" noProof="0" dirty="0">
                <a:ln>
                  <a:noFill/>
                </a:ln>
                <a:solidFill>
                  <a:prstClr val="black"/>
                </a:solidFill>
                <a:effectLst/>
                <a:uLnTx/>
                <a:uFillTx/>
                <a:latin typeface="Calibri"/>
                <a:ea typeface="+mn-ea"/>
                <a:cs typeface="Calibri"/>
              </a:rPr>
              <a:t>develop  </a:t>
            </a:r>
            <a:r>
              <a:rPr kumimoji="0" sz="2000" b="0" i="0" u="none" strike="noStrike" kern="1200" cap="none" spc="-5" normalizeH="0" baseline="0" noProof="0" dirty="0">
                <a:ln>
                  <a:noFill/>
                </a:ln>
                <a:solidFill>
                  <a:prstClr val="black"/>
                </a:solidFill>
                <a:effectLst/>
                <a:uLnTx/>
                <a:uFillTx/>
                <a:latin typeface="Calibri"/>
                <a:ea typeface="+mn-ea"/>
                <a:cs typeface="Calibri"/>
              </a:rPr>
              <a:t>long-term </a:t>
            </a:r>
            <a:r>
              <a:rPr kumimoji="0" sz="2000" b="0" i="0" u="none" strike="noStrike" kern="1200" cap="none" spc="-10" normalizeH="0" baseline="0" noProof="0" dirty="0">
                <a:ln>
                  <a:noFill/>
                </a:ln>
                <a:solidFill>
                  <a:prstClr val="black"/>
                </a:solidFill>
                <a:effectLst/>
                <a:uLnTx/>
                <a:uFillTx/>
                <a:latin typeface="Calibri"/>
                <a:ea typeface="+mn-ea"/>
                <a:cs typeface="Calibri"/>
              </a:rPr>
              <a:t>strategies </a:t>
            </a:r>
            <a:r>
              <a:rPr kumimoji="0" sz="2000" b="0" i="0" u="none" strike="noStrike" kern="1200" cap="none" spc="-15" normalizeH="0" baseline="0" noProof="0" dirty="0">
                <a:ln>
                  <a:noFill/>
                </a:ln>
                <a:solidFill>
                  <a:prstClr val="black"/>
                </a:solidFill>
                <a:effectLst/>
                <a:uLnTx/>
                <a:uFillTx/>
                <a:latin typeface="Calibri"/>
                <a:ea typeface="+mn-ea"/>
                <a:cs typeface="Calibri"/>
              </a:rPr>
              <a:t>to </a:t>
            </a:r>
            <a:r>
              <a:rPr kumimoji="0" sz="2000" b="0" i="0" u="none" strike="noStrike" kern="1200" cap="none" spc="-10" normalizeH="0" baseline="0" noProof="0" dirty="0">
                <a:ln>
                  <a:noFill/>
                </a:ln>
                <a:solidFill>
                  <a:prstClr val="black"/>
                </a:solidFill>
                <a:effectLst/>
                <a:uLnTx/>
                <a:uFillTx/>
                <a:latin typeface="Calibri"/>
                <a:ea typeface="+mn-ea"/>
                <a:cs typeface="Calibri"/>
              </a:rPr>
              <a:t>incorporate expeditionary </a:t>
            </a:r>
            <a:r>
              <a:rPr kumimoji="0" sz="2000" b="0" i="0" u="none" strike="noStrike" kern="1200" cap="none" spc="-5" normalizeH="0" baseline="0" noProof="0" dirty="0">
                <a:ln>
                  <a:noFill/>
                </a:ln>
                <a:solidFill>
                  <a:prstClr val="black"/>
                </a:solidFill>
                <a:effectLst/>
                <a:uLnTx/>
                <a:uFillTx/>
                <a:latin typeface="Calibri"/>
                <a:ea typeface="+mn-ea"/>
                <a:cs typeface="Calibri"/>
              </a:rPr>
              <a:t>civilians </a:t>
            </a:r>
            <a:r>
              <a:rPr kumimoji="0" sz="2000" b="0" i="0" u="none" strike="noStrike" kern="1200" cap="none" spc="-15" normalizeH="0" baseline="0" noProof="0" dirty="0">
                <a:ln>
                  <a:noFill/>
                </a:ln>
                <a:solidFill>
                  <a:prstClr val="black"/>
                </a:solidFill>
                <a:effectLst/>
                <a:uLnTx/>
                <a:uFillTx/>
                <a:latin typeface="Calibri"/>
                <a:ea typeface="+mn-ea"/>
                <a:cs typeface="Calibri"/>
              </a:rPr>
              <a:t>into </a:t>
            </a:r>
            <a:r>
              <a:rPr kumimoji="0" sz="2000" b="0" i="0" u="none" strike="noStrike" kern="1200" cap="none" spc="0" normalizeH="0" baseline="0" noProof="0" dirty="0">
                <a:ln>
                  <a:noFill/>
                </a:ln>
                <a:solidFill>
                  <a:prstClr val="black"/>
                </a:solidFill>
                <a:effectLst/>
                <a:uLnTx/>
                <a:uFillTx/>
                <a:latin typeface="Calibri"/>
                <a:ea typeface="+mn-ea"/>
                <a:cs typeface="Calibri"/>
              </a:rPr>
              <a:t>the </a:t>
            </a:r>
            <a:r>
              <a:rPr kumimoji="0" sz="2000" b="0" i="0" u="none" strike="noStrike" kern="1200" cap="none" spc="-5" normalizeH="0" baseline="0" noProof="0" dirty="0">
                <a:ln>
                  <a:noFill/>
                </a:ln>
                <a:solidFill>
                  <a:prstClr val="black"/>
                </a:solidFill>
                <a:effectLst/>
                <a:uLnTx/>
                <a:uFillTx/>
                <a:latin typeface="Calibri"/>
                <a:ea typeface="+mn-ea"/>
                <a:cs typeface="Calibri"/>
              </a:rPr>
              <a:t>DoD  </a:t>
            </a:r>
            <a:r>
              <a:rPr kumimoji="0" sz="2000" b="0" i="0" u="none" strike="noStrike" kern="1200" cap="none" spc="-45" normalizeH="0" baseline="0" noProof="0" dirty="0">
                <a:ln>
                  <a:noFill/>
                </a:ln>
                <a:solidFill>
                  <a:prstClr val="black"/>
                </a:solidFill>
                <a:effectLst/>
                <a:uLnTx/>
                <a:uFillTx/>
                <a:latin typeface="Calibri"/>
                <a:ea typeface="+mn-ea"/>
                <a:cs typeface="Calibri"/>
              </a:rPr>
              <a:t>Total </a:t>
            </a:r>
            <a:r>
              <a:rPr kumimoji="0" sz="2000" b="0" i="0" u="none" strike="noStrike" kern="1200" cap="none" spc="-15" normalizeH="0" baseline="0" noProof="0" dirty="0">
                <a:ln>
                  <a:noFill/>
                </a:ln>
                <a:solidFill>
                  <a:prstClr val="black"/>
                </a:solidFill>
                <a:effectLst/>
                <a:uLnTx/>
                <a:uFillTx/>
                <a:latin typeface="Calibri"/>
                <a:ea typeface="+mn-ea"/>
                <a:cs typeface="Calibri"/>
              </a:rPr>
              <a:t>Force </a:t>
            </a:r>
            <a:r>
              <a:rPr kumimoji="0" sz="2000" b="0" i="0" u="none" strike="noStrike" kern="1200" cap="none" spc="-5" normalizeH="0" baseline="0" noProof="0" dirty="0">
                <a:ln>
                  <a:noFill/>
                </a:ln>
                <a:solidFill>
                  <a:prstClr val="black"/>
                </a:solidFill>
                <a:effectLst/>
                <a:uLnTx/>
                <a:uFillTx/>
                <a:latin typeface="Calibri"/>
                <a:ea typeface="+mn-ea"/>
                <a:cs typeface="Calibri"/>
              </a:rPr>
              <a:t>planning </a:t>
            </a:r>
            <a:r>
              <a:rPr kumimoji="0" sz="2000" b="0" i="0" u="none" strike="noStrike" kern="1200" cap="none" spc="-10" normalizeH="0" baseline="0" noProof="0" dirty="0">
                <a:ln>
                  <a:noFill/>
                </a:ln>
                <a:solidFill>
                  <a:prstClr val="black"/>
                </a:solidFill>
                <a:effectLst/>
                <a:uLnTx/>
                <a:uFillTx/>
                <a:latin typeface="Calibri"/>
                <a:ea typeface="+mn-ea"/>
                <a:cs typeface="Calibri"/>
              </a:rPr>
              <a:t>process, </a:t>
            </a:r>
            <a:r>
              <a:rPr kumimoji="0" sz="2000" b="0" i="0" u="none" strike="noStrike" kern="1200" cap="none" spc="-5" normalizeH="0" baseline="0" noProof="0" dirty="0">
                <a:ln>
                  <a:noFill/>
                </a:ln>
                <a:solidFill>
                  <a:prstClr val="black"/>
                </a:solidFill>
                <a:effectLst/>
                <a:uLnTx/>
                <a:uFillTx/>
                <a:latin typeface="Calibri"/>
                <a:ea typeface="+mn-ea"/>
                <a:cs typeface="Calibri"/>
              </a:rPr>
              <a:t>via </a:t>
            </a:r>
            <a:r>
              <a:rPr kumimoji="0" sz="2000" b="0" i="0" u="none" strike="noStrike" kern="1200" cap="none" spc="-10" normalizeH="0" baseline="0" noProof="0" dirty="0">
                <a:ln>
                  <a:noFill/>
                </a:ln>
                <a:solidFill>
                  <a:prstClr val="black"/>
                </a:solidFill>
                <a:effectLst/>
                <a:uLnTx/>
                <a:uFillTx/>
                <a:latin typeface="Calibri"/>
                <a:ea typeface="+mn-ea"/>
                <a:cs typeface="Calibri"/>
              </a:rPr>
              <a:t>collaboration </a:t>
            </a:r>
            <a:r>
              <a:rPr kumimoji="0" sz="2000" b="0" i="0" u="none" strike="noStrike" kern="1200" cap="none" spc="-5" normalizeH="0" baseline="0" noProof="0" dirty="0">
                <a:ln>
                  <a:noFill/>
                </a:ln>
                <a:solidFill>
                  <a:prstClr val="black"/>
                </a:solidFill>
                <a:effectLst/>
                <a:uLnTx/>
                <a:uFillTx/>
                <a:latin typeface="Calibri"/>
                <a:ea typeface="+mn-ea"/>
                <a:cs typeface="Calibri"/>
              </a:rPr>
              <a:t>with </a:t>
            </a:r>
            <a:r>
              <a:rPr kumimoji="0" sz="2000" b="0" i="0" u="none" strike="noStrike" kern="1200" cap="none" spc="0" normalizeH="0" baseline="0" noProof="0" dirty="0">
                <a:ln>
                  <a:noFill/>
                </a:ln>
                <a:solidFill>
                  <a:prstClr val="black"/>
                </a:solidFill>
                <a:effectLst/>
                <a:uLnTx/>
                <a:uFillTx/>
                <a:latin typeface="Calibri"/>
                <a:ea typeface="+mn-ea"/>
                <a:cs typeface="Calibri"/>
              </a:rPr>
              <a:t>the </a:t>
            </a:r>
            <a:r>
              <a:rPr kumimoji="0" sz="2000" b="0" i="0" u="none" strike="noStrike" kern="1200" cap="none" spc="-5" normalizeH="0" baseline="0" noProof="0" dirty="0">
                <a:ln>
                  <a:noFill/>
                </a:ln>
                <a:solidFill>
                  <a:prstClr val="black"/>
                </a:solidFill>
                <a:effectLst/>
                <a:uLnTx/>
                <a:uFillTx/>
                <a:latin typeface="Calibri"/>
                <a:ea typeface="+mn-ea"/>
                <a:cs typeface="Calibri"/>
              </a:rPr>
              <a:t>DoD Components,  </a:t>
            </a:r>
            <a:r>
              <a:rPr kumimoji="0" sz="2000" b="0" i="0" u="none" strike="noStrike" kern="1200" cap="none" spc="0" normalizeH="0" baseline="0" noProof="0" dirty="0">
                <a:ln>
                  <a:noFill/>
                </a:ln>
                <a:solidFill>
                  <a:prstClr val="black"/>
                </a:solidFill>
                <a:effectLst/>
                <a:uLnTx/>
                <a:uFillTx/>
                <a:latin typeface="Calibri"/>
                <a:ea typeface="+mn-ea"/>
                <a:cs typeface="Calibri"/>
              </a:rPr>
              <a:t>the </a:t>
            </a:r>
            <a:r>
              <a:rPr kumimoji="0" sz="2000" b="0" i="0" u="none" strike="noStrike" kern="1200" cap="none" spc="-5" normalizeH="0" baseline="0" noProof="0" dirty="0">
                <a:ln>
                  <a:noFill/>
                </a:ln>
                <a:solidFill>
                  <a:prstClr val="black"/>
                </a:solidFill>
                <a:effectLst/>
                <a:uLnTx/>
                <a:uFillTx/>
                <a:latin typeface="Calibri"/>
                <a:ea typeface="+mn-ea"/>
                <a:cs typeface="Calibri"/>
              </a:rPr>
              <a:t>Joint </a:t>
            </a:r>
            <a:r>
              <a:rPr kumimoji="0" sz="2000" b="0" i="0" u="none" strike="noStrike" kern="1200" cap="none" spc="-35" normalizeH="0" baseline="0" noProof="0" dirty="0">
                <a:ln>
                  <a:noFill/>
                </a:ln>
                <a:solidFill>
                  <a:prstClr val="black"/>
                </a:solidFill>
                <a:effectLst/>
                <a:uLnTx/>
                <a:uFillTx/>
                <a:latin typeface="Calibri"/>
                <a:ea typeface="+mn-ea"/>
                <a:cs typeface="Calibri"/>
              </a:rPr>
              <a:t>Staff, </a:t>
            </a:r>
            <a:r>
              <a:rPr kumimoji="0" sz="2000" b="0" i="0" u="none" strike="noStrike" kern="1200" cap="none" spc="0" normalizeH="0" baseline="0" noProof="0" dirty="0">
                <a:ln>
                  <a:noFill/>
                </a:ln>
                <a:solidFill>
                  <a:prstClr val="black"/>
                </a:solidFill>
                <a:effectLst/>
                <a:uLnTx/>
                <a:uFillTx/>
                <a:latin typeface="Calibri"/>
                <a:ea typeface="+mn-ea"/>
                <a:cs typeface="Calibri"/>
              </a:rPr>
              <a:t>and the </a:t>
            </a:r>
            <a:r>
              <a:rPr kumimoji="0" sz="2000" b="0" i="0" u="none" strike="noStrike" kern="1200" cap="none" spc="-10" normalizeH="0" baseline="0" noProof="0" dirty="0">
                <a:ln>
                  <a:noFill/>
                </a:ln>
                <a:solidFill>
                  <a:prstClr val="black"/>
                </a:solidFill>
                <a:effectLst/>
                <a:uLnTx/>
                <a:uFillTx/>
                <a:latin typeface="Calibri"/>
                <a:ea typeface="+mn-ea"/>
                <a:cs typeface="Calibri"/>
              </a:rPr>
              <a:t>Combatant</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Commands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9450632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9"/>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4756F6-F99A-4B85-A917-F6DCA02013ED}" type="slidenum">
              <a:rPr kumimoji="0" lang="en-US" sz="1600" b="0" i="0" u="none" strike="noStrike" kern="1200" cap="none" spc="0" normalizeH="0" baseline="0" noProof="0" smtClean="0">
                <a:ln>
                  <a:noFill/>
                </a:ln>
                <a:solidFill>
                  <a:prstClr val="white"/>
                </a:solidFill>
                <a:effectLst/>
                <a:uLnTx/>
                <a:uFillTx/>
                <a:latin typeface="Calibri"/>
                <a:ea typeface="+mn-ea"/>
                <a:cs typeface="Calibri"/>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600" b="0" i="0" u="none" strike="noStrike" kern="1200" cap="none" spc="0" normalizeH="0" baseline="0" noProof="0" dirty="0">
              <a:ln>
                <a:noFill/>
              </a:ln>
              <a:solidFill>
                <a:prstClr val="white"/>
              </a:solidFill>
              <a:effectLst/>
              <a:uLnTx/>
              <a:uFillTx/>
              <a:latin typeface="Calibri"/>
              <a:ea typeface="+mn-ea"/>
              <a:cs typeface="Calibri"/>
            </a:endParaRPr>
          </a:p>
        </p:txBody>
      </p:sp>
      <p:sp>
        <p:nvSpPr>
          <p:cNvPr id="10242" name="Requirements Forecast 2015"/>
          <p:cNvSpPr>
            <a:spLocks noGrp="1"/>
          </p:cNvSpPr>
          <p:nvPr>
            <p:ph type="title" idx="4294967295"/>
          </p:nvPr>
        </p:nvSpPr>
        <p:spPr>
          <a:xfrm>
            <a:off x="1295400" y="235981"/>
            <a:ext cx="6096000" cy="479425"/>
          </a:xfrm>
        </p:spPr>
        <p:txBody>
          <a:bodyPr>
            <a:normAutofit/>
          </a:bodyPr>
          <a:lstStyle/>
          <a:p>
            <a:pPr algn="ctr"/>
            <a:r>
              <a:rPr lang="en-US" altLang="en-US" sz="2800" dirty="0" smtClean="0"/>
              <a:t>Opportunities Forecast FY 2020</a:t>
            </a:r>
          </a:p>
        </p:txBody>
      </p:sp>
      <p:sp>
        <p:nvSpPr>
          <p:cNvPr id="2" name="TextBox 1"/>
          <p:cNvSpPr txBox="1"/>
          <p:nvPr/>
        </p:nvSpPr>
        <p:spPr>
          <a:xfrm>
            <a:off x="381000" y="914400"/>
            <a:ext cx="8584310" cy="526297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Calibri"/>
                <a:ea typeface="+mn-ea"/>
                <a:cs typeface="+mn-cs"/>
              </a:rPr>
              <a:t>Requirement: Strategic Communications + Website Development/Maintenance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Calibri"/>
                <a:ea typeface="+mn-ea"/>
                <a:cs typeface="+mn-cs"/>
              </a:rPr>
              <a:t>Estimated Length: FY21 (Base) + 4</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Calibri"/>
                <a:ea typeface="+mn-ea"/>
                <a:cs typeface="+mn-cs"/>
              </a:rPr>
              <a:t>Contract in Place for Website Development (FY21 only)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Calibri"/>
                <a:ea typeface="+mn-ea"/>
                <a:cs typeface="+mn-cs"/>
              </a:rPr>
              <a:t>Previous contract is being re-competed to better define DCPAS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Summary of Requirements: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Calibri"/>
                <a:ea typeface="+mn-ea"/>
                <a:cs typeface="+mn-cs"/>
              </a:rPr>
              <a:t>Requires a leading expert in all facets of strategic communications to assist DCPAS in developing and delivering comprehensive communication needs to our unique stakeholders, both internal and external. Possess the ability to quickly digest complex human resources concepts and ideas and assist DCPAS in synthesizing these ideas into messages, concepts, and graphics in order to reach our target stakeholders. Possess the ability to tie concepts together from across different DCPAS disciplines in order to tell a compelling story of our unique role in the development and delivery of civilian personnel policies for the Department of Defense.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Calibri"/>
                <a:ea typeface="+mn-ea"/>
                <a:cs typeface="+mn-cs"/>
              </a:rPr>
              <a:t>DCPAS needs assistance in designing, updating, maintaining and executing a comprehensive communications plan for the delivery of key messaging about all aspects of the DCPAS portfolio, including but not limited to civilian HR systems, policies, programs, as well as operational and service activities. DCPAS requires creative development, to include graphic design expertise, to assist with the development of artwork, website design, posters, pamphlets, booklets,  and other collateral execution. Need the ability to interpret complex policies and program information to design complimentary collateral that enhances DoD civilian awareness efforts.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Calibri"/>
                <a:ea typeface="+mn-ea"/>
                <a:cs typeface="+mn-cs"/>
              </a:rPr>
              <a:t>DCPAS needs social media expertise, including end-to-end social media assistance, from designing social media to execution and back-end analysis of our social media strategy effectiveness, and assistance in revising it as required.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Calibri"/>
                <a:ea typeface="+mn-ea"/>
                <a:cs typeface="+mn-cs"/>
              </a:rPr>
              <a:t>DCPAS requires the ability to create, write, and produce bi-monthly newsletters for the HR Functional Community and DCHRMS programs. Requirements include the development of topics, develop interview questions, execute SME interviews, write concise articles and develop into a graphically-pleasing final design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Calibri"/>
                <a:ea typeface="+mn-ea"/>
                <a:cs typeface="+mn-cs"/>
              </a:rPr>
              <a:t>DCPAS requires the ability to shift to executing crisis communication activities. This includes assisting the government with the development and execution of a crisis communication plan, including messaging and recommendations to address various crisis activities.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DCPAS requires sustainment and maintenance of its two cloud-based websites with over 100 pages/links.</a:t>
            </a:r>
          </a:p>
        </p:txBody>
      </p:sp>
    </p:spTree>
    <p:extLst>
      <p:ext uri="{BB962C8B-B14F-4D97-AF65-F5344CB8AC3E}">
        <p14:creationId xmlns:p14="http://schemas.microsoft.com/office/powerpoint/2010/main" val="651365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02785" y="207975"/>
            <a:ext cx="1139825" cy="452120"/>
          </a:xfrm>
          <a:prstGeom prst="rect">
            <a:avLst/>
          </a:prstGeom>
        </p:spPr>
        <p:txBody>
          <a:bodyPr vert="horz" wrap="square" lIns="0" tIns="12065" rIns="0" bIns="0" rtlCol="0">
            <a:spAutoFit/>
          </a:bodyPr>
          <a:lstStyle/>
          <a:p>
            <a:pPr marL="12700">
              <a:lnSpc>
                <a:spcPct val="100000"/>
              </a:lnSpc>
              <a:spcBef>
                <a:spcPts val="95"/>
              </a:spcBef>
            </a:pPr>
            <a:r>
              <a:rPr spc="-5" dirty="0"/>
              <a:t>A</a:t>
            </a:r>
            <a:r>
              <a:rPr spc="-40" dirty="0"/>
              <a:t>g</a:t>
            </a:r>
            <a:r>
              <a:rPr spc="-10" dirty="0"/>
              <a:t>en</a:t>
            </a:r>
            <a:r>
              <a:rPr spc="-15" dirty="0"/>
              <a:t>d</a:t>
            </a:r>
            <a:r>
              <a:rPr spc="-5" dirty="0"/>
              <a:t>a</a:t>
            </a:r>
          </a:p>
        </p:txBody>
      </p:sp>
      <p:sp>
        <p:nvSpPr>
          <p:cNvPr id="3" name="object 3"/>
          <p:cNvSpPr txBox="1"/>
          <p:nvPr/>
        </p:nvSpPr>
        <p:spPr>
          <a:xfrm>
            <a:off x="535940" y="1358849"/>
            <a:ext cx="6474460" cy="2259593"/>
          </a:xfrm>
          <a:prstGeom prst="rect">
            <a:avLst/>
          </a:prstGeom>
        </p:spPr>
        <p:txBody>
          <a:bodyPr vert="horz" wrap="square" lIns="0" tIns="12700" rIns="0" bIns="0" rtlCol="0">
            <a:spAutoFit/>
          </a:bodyPr>
          <a:lstStyle/>
          <a:p>
            <a:pPr marL="355600" marR="0" lvl="0" indent="-342900" algn="l" defTabSz="914400" rtl="0" eaLnBrk="1" fontAlgn="auto" latinLnBrk="0" hangingPunct="1">
              <a:lnSpc>
                <a:spcPct val="100000"/>
              </a:lnSpc>
              <a:spcBef>
                <a:spcPts val="100"/>
              </a:spcBef>
              <a:spcAft>
                <a:spcPts val="0"/>
              </a:spcAft>
              <a:buClrTx/>
              <a:buSzTx/>
              <a:buFont typeface="Arial"/>
              <a:buChar char="•"/>
              <a:tabLst>
                <a:tab pos="354965" algn="l"/>
                <a:tab pos="3556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Who </a:t>
            </a:r>
            <a:r>
              <a:rPr kumimoji="0" sz="2400" b="0" i="0" u="none" strike="noStrike" kern="1200" cap="none" spc="-45" normalizeH="0" baseline="0" noProof="0" dirty="0">
                <a:ln>
                  <a:noFill/>
                </a:ln>
                <a:solidFill>
                  <a:prstClr val="black"/>
                </a:solidFill>
                <a:effectLst/>
                <a:uLnTx/>
                <a:uFillTx/>
                <a:latin typeface="Calibri"/>
                <a:ea typeface="+mn-ea"/>
                <a:cs typeface="Calibri"/>
              </a:rPr>
              <a:t>We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Are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2020"/>
              </a:spcBef>
              <a:spcAft>
                <a:spcPts val="0"/>
              </a:spcAft>
              <a:buClrTx/>
              <a:buSzTx/>
              <a:buFont typeface="Arial"/>
              <a:buChar char="•"/>
              <a:tabLst>
                <a:tab pos="354965" algn="l"/>
                <a:tab pos="3556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Civilian </a:t>
            </a:r>
            <a:r>
              <a:rPr kumimoji="0" sz="2400" b="0" i="0" u="none" strike="noStrike" kern="1200" cap="none" spc="-25" normalizeH="0" baseline="0" noProof="0" dirty="0">
                <a:ln>
                  <a:noFill/>
                </a:ln>
                <a:solidFill>
                  <a:prstClr val="black"/>
                </a:solidFill>
                <a:effectLst/>
                <a:uLnTx/>
                <a:uFillTx/>
                <a:latin typeface="Calibri"/>
                <a:ea typeface="+mn-ea"/>
                <a:cs typeface="Calibri"/>
              </a:rPr>
              <a:t>Workforce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Overview</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2014"/>
              </a:spcBef>
              <a:spcAft>
                <a:spcPts val="0"/>
              </a:spcAft>
              <a:buClrTx/>
              <a:buSzTx/>
              <a:buFont typeface="Arial"/>
              <a:buChar char="•"/>
              <a:tabLst>
                <a:tab pos="354965" algn="l"/>
                <a:tab pos="3556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Mission, Vision, </a:t>
            </a:r>
            <a:r>
              <a:rPr kumimoji="0" sz="2400" b="0" i="0" u="none" strike="noStrike" kern="1200" cap="none" spc="0" normalizeH="0" baseline="0" noProof="0" dirty="0">
                <a:ln>
                  <a:noFill/>
                </a:ln>
                <a:solidFill>
                  <a:prstClr val="black"/>
                </a:solidFill>
                <a:effectLst/>
                <a:uLnTx/>
                <a:uFillTx/>
                <a:latin typeface="Calibri"/>
                <a:ea typeface="+mn-ea"/>
                <a:cs typeface="Calibri"/>
              </a:rPr>
              <a:t>and </a:t>
            </a:r>
            <a:r>
              <a:rPr kumimoji="0" sz="2400" b="0" i="0" u="none" strike="noStrike" kern="1200" cap="none" spc="-10" normalizeH="0" baseline="0" noProof="0" dirty="0">
                <a:ln>
                  <a:noFill/>
                </a:ln>
                <a:solidFill>
                  <a:prstClr val="black"/>
                </a:solidFill>
                <a:effectLst/>
                <a:uLnTx/>
                <a:uFillTx/>
                <a:latin typeface="Calibri"/>
                <a:ea typeface="+mn-ea"/>
                <a:cs typeface="Calibri"/>
              </a:rPr>
              <a:t>Focus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Areas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2020"/>
              </a:spcBef>
              <a:spcAft>
                <a:spcPts val="0"/>
              </a:spcAft>
              <a:buClrTx/>
              <a:buSzTx/>
              <a:buFont typeface="Arial"/>
              <a:buChar char="•"/>
              <a:tabLst>
                <a:tab pos="354965" algn="l"/>
                <a:tab pos="3556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Line of Business/Special </a:t>
            </a:r>
            <a:r>
              <a:rPr kumimoji="0" sz="2400" b="0" i="0" u="none" strike="noStrike" kern="1200" cap="none" spc="-10" normalizeH="0" baseline="0" noProof="0" dirty="0">
                <a:ln>
                  <a:noFill/>
                </a:ln>
                <a:solidFill>
                  <a:prstClr val="black"/>
                </a:solidFill>
                <a:effectLst/>
                <a:uLnTx/>
                <a:uFillTx/>
                <a:latin typeface="Calibri"/>
                <a:ea typeface="+mn-ea"/>
                <a:cs typeface="Calibri"/>
              </a:rPr>
              <a:t>Office</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lang="en-US" sz="2400" b="0" i="0" u="none" strike="noStrike" kern="1200" cap="none" spc="-5" normalizeH="0" baseline="0" noProof="0" dirty="0" smtClean="0">
                <a:ln>
                  <a:noFill/>
                </a:ln>
                <a:solidFill>
                  <a:prstClr val="black"/>
                </a:solidFill>
                <a:effectLst/>
                <a:uLnTx/>
                <a:uFillTx/>
                <a:latin typeface="Calibri"/>
                <a:ea typeface="+mn-ea"/>
                <a:cs typeface="Calibri"/>
              </a:rPr>
              <a:t>Overview</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4" name="object 4"/>
          <p:cNvSpPr txBox="1"/>
          <p:nvPr/>
        </p:nvSpPr>
        <p:spPr>
          <a:xfrm>
            <a:off x="8799068" y="6361887"/>
            <a:ext cx="12827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srgbClr val="BEBEBE"/>
                </a:solidFill>
                <a:effectLst/>
                <a:uLnTx/>
                <a:uFillTx/>
                <a:latin typeface="Calibri"/>
                <a:ea typeface="+mn-ea"/>
                <a:cs typeface="Calibri"/>
              </a:rPr>
              <a:t>2</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118727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90721" y="174447"/>
            <a:ext cx="2164080" cy="514350"/>
          </a:xfrm>
          <a:prstGeom prst="rect">
            <a:avLst/>
          </a:prstGeom>
        </p:spPr>
        <p:txBody>
          <a:bodyPr vert="horz" wrap="square" lIns="0" tIns="13335" rIns="0" bIns="0" rtlCol="0">
            <a:spAutoFit/>
          </a:bodyPr>
          <a:lstStyle/>
          <a:p>
            <a:pPr marL="12700">
              <a:lnSpc>
                <a:spcPct val="100000"/>
              </a:lnSpc>
              <a:spcBef>
                <a:spcPts val="105"/>
              </a:spcBef>
            </a:pPr>
            <a:r>
              <a:rPr sz="3200" dirty="0"/>
              <a:t>Who </a:t>
            </a:r>
            <a:r>
              <a:rPr sz="3200" spc="-60" dirty="0"/>
              <a:t>We</a:t>
            </a:r>
            <a:r>
              <a:rPr sz="3200" spc="-110" dirty="0"/>
              <a:t> </a:t>
            </a:r>
            <a:r>
              <a:rPr sz="3200" spc="-10" dirty="0"/>
              <a:t>Are</a:t>
            </a:r>
            <a:endParaRPr sz="3200"/>
          </a:p>
        </p:txBody>
      </p:sp>
      <p:sp>
        <p:nvSpPr>
          <p:cNvPr id="3" name="object 3"/>
          <p:cNvSpPr txBox="1"/>
          <p:nvPr/>
        </p:nvSpPr>
        <p:spPr>
          <a:xfrm>
            <a:off x="509422" y="1011682"/>
            <a:ext cx="6313170" cy="1520190"/>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1400" b="0" i="0" u="none" strike="noStrike" kern="1200" cap="none" spc="-25" normalizeH="0" baseline="0" noProof="0" dirty="0">
                <a:ln>
                  <a:noFill/>
                </a:ln>
                <a:solidFill>
                  <a:prstClr val="black"/>
                </a:solidFill>
                <a:effectLst/>
                <a:uLnTx/>
                <a:uFillTx/>
                <a:latin typeface="Calibri"/>
                <a:ea typeface="+mn-ea"/>
                <a:cs typeface="Calibri"/>
              </a:rPr>
              <a:t>DCPAS </a:t>
            </a:r>
            <a:r>
              <a:rPr kumimoji="0" sz="1400" b="0" i="0" u="none" strike="noStrike" kern="1200" cap="none" spc="0" normalizeH="0" baseline="0" noProof="0" dirty="0">
                <a:ln>
                  <a:noFill/>
                </a:ln>
                <a:solidFill>
                  <a:prstClr val="black"/>
                </a:solidFill>
                <a:effectLst/>
                <a:uLnTx/>
                <a:uFillTx/>
                <a:latin typeface="Calibri"/>
                <a:ea typeface="+mn-ea"/>
                <a:cs typeface="Calibri"/>
              </a:rPr>
              <a:t>is </a:t>
            </a:r>
            <a:r>
              <a:rPr kumimoji="0" sz="1400" b="0" i="0" u="none" strike="noStrike" kern="1200" cap="none" spc="-10" normalizeH="0" baseline="0" noProof="0" dirty="0">
                <a:ln>
                  <a:noFill/>
                </a:ln>
                <a:solidFill>
                  <a:prstClr val="black"/>
                </a:solidFill>
                <a:effectLst/>
                <a:uLnTx/>
                <a:uFillTx/>
                <a:latin typeface="Calibri"/>
                <a:ea typeface="+mn-ea"/>
                <a:cs typeface="Calibri"/>
              </a:rPr>
              <a:t>charged </a:t>
            </a:r>
            <a:r>
              <a:rPr kumimoji="0" sz="1400" b="0" i="0" u="none" strike="noStrike" kern="1200" cap="none" spc="0" normalizeH="0" baseline="0" noProof="0" dirty="0">
                <a:ln>
                  <a:noFill/>
                </a:ln>
                <a:solidFill>
                  <a:prstClr val="black"/>
                </a:solidFill>
                <a:effectLst/>
                <a:uLnTx/>
                <a:uFillTx/>
                <a:latin typeface="Calibri"/>
                <a:ea typeface="+mn-ea"/>
                <a:cs typeface="Calibri"/>
              </a:rPr>
              <a:t>with </a:t>
            </a:r>
            <a:r>
              <a:rPr kumimoji="0" sz="1400" b="0" i="0" u="none" strike="noStrike" kern="1200" cap="none" spc="-5" normalizeH="0" baseline="0" noProof="0" dirty="0">
                <a:ln>
                  <a:noFill/>
                </a:ln>
                <a:solidFill>
                  <a:prstClr val="black"/>
                </a:solidFill>
                <a:effectLst/>
                <a:uLnTx/>
                <a:uFillTx/>
                <a:latin typeface="Calibri"/>
                <a:ea typeface="+mn-ea"/>
                <a:cs typeface="Calibri"/>
              </a:rPr>
              <a:t>providing </a:t>
            </a:r>
            <a:r>
              <a:rPr kumimoji="0" sz="1400" b="0" i="0" u="none" strike="noStrike" kern="1200" cap="none" spc="-10" normalizeH="0" baseline="0" noProof="0" dirty="0">
                <a:ln>
                  <a:noFill/>
                </a:ln>
                <a:solidFill>
                  <a:prstClr val="black"/>
                </a:solidFill>
                <a:effectLst/>
                <a:uLnTx/>
                <a:uFillTx/>
                <a:latin typeface="Calibri"/>
                <a:ea typeface="+mn-ea"/>
                <a:cs typeface="Calibri"/>
              </a:rPr>
              <a:t>corporate-level </a:t>
            </a:r>
            <a:r>
              <a:rPr kumimoji="0" sz="1400" b="0" i="0" u="none" strike="noStrike" kern="1200" cap="none" spc="-5" normalizeH="0" baseline="0" noProof="0" dirty="0">
                <a:ln>
                  <a:noFill/>
                </a:ln>
                <a:solidFill>
                  <a:prstClr val="black"/>
                </a:solidFill>
                <a:effectLst/>
                <a:uLnTx/>
                <a:uFillTx/>
                <a:latin typeface="Calibri"/>
                <a:ea typeface="+mn-ea"/>
                <a:cs typeface="Calibri"/>
              </a:rPr>
              <a:t>leadership </a:t>
            </a:r>
            <a:r>
              <a:rPr kumimoji="0" sz="1400" b="0" i="0" u="none" strike="noStrike" kern="1200" cap="none" spc="0" normalizeH="0" baseline="0" noProof="0" dirty="0">
                <a:ln>
                  <a:noFill/>
                </a:ln>
                <a:solidFill>
                  <a:prstClr val="black"/>
                </a:solidFill>
                <a:effectLst/>
                <a:uLnTx/>
                <a:uFillTx/>
                <a:latin typeface="Calibri"/>
                <a:ea typeface="+mn-ea"/>
                <a:cs typeface="Calibri"/>
              </a:rPr>
              <a:t>in </a:t>
            </a:r>
            <a:r>
              <a:rPr kumimoji="0" sz="1400" b="0" i="0" u="none" strike="noStrike" kern="1200" cap="none" spc="-5" normalizeH="0" baseline="0" noProof="0" dirty="0">
                <a:ln>
                  <a:noFill/>
                </a:ln>
                <a:solidFill>
                  <a:prstClr val="black"/>
                </a:solidFill>
                <a:effectLst/>
                <a:uLnTx/>
                <a:uFillTx/>
                <a:latin typeface="Calibri"/>
                <a:ea typeface="+mn-ea"/>
                <a:cs typeface="Calibri"/>
              </a:rPr>
              <a:t>human resources  management. Our </a:t>
            </a:r>
            <a:r>
              <a:rPr kumimoji="0" sz="1400" b="0" i="0" u="none" strike="noStrike" kern="1200" cap="none" spc="-10" normalizeH="0" baseline="0" noProof="0" dirty="0">
                <a:ln>
                  <a:noFill/>
                </a:ln>
                <a:solidFill>
                  <a:prstClr val="black"/>
                </a:solidFill>
                <a:effectLst/>
                <a:uLnTx/>
                <a:uFillTx/>
                <a:latin typeface="Calibri"/>
                <a:ea typeface="+mn-ea"/>
                <a:cs typeface="Calibri"/>
              </a:rPr>
              <a:t>organization develops </a:t>
            </a:r>
            <a:r>
              <a:rPr kumimoji="0" sz="1400" b="0" i="0" u="none" strike="noStrike" kern="1200" cap="none" spc="-5" normalizeH="0" baseline="0" noProof="0" dirty="0">
                <a:ln>
                  <a:noFill/>
                </a:ln>
                <a:solidFill>
                  <a:prstClr val="black"/>
                </a:solidFill>
                <a:effectLst/>
                <a:uLnTx/>
                <a:uFillTx/>
                <a:latin typeface="Calibri"/>
                <a:ea typeface="+mn-ea"/>
                <a:cs typeface="Calibri"/>
              </a:rPr>
              <a:t>and manages Human Resources (HR)  </a:t>
            </a:r>
            <a:r>
              <a:rPr kumimoji="0" sz="1400" b="0" i="0" u="none" strike="noStrike" kern="1200" cap="none" spc="-10" normalizeH="0" baseline="0" noProof="0" dirty="0">
                <a:ln>
                  <a:noFill/>
                </a:ln>
                <a:solidFill>
                  <a:prstClr val="black"/>
                </a:solidFill>
                <a:effectLst/>
                <a:uLnTx/>
                <a:uFillTx/>
                <a:latin typeface="Calibri"/>
                <a:ea typeface="+mn-ea"/>
                <a:cs typeface="Calibri"/>
              </a:rPr>
              <a:t>programs, </a:t>
            </a:r>
            <a:r>
              <a:rPr kumimoji="0" sz="1400" b="0" i="0" u="none" strike="noStrike" kern="1200" cap="none" spc="-5" normalizeH="0" baseline="0" noProof="0" dirty="0">
                <a:ln>
                  <a:noFill/>
                </a:ln>
                <a:solidFill>
                  <a:prstClr val="black"/>
                </a:solidFill>
                <a:effectLst/>
                <a:uLnTx/>
                <a:uFillTx/>
                <a:latin typeface="Calibri"/>
                <a:ea typeface="+mn-ea"/>
                <a:cs typeface="Calibri"/>
              </a:rPr>
              <a:t>services, and functional </a:t>
            </a:r>
            <a:r>
              <a:rPr kumimoji="0" sz="1400" b="0" i="0" u="none" strike="noStrike" kern="1200" cap="none" spc="-10" normalizeH="0" baseline="0" noProof="0" dirty="0">
                <a:ln>
                  <a:noFill/>
                </a:ln>
                <a:solidFill>
                  <a:prstClr val="black"/>
                </a:solidFill>
                <a:effectLst/>
                <a:uLnTx/>
                <a:uFillTx/>
                <a:latin typeface="Calibri"/>
                <a:ea typeface="+mn-ea"/>
                <a:cs typeface="Calibri"/>
              </a:rPr>
              <a:t>system requirements for DoD. </a:t>
            </a:r>
            <a:r>
              <a:rPr kumimoji="0" sz="1400" b="0" i="0" u="none" strike="noStrike" kern="1200" cap="none" spc="-20" normalizeH="0" baseline="0" noProof="0" dirty="0">
                <a:ln>
                  <a:noFill/>
                </a:ln>
                <a:solidFill>
                  <a:prstClr val="black"/>
                </a:solidFill>
                <a:effectLst/>
                <a:uLnTx/>
                <a:uFillTx/>
                <a:latin typeface="Calibri"/>
                <a:ea typeface="+mn-ea"/>
                <a:cs typeface="Calibri"/>
              </a:rPr>
              <a:t>DCPAS, </a:t>
            </a:r>
            <a:r>
              <a:rPr kumimoji="0" sz="1400" b="0" i="0" u="none" strike="noStrike" kern="1200" cap="none" spc="-5" normalizeH="0" baseline="0" noProof="0" dirty="0">
                <a:ln>
                  <a:noFill/>
                </a:ln>
                <a:solidFill>
                  <a:prstClr val="black"/>
                </a:solidFill>
                <a:effectLst/>
                <a:uLnTx/>
                <a:uFillTx/>
                <a:latin typeface="Calibri"/>
                <a:ea typeface="+mn-ea"/>
                <a:cs typeface="Calibri"/>
              </a:rPr>
              <a:t>which </a:t>
            </a:r>
            <a:r>
              <a:rPr kumimoji="0" sz="1400" b="0" i="0" u="none" strike="noStrike" kern="1200" cap="none" spc="0" normalizeH="0" baseline="0" noProof="0" dirty="0">
                <a:ln>
                  <a:noFill/>
                </a:ln>
                <a:solidFill>
                  <a:prstClr val="black"/>
                </a:solidFill>
                <a:effectLst/>
                <a:uLnTx/>
                <a:uFillTx/>
                <a:latin typeface="Calibri"/>
                <a:ea typeface="+mn-ea"/>
                <a:cs typeface="Calibri"/>
              </a:rPr>
              <a:t>is a  </a:t>
            </a:r>
            <a:r>
              <a:rPr kumimoji="0" sz="1400" b="0" i="0" u="none" strike="noStrike" kern="1200" cap="none" spc="-10" normalizeH="0" baseline="0" noProof="0" dirty="0">
                <a:ln>
                  <a:noFill/>
                </a:ln>
                <a:solidFill>
                  <a:prstClr val="black"/>
                </a:solidFill>
                <a:effectLst/>
                <a:uLnTx/>
                <a:uFillTx/>
                <a:latin typeface="Calibri"/>
                <a:ea typeface="+mn-ea"/>
                <a:cs typeface="Calibri"/>
              </a:rPr>
              <a:t>component </a:t>
            </a:r>
            <a:r>
              <a:rPr kumimoji="0" sz="1400" b="0" i="0" u="none" strike="noStrike" kern="1200" cap="none" spc="0" normalizeH="0" baseline="0" noProof="0" dirty="0">
                <a:ln>
                  <a:noFill/>
                </a:ln>
                <a:solidFill>
                  <a:prstClr val="black"/>
                </a:solidFill>
                <a:effectLst/>
                <a:uLnTx/>
                <a:uFillTx/>
                <a:latin typeface="Calibri"/>
                <a:ea typeface="+mn-ea"/>
                <a:cs typeface="Calibri"/>
              </a:rPr>
              <a:t>of </a:t>
            </a:r>
            <a:r>
              <a:rPr kumimoji="0" sz="1400" b="0" i="0" u="none" strike="noStrike" kern="1200" cap="none" spc="-5" normalizeH="0" baseline="0" noProof="0" dirty="0">
                <a:ln>
                  <a:noFill/>
                </a:ln>
                <a:solidFill>
                  <a:prstClr val="black"/>
                </a:solidFill>
                <a:effectLst/>
                <a:uLnTx/>
                <a:uFillTx/>
                <a:latin typeface="Calibri"/>
                <a:ea typeface="+mn-ea"/>
                <a:cs typeface="Calibri"/>
              </a:rPr>
              <a:t>the </a:t>
            </a:r>
            <a:r>
              <a:rPr kumimoji="0" sz="1400" b="0" i="0" u="none" strike="noStrike" kern="1200" cap="none" spc="-10" normalizeH="0" baseline="0" noProof="0" dirty="0">
                <a:ln>
                  <a:noFill/>
                </a:ln>
                <a:solidFill>
                  <a:prstClr val="black"/>
                </a:solidFill>
                <a:effectLst/>
                <a:uLnTx/>
                <a:uFillTx/>
                <a:latin typeface="Calibri"/>
                <a:ea typeface="+mn-ea"/>
                <a:cs typeface="Calibri"/>
              </a:rPr>
              <a:t>Defense </a:t>
            </a:r>
            <a:r>
              <a:rPr kumimoji="0" sz="1400" b="0" i="0" u="none" strike="noStrike" kern="1200" cap="none" spc="-5" normalizeH="0" baseline="0" noProof="0" dirty="0">
                <a:ln>
                  <a:noFill/>
                </a:ln>
                <a:solidFill>
                  <a:prstClr val="black"/>
                </a:solidFill>
                <a:effectLst/>
                <a:uLnTx/>
                <a:uFillTx/>
                <a:latin typeface="Calibri"/>
                <a:ea typeface="+mn-ea"/>
                <a:cs typeface="Calibri"/>
              </a:rPr>
              <a:t>Human </a:t>
            </a:r>
            <a:r>
              <a:rPr kumimoji="0" sz="1400" b="0" i="0" u="none" strike="noStrike" kern="1200" cap="none" spc="-10" normalizeH="0" baseline="0" noProof="0" dirty="0">
                <a:ln>
                  <a:noFill/>
                </a:ln>
                <a:solidFill>
                  <a:prstClr val="black"/>
                </a:solidFill>
                <a:effectLst/>
                <a:uLnTx/>
                <a:uFillTx/>
                <a:latin typeface="Calibri"/>
                <a:ea typeface="+mn-ea"/>
                <a:cs typeface="Calibri"/>
              </a:rPr>
              <a:t>Resources </a:t>
            </a:r>
            <a:r>
              <a:rPr kumimoji="0" sz="1400" b="0" i="0" u="none" strike="noStrike" kern="1200" cap="none" spc="-5" normalizeH="0" baseline="0" noProof="0" dirty="0">
                <a:ln>
                  <a:noFill/>
                </a:ln>
                <a:solidFill>
                  <a:prstClr val="black"/>
                </a:solidFill>
                <a:effectLst/>
                <a:uLnTx/>
                <a:uFillTx/>
                <a:latin typeface="Calibri"/>
                <a:ea typeface="+mn-ea"/>
                <a:cs typeface="Calibri"/>
              </a:rPr>
              <a:t>Activity (DHRA), </a:t>
            </a:r>
            <a:r>
              <a:rPr kumimoji="0" sz="1400" b="0" i="0" u="none" strike="noStrike" kern="1200" cap="none" spc="0" normalizeH="0" baseline="0" noProof="0" dirty="0">
                <a:ln>
                  <a:noFill/>
                </a:ln>
                <a:solidFill>
                  <a:prstClr val="black"/>
                </a:solidFill>
                <a:effectLst/>
                <a:uLnTx/>
                <a:uFillTx/>
                <a:latin typeface="Calibri"/>
                <a:ea typeface="+mn-ea"/>
                <a:cs typeface="Calibri"/>
              </a:rPr>
              <a:t>also </a:t>
            </a:r>
            <a:r>
              <a:rPr kumimoji="0" sz="1400" b="0" i="0" u="none" strike="noStrike" kern="1200" cap="none" spc="-10" normalizeH="0" baseline="0" noProof="0" dirty="0">
                <a:ln>
                  <a:noFill/>
                </a:ln>
                <a:solidFill>
                  <a:prstClr val="black"/>
                </a:solidFill>
                <a:effectLst/>
                <a:uLnTx/>
                <a:uFillTx/>
                <a:latin typeface="Calibri"/>
                <a:ea typeface="+mn-ea"/>
                <a:cs typeface="Calibri"/>
              </a:rPr>
              <a:t>develops </a:t>
            </a:r>
            <a:r>
              <a:rPr kumimoji="0" sz="1400" b="0" i="0" u="none" strike="noStrike" kern="1200" cap="none" spc="-5" normalizeH="0" baseline="0" noProof="0" dirty="0">
                <a:ln>
                  <a:noFill/>
                </a:ln>
                <a:solidFill>
                  <a:prstClr val="black"/>
                </a:solidFill>
                <a:effectLst/>
                <a:uLnTx/>
                <a:uFillTx/>
                <a:latin typeface="Calibri"/>
                <a:ea typeface="+mn-ea"/>
                <a:cs typeface="Calibri"/>
              </a:rPr>
              <a:t>and  </a:t>
            </a:r>
            <a:r>
              <a:rPr kumimoji="0" sz="1400" b="0" i="0" u="none" strike="noStrike" kern="1200" cap="none" spc="-10" normalizeH="0" baseline="0" noProof="0" dirty="0">
                <a:ln>
                  <a:noFill/>
                </a:ln>
                <a:solidFill>
                  <a:prstClr val="black"/>
                </a:solidFill>
                <a:effectLst/>
                <a:uLnTx/>
                <a:uFillTx/>
                <a:latin typeface="Calibri"/>
                <a:ea typeface="+mn-ea"/>
                <a:cs typeface="Calibri"/>
              </a:rPr>
              <a:t>recommends </a:t>
            </a:r>
            <a:r>
              <a:rPr kumimoji="0" sz="1400" b="0" i="0" u="none" strike="noStrike" kern="1200" cap="none" spc="-5" normalizeH="0" baseline="0" noProof="0" dirty="0">
                <a:ln>
                  <a:noFill/>
                </a:ln>
                <a:solidFill>
                  <a:prstClr val="black"/>
                </a:solidFill>
                <a:effectLst/>
                <a:uLnTx/>
                <a:uFillTx/>
                <a:latin typeface="Calibri"/>
                <a:ea typeface="+mn-ea"/>
                <a:cs typeface="Calibri"/>
              </a:rPr>
              <a:t>policy and provides guidance on </a:t>
            </a:r>
            <a:r>
              <a:rPr kumimoji="0" sz="1400" b="0" i="0" u="none" strike="noStrike" kern="1200" cap="none" spc="0" normalizeH="0" baseline="0" noProof="0" dirty="0">
                <a:ln>
                  <a:noFill/>
                </a:ln>
                <a:solidFill>
                  <a:prstClr val="black"/>
                </a:solidFill>
                <a:effectLst/>
                <a:uLnTx/>
                <a:uFillTx/>
                <a:latin typeface="Calibri"/>
                <a:ea typeface="+mn-ea"/>
                <a:cs typeface="Calibri"/>
              </a:rPr>
              <a:t>all </a:t>
            </a:r>
            <a:r>
              <a:rPr kumimoji="0" sz="1400" b="0" i="0" u="none" strike="noStrike" kern="1200" cap="none" spc="-5" normalizeH="0" baseline="0" noProof="0" dirty="0">
                <a:ln>
                  <a:noFill/>
                </a:ln>
                <a:solidFill>
                  <a:prstClr val="black"/>
                </a:solidFill>
                <a:effectLst/>
                <a:uLnTx/>
                <a:uFillTx/>
                <a:latin typeface="Calibri"/>
                <a:ea typeface="+mn-ea"/>
                <a:cs typeface="Calibri"/>
              </a:rPr>
              <a:t>aspects of </a:t>
            </a:r>
            <a:r>
              <a:rPr kumimoji="0" sz="1400" b="0" i="0" u="none" strike="noStrike" kern="1200" cap="none" spc="0" normalizeH="0" baseline="0" noProof="0" dirty="0">
                <a:ln>
                  <a:noFill/>
                </a:ln>
                <a:solidFill>
                  <a:prstClr val="black"/>
                </a:solidFill>
                <a:effectLst/>
                <a:uLnTx/>
                <a:uFillTx/>
                <a:latin typeface="Calibri"/>
                <a:ea typeface="+mn-ea"/>
                <a:cs typeface="Calibri"/>
              </a:rPr>
              <a:t>civilian </a:t>
            </a:r>
            <a:r>
              <a:rPr kumimoji="0" sz="1400" b="0" i="0" u="none" strike="noStrike" kern="1200" cap="none" spc="-5" normalizeH="0" baseline="0" noProof="0" dirty="0">
                <a:ln>
                  <a:noFill/>
                </a:ln>
                <a:solidFill>
                  <a:prstClr val="black"/>
                </a:solidFill>
                <a:effectLst/>
                <a:uLnTx/>
                <a:uFillTx/>
                <a:latin typeface="Calibri"/>
                <a:ea typeface="+mn-ea"/>
                <a:cs typeface="Calibri"/>
              </a:rPr>
              <a:t>personnel  management. </a:t>
            </a:r>
            <a:r>
              <a:rPr kumimoji="0" sz="1400" b="0" i="0" u="none" strike="noStrike" kern="1200" cap="none" spc="-10" normalizeH="0" baseline="0" noProof="0" dirty="0">
                <a:ln>
                  <a:noFill/>
                </a:ln>
                <a:solidFill>
                  <a:prstClr val="black"/>
                </a:solidFill>
                <a:effectLst/>
                <a:uLnTx/>
                <a:uFillTx/>
                <a:latin typeface="Calibri"/>
                <a:ea typeface="+mn-ea"/>
                <a:cs typeface="Calibri"/>
              </a:rPr>
              <a:t>Each </a:t>
            </a:r>
            <a:r>
              <a:rPr kumimoji="0" sz="1400" b="0" i="0" u="none" strike="noStrike" kern="1200" cap="none" spc="0" normalizeH="0" baseline="0" noProof="0" dirty="0">
                <a:ln>
                  <a:noFill/>
                </a:ln>
                <a:solidFill>
                  <a:prstClr val="black"/>
                </a:solidFill>
                <a:effectLst/>
                <a:uLnTx/>
                <a:uFillTx/>
                <a:latin typeface="Calibri"/>
                <a:ea typeface="+mn-ea"/>
                <a:cs typeface="Calibri"/>
              </a:rPr>
              <a:t>line </a:t>
            </a:r>
            <a:r>
              <a:rPr kumimoji="0" sz="1400" b="0" i="0" u="none" strike="noStrike" kern="1200" cap="none" spc="-5" normalizeH="0" baseline="0" noProof="0" dirty="0">
                <a:ln>
                  <a:noFill/>
                </a:ln>
                <a:solidFill>
                  <a:prstClr val="black"/>
                </a:solidFill>
                <a:effectLst/>
                <a:uLnTx/>
                <a:uFillTx/>
                <a:latin typeface="Calibri"/>
                <a:ea typeface="+mn-ea"/>
                <a:cs typeface="Calibri"/>
              </a:rPr>
              <a:t>of business has </a:t>
            </a:r>
            <a:r>
              <a:rPr kumimoji="0" sz="1400" b="0" i="0" u="none" strike="noStrike" kern="1200" cap="none" spc="0" normalizeH="0" baseline="0" noProof="0" dirty="0">
                <a:ln>
                  <a:noFill/>
                </a:ln>
                <a:solidFill>
                  <a:prstClr val="black"/>
                </a:solidFill>
                <a:effectLst/>
                <a:uLnTx/>
                <a:uFillTx/>
                <a:latin typeface="Calibri"/>
                <a:ea typeface="+mn-ea"/>
                <a:cs typeface="Calibri"/>
              </a:rPr>
              <a:t>a </a:t>
            </a:r>
            <a:r>
              <a:rPr kumimoji="0" sz="1400" b="0" i="0" u="none" strike="noStrike" kern="1200" cap="none" spc="-20" normalizeH="0" baseline="0" noProof="0" dirty="0">
                <a:ln>
                  <a:noFill/>
                </a:ln>
                <a:solidFill>
                  <a:prstClr val="black"/>
                </a:solidFill>
                <a:effectLst/>
                <a:uLnTx/>
                <a:uFillTx/>
                <a:latin typeface="Calibri"/>
                <a:ea typeface="+mn-ea"/>
                <a:cs typeface="Calibri"/>
              </a:rPr>
              <a:t>policy, </a:t>
            </a:r>
            <a:r>
              <a:rPr kumimoji="0" sz="1400" b="0" i="0" u="none" strike="noStrike" kern="1200" cap="none" spc="-5" normalizeH="0" baseline="0" noProof="0" dirty="0">
                <a:ln>
                  <a:noFill/>
                </a:ln>
                <a:solidFill>
                  <a:prstClr val="black"/>
                </a:solidFill>
                <a:effectLst/>
                <a:uLnTx/>
                <a:uFillTx/>
                <a:latin typeface="Calibri"/>
                <a:ea typeface="+mn-ea"/>
                <a:cs typeface="Calibri"/>
              </a:rPr>
              <a:t>training, </a:t>
            </a:r>
            <a:r>
              <a:rPr kumimoji="0" sz="1400" b="0" i="0" u="none" strike="noStrike" kern="1200" cap="none" spc="0" normalizeH="0" baseline="0" noProof="0" dirty="0">
                <a:ln>
                  <a:noFill/>
                </a:ln>
                <a:solidFill>
                  <a:prstClr val="black"/>
                </a:solidFill>
                <a:effectLst/>
                <a:uLnTx/>
                <a:uFillTx/>
                <a:latin typeface="Calibri"/>
                <a:ea typeface="+mn-ea"/>
                <a:cs typeface="Calibri"/>
              </a:rPr>
              <a:t>advisory </a:t>
            </a:r>
            <a:r>
              <a:rPr kumimoji="0" sz="1400" b="0" i="0" u="none" strike="noStrike" kern="1200" cap="none" spc="-5" normalizeH="0" baseline="0" noProof="0" dirty="0">
                <a:ln>
                  <a:noFill/>
                </a:ln>
                <a:solidFill>
                  <a:prstClr val="black"/>
                </a:solidFill>
                <a:effectLst/>
                <a:uLnTx/>
                <a:uFillTx/>
                <a:latin typeface="Calibri"/>
                <a:ea typeface="+mn-ea"/>
                <a:cs typeface="Calibri"/>
              </a:rPr>
              <a:t>and operational </a:t>
            </a:r>
            <a:r>
              <a:rPr kumimoji="0" sz="1400" b="0" i="0" u="none" strike="noStrike" kern="1200" cap="none" spc="-10" normalizeH="0" baseline="0" noProof="0" dirty="0">
                <a:ln>
                  <a:noFill/>
                </a:ln>
                <a:solidFill>
                  <a:prstClr val="black"/>
                </a:solidFill>
                <a:effectLst/>
                <a:uLnTx/>
                <a:uFillTx/>
                <a:latin typeface="Calibri"/>
                <a:ea typeface="+mn-ea"/>
                <a:cs typeface="Calibri"/>
              </a:rPr>
              <a:t>role  </a:t>
            </a:r>
            <a:r>
              <a:rPr kumimoji="0" sz="1400" b="0" i="0" u="none" strike="noStrike" kern="1200" cap="none" spc="0" normalizeH="0" baseline="0" noProof="0" dirty="0">
                <a:ln>
                  <a:noFill/>
                </a:ln>
                <a:solidFill>
                  <a:prstClr val="black"/>
                </a:solidFill>
                <a:effectLst/>
                <a:uLnTx/>
                <a:uFillTx/>
                <a:latin typeface="Calibri"/>
                <a:ea typeface="+mn-ea"/>
                <a:cs typeface="Calibri"/>
              </a:rPr>
              <a:t>in </a:t>
            </a:r>
            <a:r>
              <a:rPr kumimoji="0" sz="1400" b="0" i="0" u="none" strike="noStrike" kern="1200" cap="none" spc="-5" normalizeH="0" baseline="0" noProof="0" dirty="0">
                <a:ln>
                  <a:noFill/>
                </a:ln>
                <a:solidFill>
                  <a:prstClr val="black"/>
                </a:solidFill>
                <a:effectLst/>
                <a:uLnTx/>
                <a:uFillTx/>
                <a:latin typeface="Calibri"/>
                <a:ea typeface="+mn-ea"/>
                <a:cs typeface="Calibri"/>
              </a:rPr>
              <a:t>support of the </a:t>
            </a:r>
            <a:r>
              <a:rPr kumimoji="0" sz="1400" b="0" i="0" u="none" strike="noStrike" kern="1200" cap="none" spc="0" normalizeH="0" baseline="0" noProof="0" dirty="0">
                <a:ln>
                  <a:noFill/>
                </a:ln>
                <a:solidFill>
                  <a:prstClr val="black"/>
                </a:solidFill>
                <a:effectLst/>
                <a:uLnTx/>
                <a:uFillTx/>
                <a:latin typeface="Calibri"/>
                <a:ea typeface="+mn-ea"/>
                <a:cs typeface="Calibri"/>
              </a:rPr>
              <a:t>Services </a:t>
            </a:r>
            <a:r>
              <a:rPr kumimoji="0" sz="1400" b="0" i="0" u="none" strike="noStrike" kern="1200" cap="none" spc="-5" normalizeH="0" baseline="0" noProof="0" dirty="0">
                <a:ln>
                  <a:noFill/>
                </a:ln>
                <a:solidFill>
                  <a:prstClr val="black"/>
                </a:solidFill>
                <a:effectLst/>
                <a:uLnTx/>
                <a:uFillTx/>
                <a:latin typeface="Calibri"/>
                <a:ea typeface="+mn-ea"/>
                <a:cs typeface="Calibri"/>
              </a:rPr>
              <a:t>and</a:t>
            </a:r>
            <a:r>
              <a:rPr kumimoji="0" sz="1400" b="0" i="0" u="none" strike="noStrike" kern="1200" cap="none" spc="0" normalizeH="0" baseline="0" noProof="0" dirty="0">
                <a:ln>
                  <a:noFill/>
                </a:ln>
                <a:solidFill>
                  <a:prstClr val="black"/>
                </a:solidFill>
                <a:effectLst/>
                <a:uLnTx/>
                <a:uFillTx/>
                <a:latin typeface="Calibri"/>
                <a:ea typeface="+mn-ea"/>
                <a:cs typeface="Calibri"/>
              </a:rPr>
              <a:t> </a:t>
            </a:r>
            <a:r>
              <a:rPr kumimoji="0" sz="1400" b="0" i="0" u="none" strike="noStrike" kern="1200" cap="none" spc="-5" normalizeH="0" baseline="0" noProof="0" dirty="0">
                <a:ln>
                  <a:noFill/>
                </a:ln>
                <a:solidFill>
                  <a:prstClr val="black"/>
                </a:solidFill>
                <a:effectLst/>
                <a:uLnTx/>
                <a:uFillTx/>
                <a:latin typeface="Calibri"/>
                <a:ea typeface="+mn-ea"/>
                <a:cs typeface="Calibri"/>
              </a:rPr>
              <a:t>Components.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7085076" y="990600"/>
            <a:ext cx="1502664" cy="148437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5" name="object 5"/>
          <p:cNvGraphicFramePr>
            <a:graphicFrameLocks noGrp="1"/>
          </p:cNvGraphicFramePr>
          <p:nvPr/>
        </p:nvGraphicFramePr>
        <p:xfrm>
          <a:off x="450850" y="2686557"/>
          <a:ext cx="8305800" cy="3246089"/>
        </p:xfrm>
        <a:graphic>
          <a:graphicData uri="http://schemas.openxmlformats.org/drawingml/2006/table">
            <a:tbl>
              <a:tblPr firstRow="1" bandRow="1">
                <a:tableStyleId>{2D5ABB26-0587-4C30-8999-92F81FD0307C}</a:tableStyleId>
              </a:tblPr>
              <a:tblGrid>
                <a:gridCol w="2622550">
                  <a:extLst>
                    <a:ext uri="{9D8B030D-6E8A-4147-A177-3AD203B41FA5}">
                      <a16:colId xmlns:a16="http://schemas.microsoft.com/office/drawing/2014/main" xmlns="" val="20000"/>
                    </a:ext>
                  </a:extLst>
                </a:gridCol>
                <a:gridCol w="4191000">
                  <a:extLst>
                    <a:ext uri="{9D8B030D-6E8A-4147-A177-3AD203B41FA5}">
                      <a16:colId xmlns:a16="http://schemas.microsoft.com/office/drawing/2014/main" xmlns="" val="20001"/>
                    </a:ext>
                  </a:extLst>
                </a:gridCol>
                <a:gridCol w="1492250">
                  <a:extLst>
                    <a:ext uri="{9D8B030D-6E8A-4147-A177-3AD203B41FA5}">
                      <a16:colId xmlns:a16="http://schemas.microsoft.com/office/drawing/2014/main" xmlns="" val="20002"/>
                    </a:ext>
                  </a:extLst>
                </a:gridCol>
              </a:tblGrid>
              <a:tr h="426719">
                <a:tc>
                  <a:txBody>
                    <a:bodyPr/>
                    <a:lstStyle/>
                    <a:p>
                      <a:pPr marL="91440">
                        <a:lnSpc>
                          <a:spcPct val="100000"/>
                        </a:lnSpc>
                        <a:spcBef>
                          <a:spcPts val="295"/>
                        </a:spcBef>
                      </a:pPr>
                      <a:r>
                        <a:rPr sz="1100" b="1" spc="-5" dirty="0">
                          <a:latin typeface="Calibri"/>
                          <a:cs typeface="Calibri"/>
                        </a:rPr>
                        <a:t>Planning </a:t>
                      </a:r>
                      <a:r>
                        <a:rPr sz="1100" b="1" dirty="0">
                          <a:latin typeface="Calibri"/>
                          <a:cs typeface="Calibri"/>
                        </a:rPr>
                        <a:t>&amp;</a:t>
                      </a:r>
                      <a:r>
                        <a:rPr sz="1100" b="1" spc="-20" dirty="0">
                          <a:latin typeface="Calibri"/>
                          <a:cs typeface="Calibri"/>
                        </a:rPr>
                        <a:t> </a:t>
                      </a:r>
                      <a:r>
                        <a:rPr sz="1100" b="1" dirty="0">
                          <a:latin typeface="Calibri"/>
                          <a:cs typeface="Calibri"/>
                        </a:rPr>
                        <a:t>Accountability</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1440" marR="623570">
                        <a:lnSpc>
                          <a:spcPct val="100000"/>
                        </a:lnSpc>
                        <a:spcBef>
                          <a:spcPts val="295"/>
                        </a:spcBef>
                      </a:pPr>
                      <a:r>
                        <a:rPr sz="1100" dirty="0">
                          <a:latin typeface="Calibri"/>
                          <a:cs typeface="Calibri"/>
                        </a:rPr>
                        <a:t>Workforce analysis and </a:t>
                      </a:r>
                      <a:r>
                        <a:rPr sz="1100" spc="-5" dirty="0">
                          <a:latin typeface="Calibri"/>
                          <a:cs typeface="Calibri"/>
                        </a:rPr>
                        <a:t>planning; </a:t>
                      </a:r>
                      <a:r>
                        <a:rPr sz="1100" dirty="0">
                          <a:latin typeface="Calibri"/>
                          <a:cs typeface="Calibri"/>
                        </a:rPr>
                        <a:t>program </a:t>
                      </a:r>
                      <a:r>
                        <a:rPr sz="1100" spc="-5" dirty="0">
                          <a:latin typeface="Calibri"/>
                          <a:cs typeface="Calibri"/>
                        </a:rPr>
                        <a:t>accountability</a:t>
                      </a:r>
                      <a:r>
                        <a:rPr sz="1100" spc="-140" dirty="0">
                          <a:latin typeface="Calibri"/>
                          <a:cs typeface="Calibri"/>
                        </a:rPr>
                        <a:t> </a:t>
                      </a:r>
                      <a:r>
                        <a:rPr sz="1100" dirty="0">
                          <a:latin typeface="Calibri"/>
                          <a:cs typeface="Calibri"/>
                        </a:rPr>
                        <a:t>and  assessment</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2075">
                        <a:lnSpc>
                          <a:spcPct val="100000"/>
                        </a:lnSpc>
                        <a:spcBef>
                          <a:spcPts val="295"/>
                        </a:spcBef>
                      </a:pPr>
                      <a:r>
                        <a:rPr sz="1100" dirty="0">
                          <a:latin typeface="Calibri"/>
                          <a:cs typeface="Calibri"/>
                        </a:rPr>
                        <a:t>Mr. </a:t>
                      </a:r>
                      <a:r>
                        <a:rPr sz="1100" spc="-5" dirty="0">
                          <a:latin typeface="Calibri"/>
                          <a:cs typeface="Calibri"/>
                        </a:rPr>
                        <a:t>Darby</a:t>
                      </a:r>
                      <a:r>
                        <a:rPr sz="1100" spc="-35" dirty="0">
                          <a:latin typeface="Calibri"/>
                          <a:cs typeface="Calibri"/>
                        </a:rPr>
                        <a:t> </a:t>
                      </a:r>
                      <a:r>
                        <a:rPr sz="1100" dirty="0">
                          <a:latin typeface="Calibri"/>
                          <a:cs typeface="Calibri"/>
                        </a:rPr>
                        <a:t>Wiler</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extLst>
                  <a:ext uri="{0D108BD9-81ED-4DB2-BD59-A6C34878D82A}">
                    <a16:rowId xmlns:a16="http://schemas.microsoft.com/office/drawing/2014/main" xmlns="" val="10000"/>
                  </a:ext>
                </a:extLst>
              </a:tr>
              <a:tr h="426720">
                <a:tc>
                  <a:txBody>
                    <a:bodyPr/>
                    <a:lstStyle/>
                    <a:p>
                      <a:pPr marL="91440">
                        <a:lnSpc>
                          <a:spcPct val="100000"/>
                        </a:lnSpc>
                        <a:spcBef>
                          <a:spcPts val="295"/>
                        </a:spcBef>
                      </a:pPr>
                      <a:r>
                        <a:rPr sz="1100" b="1" spc="-5" dirty="0">
                          <a:latin typeface="Calibri"/>
                          <a:cs typeface="Calibri"/>
                        </a:rPr>
                        <a:t>Employment </a:t>
                      </a:r>
                      <a:r>
                        <a:rPr sz="1100" b="1" dirty="0">
                          <a:latin typeface="Calibri"/>
                          <a:cs typeface="Calibri"/>
                        </a:rPr>
                        <a:t>&amp;</a:t>
                      </a:r>
                      <a:r>
                        <a:rPr sz="1100" b="1" spc="-10" dirty="0">
                          <a:latin typeface="Calibri"/>
                          <a:cs typeface="Calibri"/>
                        </a:rPr>
                        <a:t> </a:t>
                      </a:r>
                      <a:r>
                        <a:rPr sz="1100" b="1" spc="-5" dirty="0">
                          <a:latin typeface="Calibri"/>
                          <a:cs typeface="Calibri"/>
                        </a:rPr>
                        <a:t>Compensation</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1440">
                        <a:lnSpc>
                          <a:spcPct val="100000"/>
                        </a:lnSpc>
                        <a:spcBef>
                          <a:spcPts val="295"/>
                        </a:spcBef>
                      </a:pPr>
                      <a:r>
                        <a:rPr sz="1100" dirty="0">
                          <a:latin typeface="Calibri"/>
                          <a:cs typeface="Calibri"/>
                        </a:rPr>
                        <a:t>Recruitment, employment, </a:t>
                      </a:r>
                      <a:r>
                        <a:rPr sz="1100" spc="-5" dirty="0">
                          <a:latin typeface="Calibri"/>
                          <a:cs typeface="Calibri"/>
                        </a:rPr>
                        <a:t>and </a:t>
                      </a:r>
                      <a:r>
                        <a:rPr sz="1100" dirty="0">
                          <a:latin typeface="Calibri"/>
                          <a:cs typeface="Calibri"/>
                        </a:rPr>
                        <a:t>retention; </a:t>
                      </a:r>
                      <a:r>
                        <a:rPr sz="1100" spc="-5" dirty="0">
                          <a:latin typeface="Calibri"/>
                          <a:cs typeface="Calibri"/>
                        </a:rPr>
                        <a:t>Classification</a:t>
                      </a:r>
                      <a:r>
                        <a:rPr sz="1100" spc="-165" dirty="0">
                          <a:latin typeface="Calibri"/>
                          <a:cs typeface="Calibri"/>
                        </a:rPr>
                        <a:t> </a:t>
                      </a:r>
                      <a:r>
                        <a:rPr sz="1100" spc="-5" dirty="0">
                          <a:latin typeface="Calibri"/>
                          <a:cs typeface="Calibri"/>
                        </a:rPr>
                        <a:t>and</a:t>
                      </a:r>
                      <a:endParaRPr sz="1100">
                        <a:latin typeface="Calibri"/>
                        <a:cs typeface="Calibri"/>
                      </a:endParaRPr>
                    </a:p>
                    <a:p>
                      <a:pPr marL="91440">
                        <a:lnSpc>
                          <a:spcPct val="100000"/>
                        </a:lnSpc>
                      </a:pPr>
                      <a:r>
                        <a:rPr sz="1100" spc="-5" dirty="0">
                          <a:latin typeface="Calibri"/>
                          <a:cs typeface="Calibri"/>
                        </a:rPr>
                        <a:t>compensation; </a:t>
                      </a:r>
                      <a:r>
                        <a:rPr sz="1100" dirty="0">
                          <a:latin typeface="Calibri"/>
                          <a:cs typeface="Calibri"/>
                        </a:rPr>
                        <a:t>Overseas and foreign national</a:t>
                      </a:r>
                      <a:r>
                        <a:rPr sz="1100" spc="-135" dirty="0">
                          <a:latin typeface="Calibri"/>
                          <a:cs typeface="Calibri"/>
                        </a:rPr>
                        <a:t> </a:t>
                      </a:r>
                      <a:r>
                        <a:rPr sz="1100" dirty="0">
                          <a:latin typeface="Calibri"/>
                          <a:cs typeface="Calibri"/>
                        </a:rPr>
                        <a:t>employment</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2075">
                        <a:lnSpc>
                          <a:spcPct val="100000"/>
                        </a:lnSpc>
                        <a:spcBef>
                          <a:spcPts val="295"/>
                        </a:spcBef>
                      </a:pPr>
                      <a:r>
                        <a:rPr sz="1100" dirty="0">
                          <a:latin typeface="Calibri"/>
                          <a:cs typeface="Calibri"/>
                        </a:rPr>
                        <a:t>Ms. Kelly</a:t>
                      </a:r>
                      <a:r>
                        <a:rPr sz="1100" spc="-45" dirty="0">
                          <a:latin typeface="Calibri"/>
                          <a:cs typeface="Calibri"/>
                        </a:rPr>
                        <a:t> </a:t>
                      </a:r>
                      <a:r>
                        <a:rPr sz="1100" spc="-5" dirty="0">
                          <a:latin typeface="Calibri"/>
                          <a:cs typeface="Calibri"/>
                        </a:rPr>
                        <a:t>Cruz</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extLst>
                  <a:ext uri="{0D108BD9-81ED-4DB2-BD59-A6C34878D82A}">
                    <a16:rowId xmlns:a16="http://schemas.microsoft.com/office/drawing/2014/main" xmlns="" val="10001"/>
                  </a:ext>
                </a:extLst>
              </a:tr>
              <a:tr h="426719">
                <a:tc>
                  <a:txBody>
                    <a:bodyPr/>
                    <a:lstStyle/>
                    <a:p>
                      <a:pPr marL="91440">
                        <a:lnSpc>
                          <a:spcPct val="100000"/>
                        </a:lnSpc>
                        <a:spcBef>
                          <a:spcPts val="295"/>
                        </a:spcBef>
                      </a:pPr>
                      <a:r>
                        <a:rPr sz="1100" b="1" spc="-5" dirty="0">
                          <a:latin typeface="Calibri"/>
                          <a:cs typeface="Calibri"/>
                        </a:rPr>
                        <a:t>Benefits, Wage </a:t>
                      </a:r>
                      <a:r>
                        <a:rPr sz="1100" b="1" dirty="0">
                          <a:latin typeface="Calibri"/>
                          <a:cs typeface="Calibri"/>
                        </a:rPr>
                        <a:t>&amp; NAF</a:t>
                      </a:r>
                      <a:r>
                        <a:rPr sz="1100" b="1" spc="-45" dirty="0">
                          <a:latin typeface="Calibri"/>
                          <a:cs typeface="Calibri"/>
                        </a:rPr>
                        <a:t> </a:t>
                      </a:r>
                      <a:r>
                        <a:rPr sz="1100" b="1" dirty="0">
                          <a:latin typeface="Calibri"/>
                          <a:cs typeface="Calibri"/>
                        </a:rPr>
                        <a:t>Policy</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1440" marR="192405">
                        <a:lnSpc>
                          <a:spcPct val="100000"/>
                        </a:lnSpc>
                        <a:spcBef>
                          <a:spcPts val="295"/>
                        </a:spcBef>
                      </a:pPr>
                      <a:r>
                        <a:rPr sz="1100" dirty="0">
                          <a:latin typeface="Calibri"/>
                          <a:cs typeface="Calibri"/>
                        </a:rPr>
                        <a:t>Benefits and worklife </a:t>
                      </a:r>
                      <a:r>
                        <a:rPr sz="1100" spc="-5" dirty="0">
                          <a:latin typeface="Calibri"/>
                          <a:cs typeface="Calibri"/>
                        </a:rPr>
                        <a:t>balance; </a:t>
                      </a:r>
                      <a:r>
                        <a:rPr sz="1100" dirty="0">
                          <a:latin typeface="Calibri"/>
                          <a:cs typeface="Calibri"/>
                        </a:rPr>
                        <a:t>telework and wellness; Wage</a:t>
                      </a:r>
                      <a:r>
                        <a:rPr sz="1100" spc="-110" dirty="0">
                          <a:latin typeface="Calibri"/>
                          <a:cs typeface="Calibri"/>
                        </a:rPr>
                        <a:t> </a:t>
                      </a:r>
                      <a:r>
                        <a:rPr sz="1100" spc="-5" dirty="0">
                          <a:latin typeface="Calibri"/>
                          <a:cs typeface="Calibri"/>
                        </a:rPr>
                        <a:t>surveys,  </a:t>
                      </a:r>
                      <a:r>
                        <a:rPr sz="1100" dirty="0">
                          <a:latin typeface="Calibri"/>
                          <a:cs typeface="Calibri"/>
                        </a:rPr>
                        <a:t>and NAF</a:t>
                      </a:r>
                      <a:r>
                        <a:rPr sz="1100" spc="-25" dirty="0">
                          <a:latin typeface="Calibri"/>
                          <a:cs typeface="Calibri"/>
                        </a:rPr>
                        <a:t> </a:t>
                      </a:r>
                      <a:r>
                        <a:rPr sz="1100" dirty="0">
                          <a:latin typeface="Calibri"/>
                          <a:cs typeface="Calibri"/>
                        </a:rPr>
                        <a:t>Policy</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2075">
                        <a:lnSpc>
                          <a:spcPct val="100000"/>
                        </a:lnSpc>
                        <a:spcBef>
                          <a:spcPts val="295"/>
                        </a:spcBef>
                      </a:pPr>
                      <a:r>
                        <a:rPr sz="1100" dirty="0">
                          <a:latin typeface="Calibri"/>
                          <a:cs typeface="Calibri"/>
                        </a:rPr>
                        <a:t>Ms. </a:t>
                      </a:r>
                      <a:r>
                        <a:rPr sz="1100" spc="-5" dirty="0">
                          <a:latin typeface="Calibri"/>
                          <a:cs typeface="Calibri"/>
                        </a:rPr>
                        <a:t>Taiwanna</a:t>
                      </a:r>
                      <a:r>
                        <a:rPr sz="1100" spc="-65" dirty="0">
                          <a:latin typeface="Calibri"/>
                          <a:cs typeface="Calibri"/>
                        </a:rPr>
                        <a:t> </a:t>
                      </a:r>
                      <a:r>
                        <a:rPr sz="1100" spc="-5" dirty="0">
                          <a:latin typeface="Calibri"/>
                          <a:cs typeface="Calibri"/>
                        </a:rPr>
                        <a:t>Smith</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extLst>
                  <a:ext uri="{0D108BD9-81ED-4DB2-BD59-A6C34878D82A}">
                    <a16:rowId xmlns:a16="http://schemas.microsoft.com/office/drawing/2014/main" xmlns="" val="10002"/>
                  </a:ext>
                </a:extLst>
              </a:tr>
              <a:tr h="426719">
                <a:tc>
                  <a:txBody>
                    <a:bodyPr/>
                    <a:lstStyle/>
                    <a:p>
                      <a:pPr marL="91440">
                        <a:lnSpc>
                          <a:spcPct val="100000"/>
                        </a:lnSpc>
                        <a:spcBef>
                          <a:spcPts val="300"/>
                        </a:spcBef>
                      </a:pPr>
                      <a:r>
                        <a:rPr sz="1100" b="1" spc="-5" dirty="0">
                          <a:latin typeface="Calibri"/>
                          <a:cs typeface="Calibri"/>
                        </a:rPr>
                        <a:t>Talent</a:t>
                      </a:r>
                      <a:r>
                        <a:rPr sz="1100" b="1" spc="-15" dirty="0">
                          <a:latin typeface="Calibri"/>
                          <a:cs typeface="Calibri"/>
                        </a:rPr>
                        <a:t> </a:t>
                      </a:r>
                      <a:r>
                        <a:rPr sz="1100" b="1" spc="-5" dirty="0">
                          <a:latin typeface="Calibri"/>
                          <a:cs typeface="Calibri"/>
                        </a:rPr>
                        <a:t>Development</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1440" marR="498475">
                        <a:lnSpc>
                          <a:spcPct val="100000"/>
                        </a:lnSpc>
                        <a:spcBef>
                          <a:spcPts val="300"/>
                        </a:spcBef>
                      </a:pPr>
                      <a:r>
                        <a:rPr sz="1100" spc="-5" dirty="0">
                          <a:latin typeface="Calibri"/>
                          <a:cs typeface="Calibri"/>
                        </a:rPr>
                        <a:t>Education, training, </a:t>
                      </a:r>
                      <a:r>
                        <a:rPr sz="1100" dirty="0">
                          <a:latin typeface="Calibri"/>
                          <a:cs typeface="Calibri"/>
                        </a:rPr>
                        <a:t>leadership &amp; </a:t>
                      </a:r>
                      <a:r>
                        <a:rPr sz="1100" spc="-5" dirty="0">
                          <a:latin typeface="Calibri"/>
                          <a:cs typeface="Calibri"/>
                        </a:rPr>
                        <a:t>professional </a:t>
                      </a:r>
                      <a:r>
                        <a:rPr sz="1100" dirty="0">
                          <a:latin typeface="Calibri"/>
                          <a:cs typeface="Calibri"/>
                        </a:rPr>
                        <a:t>development, </a:t>
                      </a:r>
                      <a:r>
                        <a:rPr sz="1100" spc="-5" dirty="0">
                          <a:latin typeface="Calibri"/>
                          <a:cs typeface="Calibri"/>
                        </a:rPr>
                        <a:t>HR  Functional</a:t>
                      </a:r>
                      <a:r>
                        <a:rPr sz="1100" spc="-55" dirty="0">
                          <a:latin typeface="Calibri"/>
                          <a:cs typeface="Calibri"/>
                        </a:rPr>
                        <a:t> </a:t>
                      </a:r>
                      <a:r>
                        <a:rPr sz="1100" spc="-5" dirty="0">
                          <a:latin typeface="Calibri"/>
                          <a:cs typeface="Calibri"/>
                        </a:rPr>
                        <a:t>Community</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2075">
                        <a:lnSpc>
                          <a:spcPct val="100000"/>
                        </a:lnSpc>
                        <a:spcBef>
                          <a:spcPts val="300"/>
                        </a:spcBef>
                      </a:pPr>
                      <a:r>
                        <a:rPr sz="1100" dirty="0">
                          <a:latin typeface="Calibri"/>
                          <a:cs typeface="Calibri"/>
                        </a:rPr>
                        <a:t>Ms. Amy</a:t>
                      </a:r>
                      <a:r>
                        <a:rPr sz="1100" spc="-40" dirty="0">
                          <a:latin typeface="Calibri"/>
                          <a:cs typeface="Calibri"/>
                        </a:rPr>
                        <a:t> </a:t>
                      </a:r>
                      <a:r>
                        <a:rPr sz="1100" dirty="0">
                          <a:latin typeface="Calibri"/>
                          <a:cs typeface="Calibri"/>
                        </a:rPr>
                        <a:t>Rogers</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extLst>
                  <a:ext uri="{0D108BD9-81ED-4DB2-BD59-A6C34878D82A}">
                    <a16:rowId xmlns:a16="http://schemas.microsoft.com/office/drawing/2014/main" xmlns="" val="10003"/>
                  </a:ext>
                </a:extLst>
              </a:tr>
              <a:tr h="426719">
                <a:tc>
                  <a:txBody>
                    <a:bodyPr/>
                    <a:lstStyle/>
                    <a:p>
                      <a:pPr marL="91440">
                        <a:lnSpc>
                          <a:spcPct val="100000"/>
                        </a:lnSpc>
                        <a:spcBef>
                          <a:spcPts val="295"/>
                        </a:spcBef>
                      </a:pPr>
                      <a:r>
                        <a:rPr sz="1100" b="1" spc="-5" dirty="0">
                          <a:latin typeface="Calibri"/>
                          <a:cs typeface="Calibri"/>
                        </a:rPr>
                        <a:t>Labor </a:t>
                      </a:r>
                      <a:r>
                        <a:rPr sz="1100" b="1" dirty="0">
                          <a:latin typeface="Calibri"/>
                          <a:cs typeface="Calibri"/>
                        </a:rPr>
                        <a:t>&amp; Employee</a:t>
                      </a:r>
                      <a:r>
                        <a:rPr sz="1100" b="1" spc="-35" dirty="0">
                          <a:latin typeface="Calibri"/>
                          <a:cs typeface="Calibri"/>
                        </a:rPr>
                        <a:t> </a:t>
                      </a:r>
                      <a:r>
                        <a:rPr sz="1100" b="1" spc="-5" dirty="0">
                          <a:latin typeface="Calibri"/>
                          <a:cs typeface="Calibri"/>
                        </a:rPr>
                        <a:t>Relations</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1440">
                        <a:lnSpc>
                          <a:spcPct val="100000"/>
                        </a:lnSpc>
                        <a:spcBef>
                          <a:spcPts val="295"/>
                        </a:spcBef>
                      </a:pPr>
                      <a:r>
                        <a:rPr sz="1100" dirty="0">
                          <a:latin typeface="Calibri"/>
                          <a:cs typeface="Calibri"/>
                        </a:rPr>
                        <a:t>Providing credible, </a:t>
                      </a:r>
                      <a:r>
                        <a:rPr sz="1100" spc="-5" dirty="0">
                          <a:latin typeface="Calibri"/>
                          <a:cs typeface="Calibri"/>
                        </a:rPr>
                        <a:t>authoritative, and </a:t>
                      </a:r>
                      <a:r>
                        <a:rPr sz="1100" dirty="0">
                          <a:latin typeface="Calibri"/>
                          <a:cs typeface="Calibri"/>
                        </a:rPr>
                        <a:t>respected </a:t>
                      </a:r>
                      <a:r>
                        <a:rPr sz="1100" spc="-5" dirty="0">
                          <a:latin typeface="Calibri"/>
                          <a:cs typeface="Calibri"/>
                        </a:rPr>
                        <a:t>oversight, </a:t>
                      </a:r>
                      <a:r>
                        <a:rPr sz="1100" dirty="0">
                          <a:latin typeface="Calibri"/>
                          <a:cs typeface="Calibri"/>
                        </a:rPr>
                        <a:t>advice,</a:t>
                      </a:r>
                      <a:r>
                        <a:rPr sz="1100" spc="-125" dirty="0">
                          <a:latin typeface="Calibri"/>
                          <a:cs typeface="Calibri"/>
                        </a:rPr>
                        <a:t> </a:t>
                      </a:r>
                      <a:r>
                        <a:rPr sz="1100" spc="-5" dirty="0">
                          <a:latin typeface="Calibri"/>
                          <a:cs typeface="Calibri"/>
                        </a:rPr>
                        <a:t>and</a:t>
                      </a:r>
                      <a:endParaRPr sz="1100">
                        <a:latin typeface="Calibri"/>
                        <a:cs typeface="Calibri"/>
                      </a:endParaRPr>
                    </a:p>
                    <a:p>
                      <a:pPr marL="91440">
                        <a:lnSpc>
                          <a:spcPct val="100000"/>
                        </a:lnSpc>
                        <a:spcBef>
                          <a:spcPts val="5"/>
                        </a:spcBef>
                      </a:pPr>
                      <a:r>
                        <a:rPr sz="1100" spc="-5" dirty="0">
                          <a:latin typeface="Calibri"/>
                          <a:cs typeface="Calibri"/>
                        </a:rPr>
                        <a:t>guidance </a:t>
                      </a:r>
                      <a:r>
                        <a:rPr sz="1100" dirty="0">
                          <a:latin typeface="Calibri"/>
                          <a:cs typeface="Calibri"/>
                        </a:rPr>
                        <a:t>in labor and employee</a:t>
                      </a:r>
                      <a:r>
                        <a:rPr sz="1100" spc="-100" dirty="0">
                          <a:latin typeface="Calibri"/>
                          <a:cs typeface="Calibri"/>
                        </a:rPr>
                        <a:t> </a:t>
                      </a:r>
                      <a:r>
                        <a:rPr sz="1100" dirty="0">
                          <a:latin typeface="Calibri"/>
                          <a:cs typeface="Calibri"/>
                        </a:rPr>
                        <a:t>relations</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2075">
                        <a:lnSpc>
                          <a:spcPct val="100000"/>
                        </a:lnSpc>
                        <a:spcBef>
                          <a:spcPts val="295"/>
                        </a:spcBef>
                      </a:pPr>
                      <a:r>
                        <a:rPr sz="1100" dirty="0">
                          <a:latin typeface="Calibri"/>
                          <a:cs typeface="Calibri"/>
                        </a:rPr>
                        <a:t>Ms. Lex</a:t>
                      </a:r>
                      <a:r>
                        <a:rPr sz="1100" spc="-45" dirty="0">
                          <a:latin typeface="Calibri"/>
                          <a:cs typeface="Calibri"/>
                        </a:rPr>
                        <a:t> </a:t>
                      </a:r>
                      <a:r>
                        <a:rPr sz="1100" dirty="0">
                          <a:latin typeface="Calibri"/>
                          <a:cs typeface="Calibri"/>
                        </a:rPr>
                        <a:t>Stanley</a:t>
                      </a:r>
                      <a:endParaRPr sz="1100">
                        <a:latin typeface="Calibri"/>
                        <a:cs typeface="Calibri"/>
                      </a:endParaRPr>
                    </a:p>
                  </a:txBody>
                  <a:tcPr marL="0" marR="0" marT="3746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extLst>
                  <a:ext uri="{0D108BD9-81ED-4DB2-BD59-A6C34878D82A}">
                    <a16:rowId xmlns:a16="http://schemas.microsoft.com/office/drawing/2014/main" xmlns="" val="10004"/>
                  </a:ext>
                </a:extLst>
              </a:tr>
              <a:tr h="370840">
                <a:tc>
                  <a:txBody>
                    <a:bodyPr/>
                    <a:lstStyle/>
                    <a:p>
                      <a:pPr marL="91440">
                        <a:lnSpc>
                          <a:spcPct val="100000"/>
                        </a:lnSpc>
                        <a:spcBef>
                          <a:spcPts val="300"/>
                        </a:spcBef>
                      </a:pPr>
                      <a:r>
                        <a:rPr sz="1100" b="1" spc="-5" dirty="0">
                          <a:latin typeface="Calibri"/>
                          <a:cs typeface="Calibri"/>
                        </a:rPr>
                        <a:t>Defense </a:t>
                      </a:r>
                      <a:r>
                        <a:rPr sz="1100" b="1" dirty="0">
                          <a:latin typeface="Calibri"/>
                          <a:cs typeface="Calibri"/>
                        </a:rPr>
                        <a:t>Executive Resource</a:t>
                      </a:r>
                      <a:r>
                        <a:rPr sz="1100" b="1" spc="-95" dirty="0">
                          <a:latin typeface="Calibri"/>
                          <a:cs typeface="Calibri"/>
                        </a:rPr>
                        <a:t> </a:t>
                      </a:r>
                      <a:r>
                        <a:rPr sz="1100" b="1" spc="-5" dirty="0">
                          <a:latin typeface="Calibri"/>
                          <a:cs typeface="Calibri"/>
                        </a:rPr>
                        <a:t>Management</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1440">
                        <a:lnSpc>
                          <a:spcPct val="100000"/>
                        </a:lnSpc>
                        <a:spcBef>
                          <a:spcPts val="300"/>
                        </a:spcBef>
                      </a:pPr>
                      <a:r>
                        <a:rPr sz="1100" dirty="0">
                          <a:latin typeface="Calibri"/>
                          <a:cs typeface="Calibri"/>
                        </a:rPr>
                        <a:t>Executive resource</a:t>
                      </a:r>
                      <a:r>
                        <a:rPr sz="1100" spc="-55" dirty="0">
                          <a:latin typeface="Calibri"/>
                          <a:cs typeface="Calibri"/>
                        </a:rPr>
                        <a:t> </a:t>
                      </a:r>
                      <a:r>
                        <a:rPr sz="1100" dirty="0">
                          <a:latin typeface="Calibri"/>
                          <a:cs typeface="Calibri"/>
                        </a:rPr>
                        <a:t>management</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2075">
                        <a:lnSpc>
                          <a:spcPct val="100000"/>
                        </a:lnSpc>
                        <a:spcBef>
                          <a:spcPts val="300"/>
                        </a:spcBef>
                      </a:pPr>
                      <a:r>
                        <a:rPr sz="1100" dirty="0">
                          <a:latin typeface="Calibri"/>
                          <a:cs typeface="Calibri"/>
                        </a:rPr>
                        <a:t>Ms. </a:t>
                      </a:r>
                      <a:r>
                        <a:rPr sz="1100" spc="-5" dirty="0">
                          <a:latin typeface="Calibri"/>
                          <a:cs typeface="Calibri"/>
                        </a:rPr>
                        <a:t>Carly</a:t>
                      </a:r>
                      <a:r>
                        <a:rPr sz="1100" spc="-30" dirty="0">
                          <a:latin typeface="Calibri"/>
                          <a:cs typeface="Calibri"/>
                        </a:rPr>
                        <a:t> </a:t>
                      </a:r>
                      <a:r>
                        <a:rPr sz="1100" spc="-5" dirty="0">
                          <a:latin typeface="Calibri"/>
                          <a:cs typeface="Calibri"/>
                        </a:rPr>
                        <a:t>Hall</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extLst>
                  <a:ext uri="{0D108BD9-81ED-4DB2-BD59-A6C34878D82A}">
                    <a16:rowId xmlns:a16="http://schemas.microsoft.com/office/drawing/2014/main" xmlns="" val="10005"/>
                  </a:ext>
                </a:extLst>
              </a:tr>
              <a:tr h="370839">
                <a:tc>
                  <a:txBody>
                    <a:bodyPr/>
                    <a:lstStyle/>
                    <a:p>
                      <a:pPr marL="91440">
                        <a:lnSpc>
                          <a:spcPct val="100000"/>
                        </a:lnSpc>
                        <a:spcBef>
                          <a:spcPts val="300"/>
                        </a:spcBef>
                      </a:pPr>
                      <a:r>
                        <a:rPr sz="1100" b="1" dirty="0">
                          <a:latin typeface="Calibri"/>
                          <a:cs typeface="Calibri"/>
                        </a:rPr>
                        <a:t>Enterprise </a:t>
                      </a:r>
                      <a:r>
                        <a:rPr sz="1100" b="1" spc="-5" dirty="0">
                          <a:latin typeface="Calibri"/>
                          <a:cs typeface="Calibri"/>
                        </a:rPr>
                        <a:t>Solutions and</a:t>
                      </a:r>
                      <a:r>
                        <a:rPr sz="1100" b="1" spc="-50" dirty="0">
                          <a:latin typeface="Calibri"/>
                          <a:cs typeface="Calibri"/>
                        </a:rPr>
                        <a:t> </a:t>
                      </a:r>
                      <a:r>
                        <a:rPr sz="1100" b="1" dirty="0">
                          <a:latin typeface="Calibri"/>
                          <a:cs typeface="Calibri"/>
                        </a:rPr>
                        <a:t>Integration</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1440">
                        <a:lnSpc>
                          <a:spcPct val="100000"/>
                        </a:lnSpc>
                        <a:spcBef>
                          <a:spcPts val="300"/>
                        </a:spcBef>
                      </a:pPr>
                      <a:r>
                        <a:rPr sz="1100" spc="-5" dirty="0">
                          <a:latin typeface="Calibri"/>
                          <a:cs typeface="Calibri"/>
                        </a:rPr>
                        <a:t>Functional HR </a:t>
                      </a:r>
                      <a:r>
                        <a:rPr sz="1100" dirty="0">
                          <a:latin typeface="Calibri"/>
                          <a:cs typeface="Calibri"/>
                        </a:rPr>
                        <a:t>information</a:t>
                      </a:r>
                      <a:r>
                        <a:rPr sz="1100" spc="-80" dirty="0">
                          <a:latin typeface="Calibri"/>
                          <a:cs typeface="Calibri"/>
                        </a:rPr>
                        <a:t> </a:t>
                      </a:r>
                      <a:r>
                        <a:rPr sz="1100" spc="-5" dirty="0">
                          <a:latin typeface="Calibri"/>
                          <a:cs typeface="Calibri"/>
                        </a:rPr>
                        <a:t>technology</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2075">
                        <a:lnSpc>
                          <a:spcPct val="100000"/>
                        </a:lnSpc>
                        <a:spcBef>
                          <a:spcPts val="300"/>
                        </a:spcBef>
                      </a:pPr>
                      <a:r>
                        <a:rPr sz="1100" dirty="0">
                          <a:latin typeface="Calibri"/>
                          <a:cs typeface="Calibri"/>
                        </a:rPr>
                        <a:t>Mr. Dexter</a:t>
                      </a:r>
                      <a:r>
                        <a:rPr sz="1100" spc="-55" dirty="0">
                          <a:latin typeface="Calibri"/>
                          <a:cs typeface="Calibri"/>
                        </a:rPr>
                        <a:t> </a:t>
                      </a:r>
                      <a:r>
                        <a:rPr sz="1100" dirty="0">
                          <a:latin typeface="Calibri"/>
                          <a:cs typeface="Calibri"/>
                        </a:rPr>
                        <a:t>Burnam</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extLst>
                  <a:ext uri="{0D108BD9-81ED-4DB2-BD59-A6C34878D82A}">
                    <a16:rowId xmlns:a16="http://schemas.microsoft.com/office/drawing/2014/main" xmlns="" val="10006"/>
                  </a:ext>
                </a:extLst>
              </a:tr>
              <a:tr h="370814">
                <a:tc>
                  <a:txBody>
                    <a:bodyPr/>
                    <a:lstStyle/>
                    <a:p>
                      <a:pPr marL="91440">
                        <a:lnSpc>
                          <a:spcPct val="100000"/>
                        </a:lnSpc>
                        <a:spcBef>
                          <a:spcPts val="300"/>
                        </a:spcBef>
                      </a:pPr>
                      <a:r>
                        <a:rPr sz="1100" b="1" spc="-5" dirty="0">
                          <a:latin typeface="Calibri"/>
                          <a:cs typeface="Calibri"/>
                        </a:rPr>
                        <a:t>DoD Expeditionary</a:t>
                      </a:r>
                      <a:r>
                        <a:rPr sz="1100" b="1" spc="-45" dirty="0">
                          <a:latin typeface="Calibri"/>
                          <a:cs typeface="Calibri"/>
                        </a:rPr>
                        <a:t> </a:t>
                      </a:r>
                      <a:r>
                        <a:rPr sz="1100" b="1" dirty="0">
                          <a:latin typeface="Calibri"/>
                          <a:cs typeface="Calibri"/>
                        </a:rPr>
                        <a:t>Civilian</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1440">
                        <a:lnSpc>
                          <a:spcPct val="100000"/>
                        </a:lnSpc>
                        <a:spcBef>
                          <a:spcPts val="300"/>
                        </a:spcBef>
                      </a:pPr>
                      <a:r>
                        <a:rPr sz="1100" dirty="0">
                          <a:latin typeface="Calibri"/>
                          <a:cs typeface="Calibri"/>
                        </a:rPr>
                        <a:t>Deployment of</a:t>
                      </a:r>
                      <a:r>
                        <a:rPr sz="1100" spc="-60" dirty="0">
                          <a:latin typeface="Calibri"/>
                          <a:cs typeface="Calibri"/>
                        </a:rPr>
                        <a:t> </a:t>
                      </a:r>
                      <a:r>
                        <a:rPr sz="1100" spc="-5" dirty="0">
                          <a:latin typeface="Calibri"/>
                          <a:cs typeface="Calibri"/>
                        </a:rPr>
                        <a:t>civilians</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2075">
                        <a:lnSpc>
                          <a:spcPct val="100000"/>
                        </a:lnSpc>
                        <a:spcBef>
                          <a:spcPts val="300"/>
                        </a:spcBef>
                      </a:pPr>
                      <a:r>
                        <a:rPr sz="1100" dirty="0">
                          <a:latin typeface="Calibri"/>
                          <a:cs typeface="Calibri"/>
                        </a:rPr>
                        <a:t>Mr. Howard</a:t>
                      </a:r>
                      <a:r>
                        <a:rPr sz="1100" spc="-45" dirty="0">
                          <a:latin typeface="Calibri"/>
                          <a:cs typeface="Calibri"/>
                        </a:rPr>
                        <a:t> </a:t>
                      </a:r>
                      <a:r>
                        <a:rPr sz="1100" spc="-5" dirty="0">
                          <a:latin typeface="Calibri"/>
                          <a:cs typeface="Calibri"/>
                        </a:rPr>
                        <a:t>Ferguson</a:t>
                      </a:r>
                      <a:endParaRPr sz="1100">
                        <a:latin typeface="Calibri"/>
                        <a:cs typeface="Calibri"/>
                      </a:endParaRPr>
                    </a:p>
                  </a:txBody>
                  <a:tcPr marL="0" marR="0" marT="3810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extLst>
                  <a:ext uri="{0D108BD9-81ED-4DB2-BD59-A6C34878D82A}">
                    <a16:rowId xmlns:a16="http://schemas.microsoft.com/office/drawing/2014/main" xmlns="" val="10007"/>
                  </a:ext>
                </a:extLst>
              </a:tr>
            </a:tbl>
          </a:graphicData>
        </a:graphic>
      </p:graphicFrame>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3</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Tree>
    <p:extLst>
      <p:ext uri="{BB962C8B-B14F-4D97-AF65-F5344CB8AC3E}">
        <p14:creationId xmlns:p14="http://schemas.microsoft.com/office/powerpoint/2010/main" val="573476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48636" y="174447"/>
            <a:ext cx="5045710" cy="514350"/>
          </a:xfrm>
          <a:prstGeom prst="rect">
            <a:avLst/>
          </a:prstGeom>
        </p:spPr>
        <p:txBody>
          <a:bodyPr vert="horz" wrap="square" lIns="0" tIns="13335" rIns="0" bIns="0" rtlCol="0">
            <a:spAutoFit/>
          </a:bodyPr>
          <a:lstStyle/>
          <a:p>
            <a:pPr marL="12700">
              <a:lnSpc>
                <a:spcPct val="100000"/>
              </a:lnSpc>
              <a:spcBef>
                <a:spcPts val="105"/>
              </a:spcBef>
            </a:pPr>
            <a:r>
              <a:rPr sz="3200" dirty="0"/>
              <a:t>Mission, Vision &amp; </a:t>
            </a:r>
            <a:r>
              <a:rPr sz="3200" spc="-10" dirty="0"/>
              <a:t>Focus</a:t>
            </a:r>
            <a:r>
              <a:rPr sz="3200" spc="-140" dirty="0"/>
              <a:t> </a:t>
            </a:r>
            <a:r>
              <a:rPr sz="3200" spc="-10" dirty="0"/>
              <a:t>Areas</a:t>
            </a:r>
            <a:endParaRPr sz="3200"/>
          </a:p>
        </p:txBody>
      </p:sp>
      <p:sp>
        <p:nvSpPr>
          <p:cNvPr id="3" name="object 3"/>
          <p:cNvSpPr/>
          <p:nvPr/>
        </p:nvSpPr>
        <p:spPr>
          <a:xfrm>
            <a:off x="425195" y="3473196"/>
            <a:ext cx="8450580" cy="2767584"/>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457200" y="3505200"/>
            <a:ext cx="8324850" cy="311150"/>
          </a:xfrm>
          <a:prstGeom prst="rect">
            <a:avLst/>
          </a:prstGeom>
          <a:solidFill>
            <a:srgbClr val="0A1F64"/>
          </a:solidFill>
          <a:ln w="12700">
            <a:solidFill>
              <a:srgbClr val="000000"/>
            </a:solidFill>
          </a:ln>
        </p:spPr>
        <p:txBody>
          <a:bodyPr vert="horz" wrap="square" lIns="0" tIns="0" rIns="0" bIns="0" rtlCol="0">
            <a:spAutoFit/>
          </a:bodyPr>
          <a:lstStyle/>
          <a:p>
            <a:pPr marL="0" marR="0" lvl="0" indent="0" algn="ctr" defTabSz="914400" rtl="0" eaLnBrk="1" fontAlgn="auto" latinLnBrk="0" hangingPunct="1">
              <a:lnSpc>
                <a:spcPts val="2025"/>
              </a:lnSpc>
              <a:spcBef>
                <a:spcPts val="0"/>
              </a:spcBef>
              <a:spcAft>
                <a:spcPts val="0"/>
              </a:spcAft>
              <a:buClrTx/>
              <a:buSzTx/>
              <a:buFontTx/>
              <a:buNone/>
              <a:tabLst/>
              <a:defRPr/>
            </a:pPr>
            <a:r>
              <a:rPr kumimoji="0" sz="1800" b="1" i="0" u="none" strike="noStrike" kern="1200" cap="none" spc="-30" normalizeH="0" baseline="0" noProof="0" dirty="0">
                <a:ln>
                  <a:noFill/>
                </a:ln>
                <a:solidFill>
                  <a:srgbClr val="FFFFFF"/>
                </a:solidFill>
                <a:effectLst/>
                <a:uLnTx/>
                <a:uFillTx/>
                <a:latin typeface="Calibri"/>
                <a:ea typeface="+mn-ea"/>
                <a:cs typeface="Calibri"/>
              </a:rPr>
              <a:t>DCPAS </a:t>
            </a:r>
            <a:r>
              <a:rPr kumimoji="0" sz="1800" b="1" i="0" u="none" strike="noStrike" kern="1200" cap="none" spc="-5" normalizeH="0" baseline="0" noProof="0" dirty="0">
                <a:ln>
                  <a:noFill/>
                </a:ln>
                <a:solidFill>
                  <a:srgbClr val="FFFFFF"/>
                </a:solidFill>
                <a:effectLst/>
                <a:uLnTx/>
                <a:uFillTx/>
                <a:latin typeface="Calibri"/>
                <a:ea typeface="+mn-ea"/>
                <a:cs typeface="Calibri"/>
              </a:rPr>
              <a:t>Focus</a:t>
            </a:r>
            <a:r>
              <a:rPr kumimoji="0" sz="1800" b="1" i="0" u="none" strike="noStrike" kern="1200" cap="none" spc="-10" normalizeH="0" baseline="0" noProof="0" dirty="0">
                <a:ln>
                  <a:noFill/>
                </a:ln>
                <a:solidFill>
                  <a:srgbClr val="FFFFFF"/>
                </a:solidFill>
                <a:effectLst/>
                <a:uLnTx/>
                <a:uFillTx/>
                <a:latin typeface="Calibri"/>
                <a:ea typeface="+mn-ea"/>
                <a:cs typeface="Calibri"/>
              </a:rPr>
              <a:t> Areas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457200" y="3816096"/>
            <a:ext cx="8324850" cy="2331720"/>
          </a:xfrm>
          <a:prstGeom prst="rect">
            <a:avLst/>
          </a:prstGeom>
          <a:solidFill>
            <a:srgbClr val="FFFFFF"/>
          </a:solidFill>
          <a:ln w="12700">
            <a:solidFill>
              <a:srgbClr val="000000"/>
            </a:solidFill>
          </a:ln>
        </p:spPr>
        <p:txBody>
          <a:bodyPr vert="horz" wrap="square" lIns="0" tIns="2540" rIns="0" bIns="0" rtlCol="0">
            <a:spAutoFit/>
          </a:bodyPr>
          <a:lstStyle/>
          <a:p>
            <a:pPr marL="121285" marR="4594225" lvl="0" indent="0" algn="l" defTabSz="914400" rtl="0" eaLnBrk="1" fontAlgn="auto" latinLnBrk="0" hangingPunct="1">
              <a:lnSpc>
                <a:spcPct val="150100"/>
              </a:lnSpc>
              <a:spcBef>
                <a:spcPts val="20"/>
              </a:spcBef>
              <a:spcAft>
                <a:spcPts val="0"/>
              </a:spcAft>
              <a:buClrTx/>
              <a:buSzTx/>
              <a:buFontTx/>
              <a:buNone/>
              <a:tabLst/>
              <a:defRPr/>
            </a:pPr>
            <a:r>
              <a:rPr kumimoji="0" sz="1400" b="1" i="1" u="none" strike="noStrike" kern="1200" cap="none" spc="-10" normalizeH="0" baseline="0" noProof="0" dirty="0">
                <a:ln>
                  <a:noFill/>
                </a:ln>
                <a:solidFill>
                  <a:prstClr val="black"/>
                </a:solidFill>
                <a:effectLst/>
                <a:uLnTx/>
                <a:uFillTx/>
                <a:latin typeface="Calibri"/>
                <a:ea typeface="+mn-ea"/>
                <a:cs typeface="Calibri"/>
              </a:rPr>
              <a:t>Focus </a:t>
            </a:r>
            <a:r>
              <a:rPr kumimoji="0" sz="1400" b="1" i="1" u="none" strike="noStrike" kern="1200" cap="none" spc="0" normalizeH="0" baseline="0" noProof="0" dirty="0">
                <a:ln>
                  <a:noFill/>
                </a:ln>
                <a:solidFill>
                  <a:prstClr val="black"/>
                </a:solidFill>
                <a:effectLst/>
                <a:uLnTx/>
                <a:uFillTx/>
                <a:latin typeface="Calibri"/>
                <a:ea typeface="+mn-ea"/>
                <a:cs typeface="Calibri"/>
              </a:rPr>
              <a:t>1 – </a:t>
            </a:r>
            <a:r>
              <a:rPr kumimoji="0" sz="1400" b="1" i="1" u="none" strike="noStrike" kern="1200" cap="none" spc="-5" normalizeH="0" baseline="0" noProof="0" dirty="0">
                <a:ln>
                  <a:noFill/>
                </a:ln>
                <a:solidFill>
                  <a:prstClr val="black"/>
                </a:solidFill>
                <a:effectLst/>
                <a:uLnTx/>
                <a:uFillTx/>
                <a:latin typeface="Calibri"/>
                <a:ea typeface="+mn-ea"/>
                <a:cs typeface="Calibri"/>
              </a:rPr>
              <a:t>Delivering </a:t>
            </a:r>
            <a:r>
              <a:rPr kumimoji="0" sz="1400" b="1" i="1" u="none" strike="noStrike" kern="1200" cap="none" spc="-10" normalizeH="0" baseline="0" noProof="0" dirty="0">
                <a:ln>
                  <a:noFill/>
                </a:ln>
                <a:solidFill>
                  <a:prstClr val="black"/>
                </a:solidFill>
                <a:effectLst/>
                <a:uLnTx/>
                <a:uFillTx/>
                <a:latin typeface="Calibri"/>
                <a:ea typeface="+mn-ea"/>
                <a:cs typeface="Calibri"/>
              </a:rPr>
              <a:t>Effective Workforce </a:t>
            </a:r>
            <a:r>
              <a:rPr kumimoji="0" sz="1400" b="1" i="1" u="none" strike="noStrike" kern="1200" cap="none" spc="-5" normalizeH="0" baseline="0" noProof="0" dirty="0">
                <a:ln>
                  <a:noFill/>
                </a:ln>
                <a:solidFill>
                  <a:prstClr val="black"/>
                </a:solidFill>
                <a:effectLst/>
                <a:uLnTx/>
                <a:uFillTx/>
                <a:latin typeface="Calibri"/>
                <a:ea typeface="+mn-ea"/>
                <a:cs typeface="Calibri"/>
              </a:rPr>
              <a:t>Policies  Focus </a:t>
            </a:r>
            <a:r>
              <a:rPr kumimoji="0" sz="1400" b="1" i="1" u="none" strike="noStrike" kern="1200" cap="none" spc="0" normalizeH="0" baseline="0" noProof="0" dirty="0">
                <a:ln>
                  <a:noFill/>
                </a:ln>
                <a:solidFill>
                  <a:prstClr val="black"/>
                </a:solidFill>
                <a:effectLst/>
                <a:uLnTx/>
                <a:uFillTx/>
                <a:latin typeface="Calibri"/>
                <a:ea typeface="+mn-ea"/>
                <a:cs typeface="Calibri"/>
              </a:rPr>
              <a:t>2 – Building a </a:t>
            </a:r>
            <a:r>
              <a:rPr kumimoji="0" sz="1400" b="1" i="1" u="none" strike="noStrike" kern="1200" cap="none" spc="-5" normalizeH="0" baseline="0" noProof="0" dirty="0">
                <a:ln>
                  <a:noFill/>
                </a:ln>
                <a:solidFill>
                  <a:prstClr val="black"/>
                </a:solidFill>
                <a:effectLst/>
                <a:uLnTx/>
                <a:uFillTx/>
                <a:latin typeface="Calibri"/>
                <a:ea typeface="+mn-ea"/>
                <a:cs typeface="Calibri"/>
              </a:rPr>
              <a:t>Digital </a:t>
            </a:r>
            <a:r>
              <a:rPr kumimoji="0" sz="1400" b="1" i="1" u="none" strike="noStrike" kern="1200" cap="none" spc="0" normalizeH="0" baseline="0" noProof="0" dirty="0">
                <a:ln>
                  <a:noFill/>
                </a:ln>
                <a:solidFill>
                  <a:prstClr val="black"/>
                </a:solidFill>
                <a:effectLst/>
                <a:uLnTx/>
                <a:uFillTx/>
                <a:latin typeface="Calibri"/>
                <a:ea typeface="+mn-ea"/>
                <a:cs typeface="Calibri"/>
              </a:rPr>
              <a:t>Civilian HR</a:t>
            </a:r>
            <a:r>
              <a:rPr kumimoji="0" sz="1400" b="1" i="1" u="none" strike="noStrike" kern="1200" cap="none" spc="-110" normalizeH="0" baseline="0" noProof="0" dirty="0">
                <a:ln>
                  <a:noFill/>
                </a:ln>
                <a:solidFill>
                  <a:prstClr val="black"/>
                </a:solidFill>
                <a:effectLst/>
                <a:uLnTx/>
                <a:uFillTx/>
                <a:latin typeface="Calibri"/>
                <a:ea typeface="+mn-ea"/>
                <a:cs typeface="Calibri"/>
              </a:rPr>
              <a:t> </a:t>
            </a:r>
            <a:r>
              <a:rPr kumimoji="0" sz="1400" b="1" i="1" u="none" strike="noStrike" kern="1200" cap="none" spc="-5" normalizeH="0" baseline="0" noProof="0" dirty="0">
                <a:ln>
                  <a:noFill/>
                </a:ln>
                <a:solidFill>
                  <a:prstClr val="black"/>
                </a:solidFill>
                <a:effectLst/>
                <a:uLnTx/>
                <a:uFillTx/>
                <a:latin typeface="Calibri"/>
                <a:ea typeface="+mn-ea"/>
                <a:cs typeface="Calibri"/>
              </a:rPr>
              <a:t>Enterprise  </a:t>
            </a:r>
            <a:r>
              <a:rPr kumimoji="0" sz="1400" b="1" i="1" u="none" strike="noStrike" kern="1200" cap="none" spc="-10" normalizeH="0" baseline="0" noProof="0" dirty="0">
                <a:ln>
                  <a:noFill/>
                </a:ln>
                <a:solidFill>
                  <a:prstClr val="black"/>
                </a:solidFill>
                <a:effectLst/>
                <a:uLnTx/>
                <a:uFillTx/>
                <a:latin typeface="Calibri"/>
                <a:ea typeface="+mn-ea"/>
                <a:cs typeface="Calibri"/>
              </a:rPr>
              <a:t>Focus </a:t>
            </a:r>
            <a:r>
              <a:rPr kumimoji="0" sz="1400" b="1" i="1" u="none" strike="noStrike" kern="1200" cap="none" spc="0" normalizeH="0" baseline="0" noProof="0" dirty="0">
                <a:ln>
                  <a:noFill/>
                </a:ln>
                <a:solidFill>
                  <a:prstClr val="black"/>
                </a:solidFill>
                <a:effectLst/>
                <a:uLnTx/>
                <a:uFillTx/>
                <a:latin typeface="Calibri"/>
                <a:ea typeface="+mn-ea"/>
                <a:cs typeface="Calibri"/>
              </a:rPr>
              <a:t>3 – </a:t>
            </a:r>
            <a:r>
              <a:rPr kumimoji="0" sz="1400" b="1" i="1" u="none" strike="noStrike" kern="1200" cap="none" spc="-10" normalizeH="0" baseline="0" noProof="0" dirty="0">
                <a:ln>
                  <a:noFill/>
                </a:ln>
                <a:solidFill>
                  <a:prstClr val="black"/>
                </a:solidFill>
                <a:effectLst/>
                <a:uLnTx/>
                <a:uFillTx/>
                <a:latin typeface="Calibri"/>
                <a:ea typeface="+mn-ea"/>
                <a:cs typeface="Calibri"/>
              </a:rPr>
              <a:t>Transforming</a:t>
            </a:r>
            <a:r>
              <a:rPr kumimoji="0" sz="1400" b="1" i="1" u="none" strike="noStrike" kern="1200" cap="none" spc="-85" normalizeH="0" baseline="0" noProof="0" dirty="0">
                <a:ln>
                  <a:noFill/>
                </a:ln>
                <a:solidFill>
                  <a:prstClr val="black"/>
                </a:solidFill>
                <a:effectLst/>
                <a:uLnTx/>
                <a:uFillTx/>
                <a:latin typeface="Calibri"/>
                <a:ea typeface="+mn-ea"/>
                <a:cs typeface="Calibri"/>
              </a:rPr>
              <a:t> </a:t>
            </a:r>
            <a:r>
              <a:rPr kumimoji="0" sz="1400" b="1" i="1" u="none" strike="noStrike" kern="1200" cap="none" spc="0" normalizeH="0" baseline="0" noProof="0" dirty="0">
                <a:ln>
                  <a:noFill/>
                </a:ln>
                <a:solidFill>
                  <a:prstClr val="black"/>
                </a:solidFill>
                <a:effectLst/>
                <a:uLnTx/>
                <a:uFillTx/>
                <a:latin typeface="Calibri"/>
                <a:ea typeface="+mn-ea"/>
                <a:cs typeface="Calibri"/>
              </a:rPr>
              <a:t>HR</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121285" marR="0" lvl="0" indent="0" algn="l" defTabSz="914400" rtl="0" eaLnBrk="1" fontAlgn="auto" latinLnBrk="0" hangingPunct="1">
              <a:lnSpc>
                <a:spcPct val="100000"/>
              </a:lnSpc>
              <a:spcBef>
                <a:spcPts val="840"/>
              </a:spcBef>
              <a:spcAft>
                <a:spcPts val="0"/>
              </a:spcAft>
              <a:buClrTx/>
              <a:buSzTx/>
              <a:buFontTx/>
              <a:buNone/>
              <a:tabLst/>
              <a:defRPr/>
            </a:pPr>
            <a:r>
              <a:rPr kumimoji="0" sz="1400" b="1" i="1" u="none" strike="noStrike" kern="1200" cap="none" spc="-10" normalizeH="0" baseline="0" noProof="0" dirty="0">
                <a:ln>
                  <a:noFill/>
                </a:ln>
                <a:solidFill>
                  <a:prstClr val="black"/>
                </a:solidFill>
                <a:effectLst/>
                <a:uLnTx/>
                <a:uFillTx/>
                <a:latin typeface="Calibri"/>
                <a:ea typeface="+mn-ea"/>
                <a:cs typeface="Calibri"/>
              </a:rPr>
              <a:t>Focus </a:t>
            </a:r>
            <a:r>
              <a:rPr kumimoji="0" sz="1400" b="1" i="1" u="none" strike="noStrike" kern="1200" cap="none" spc="0" normalizeH="0" baseline="0" noProof="0" dirty="0">
                <a:ln>
                  <a:noFill/>
                </a:ln>
                <a:solidFill>
                  <a:prstClr val="black"/>
                </a:solidFill>
                <a:effectLst/>
                <a:uLnTx/>
                <a:uFillTx/>
                <a:latin typeface="Calibri"/>
                <a:ea typeface="+mn-ea"/>
                <a:cs typeface="Calibri"/>
              </a:rPr>
              <a:t>4 – </a:t>
            </a:r>
            <a:r>
              <a:rPr kumimoji="0" sz="1400" b="1" i="1" u="none" strike="noStrike" kern="1200" cap="none" spc="-5" normalizeH="0" baseline="0" noProof="0" dirty="0">
                <a:ln>
                  <a:noFill/>
                </a:ln>
                <a:solidFill>
                  <a:prstClr val="black"/>
                </a:solidFill>
                <a:effectLst/>
                <a:uLnTx/>
                <a:uFillTx/>
                <a:latin typeface="Calibri"/>
                <a:ea typeface="+mn-ea"/>
                <a:cs typeface="Calibri"/>
              </a:rPr>
              <a:t>Executing </a:t>
            </a:r>
            <a:r>
              <a:rPr kumimoji="0" sz="1400" b="1" i="1" u="none" strike="noStrike" kern="1200" cap="none" spc="0" normalizeH="0" baseline="0" noProof="0" dirty="0">
                <a:ln>
                  <a:noFill/>
                </a:ln>
                <a:solidFill>
                  <a:prstClr val="black"/>
                </a:solidFill>
                <a:effectLst/>
                <a:uLnTx/>
                <a:uFillTx/>
                <a:latin typeface="Calibri"/>
                <a:ea typeface="+mn-ea"/>
                <a:cs typeface="Calibri"/>
              </a:rPr>
              <a:t>the </a:t>
            </a:r>
            <a:r>
              <a:rPr kumimoji="0" sz="1400" b="1" i="1" u="none" strike="noStrike" kern="1200" cap="none" spc="-5" normalizeH="0" baseline="0" noProof="0" dirty="0">
                <a:ln>
                  <a:noFill/>
                </a:ln>
                <a:solidFill>
                  <a:prstClr val="black"/>
                </a:solidFill>
                <a:effectLst/>
                <a:uLnTx/>
                <a:uFillTx/>
                <a:latin typeface="Calibri"/>
                <a:ea typeface="+mn-ea"/>
                <a:cs typeface="Calibri"/>
              </a:rPr>
              <a:t>Strategic</a:t>
            </a:r>
            <a:r>
              <a:rPr kumimoji="0" sz="1400" b="1" i="1" u="none" strike="noStrike" kern="1200" cap="none" spc="-114" normalizeH="0" baseline="0" noProof="0" dirty="0">
                <a:ln>
                  <a:noFill/>
                </a:ln>
                <a:solidFill>
                  <a:prstClr val="black"/>
                </a:solidFill>
                <a:effectLst/>
                <a:uLnTx/>
                <a:uFillTx/>
                <a:latin typeface="Calibri"/>
                <a:ea typeface="+mn-ea"/>
                <a:cs typeface="Calibri"/>
              </a:rPr>
              <a:t> </a:t>
            </a:r>
            <a:r>
              <a:rPr kumimoji="0" sz="1400" b="1" i="1" u="none" strike="noStrike" kern="1200" cap="none" spc="-5" normalizeH="0" baseline="0" noProof="0" dirty="0">
                <a:ln>
                  <a:noFill/>
                </a:ln>
                <a:solidFill>
                  <a:prstClr val="black"/>
                </a:solidFill>
                <a:effectLst/>
                <a:uLnTx/>
                <a:uFillTx/>
                <a:latin typeface="Calibri"/>
                <a:ea typeface="+mn-ea"/>
                <a:cs typeface="Calibri"/>
              </a:rPr>
              <a:t>Plan</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121285" marR="4481830" lvl="0" indent="0" algn="l" defTabSz="914400" rtl="0" eaLnBrk="1" fontAlgn="auto" latinLnBrk="0" hangingPunct="1">
              <a:lnSpc>
                <a:spcPct val="150000"/>
              </a:lnSpc>
              <a:spcBef>
                <a:spcPts val="0"/>
              </a:spcBef>
              <a:spcAft>
                <a:spcPts val="0"/>
              </a:spcAft>
              <a:buClrTx/>
              <a:buSzTx/>
              <a:buFontTx/>
              <a:buNone/>
              <a:tabLst/>
              <a:defRPr/>
            </a:pPr>
            <a:r>
              <a:rPr kumimoji="0" sz="1400" b="1" i="1" u="none" strike="noStrike" kern="1200" cap="none" spc="-10" normalizeH="0" baseline="0" noProof="0" dirty="0">
                <a:ln>
                  <a:noFill/>
                </a:ln>
                <a:solidFill>
                  <a:prstClr val="black"/>
                </a:solidFill>
                <a:effectLst/>
                <a:uLnTx/>
                <a:uFillTx/>
                <a:latin typeface="Calibri"/>
                <a:ea typeface="+mn-ea"/>
                <a:cs typeface="Calibri"/>
              </a:rPr>
              <a:t>Focus </a:t>
            </a:r>
            <a:r>
              <a:rPr kumimoji="0" sz="1400" b="1" i="1" u="none" strike="noStrike" kern="1200" cap="none" spc="0" normalizeH="0" baseline="0" noProof="0" dirty="0">
                <a:ln>
                  <a:noFill/>
                </a:ln>
                <a:solidFill>
                  <a:prstClr val="black"/>
                </a:solidFill>
                <a:effectLst/>
                <a:uLnTx/>
                <a:uFillTx/>
                <a:latin typeface="Calibri"/>
                <a:ea typeface="+mn-ea"/>
                <a:cs typeface="Calibri"/>
              </a:rPr>
              <a:t>5 – Implementing </a:t>
            </a:r>
            <a:r>
              <a:rPr kumimoji="0" sz="1400" b="1" i="1" u="none" strike="noStrike" kern="1200" cap="none" spc="-5" normalizeH="0" baseline="0" noProof="0" dirty="0">
                <a:ln>
                  <a:noFill/>
                </a:ln>
                <a:solidFill>
                  <a:prstClr val="black"/>
                </a:solidFill>
                <a:effectLst/>
                <a:uLnTx/>
                <a:uFillTx/>
                <a:latin typeface="Calibri"/>
                <a:ea typeface="+mn-ea"/>
                <a:cs typeface="Calibri"/>
              </a:rPr>
              <a:t>Strategic</a:t>
            </a:r>
            <a:r>
              <a:rPr kumimoji="0" sz="1400" b="1" i="1" u="none" strike="noStrike" kern="1200" cap="none" spc="-114" normalizeH="0" baseline="0" noProof="0" dirty="0">
                <a:ln>
                  <a:noFill/>
                </a:ln>
                <a:solidFill>
                  <a:prstClr val="black"/>
                </a:solidFill>
                <a:effectLst/>
                <a:uLnTx/>
                <a:uFillTx/>
                <a:latin typeface="Calibri"/>
                <a:ea typeface="+mn-ea"/>
                <a:cs typeface="Calibri"/>
              </a:rPr>
              <a:t> </a:t>
            </a:r>
            <a:r>
              <a:rPr kumimoji="0" sz="1400" b="1" i="1" u="none" strike="noStrike" kern="1200" cap="none" spc="0" normalizeH="0" baseline="0" noProof="0" dirty="0">
                <a:ln>
                  <a:noFill/>
                </a:ln>
                <a:solidFill>
                  <a:prstClr val="black"/>
                </a:solidFill>
                <a:effectLst/>
                <a:uLnTx/>
                <a:uFillTx/>
                <a:latin typeface="Calibri"/>
                <a:ea typeface="+mn-ea"/>
                <a:cs typeface="Calibri"/>
              </a:rPr>
              <a:t>Communications  </a:t>
            </a:r>
            <a:r>
              <a:rPr kumimoji="0" sz="1400" b="1" i="1" u="none" strike="noStrike" kern="1200" cap="none" spc="-10" normalizeH="0" baseline="0" noProof="0" dirty="0">
                <a:ln>
                  <a:noFill/>
                </a:ln>
                <a:solidFill>
                  <a:prstClr val="black"/>
                </a:solidFill>
                <a:effectLst/>
                <a:uLnTx/>
                <a:uFillTx/>
                <a:latin typeface="Calibri"/>
                <a:ea typeface="+mn-ea"/>
                <a:cs typeface="Calibri"/>
              </a:rPr>
              <a:t>Focus </a:t>
            </a:r>
            <a:r>
              <a:rPr kumimoji="0" sz="1400" b="1" i="1" u="none" strike="noStrike" kern="1200" cap="none" spc="0" normalizeH="0" baseline="0" noProof="0" dirty="0">
                <a:ln>
                  <a:noFill/>
                </a:ln>
                <a:solidFill>
                  <a:prstClr val="black"/>
                </a:solidFill>
                <a:effectLst/>
                <a:uLnTx/>
                <a:uFillTx/>
                <a:latin typeface="Calibri"/>
                <a:ea typeface="+mn-ea"/>
                <a:cs typeface="Calibri"/>
              </a:rPr>
              <a:t>6 – Advancing HR</a:t>
            </a:r>
            <a:r>
              <a:rPr kumimoji="0" sz="1400" b="1" i="1" u="none" strike="noStrike" kern="1200" cap="none" spc="-75" normalizeH="0" baseline="0" noProof="0" dirty="0">
                <a:ln>
                  <a:noFill/>
                </a:ln>
                <a:solidFill>
                  <a:prstClr val="black"/>
                </a:solidFill>
                <a:effectLst/>
                <a:uLnTx/>
                <a:uFillTx/>
                <a:latin typeface="Calibri"/>
                <a:ea typeface="+mn-ea"/>
                <a:cs typeface="Calibri"/>
              </a:rPr>
              <a:t> </a:t>
            </a:r>
            <a:r>
              <a:rPr kumimoji="0" sz="1400" b="1" i="1" u="none" strike="noStrike" kern="1200" cap="none" spc="0" normalizeH="0" baseline="0" noProof="0" dirty="0">
                <a:ln>
                  <a:noFill/>
                </a:ln>
                <a:solidFill>
                  <a:prstClr val="black"/>
                </a:solidFill>
                <a:effectLst/>
                <a:uLnTx/>
                <a:uFillTx/>
                <a:latin typeface="Calibri"/>
                <a:ea typeface="+mn-ea"/>
                <a:cs typeface="Calibri"/>
              </a:rPr>
              <a:t>Expertise</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121285" marR="0" lvl="0" indent="0" algn="l" defTabSz="914400" rtl="0" eaLnBrk="1" fontAlgn="auto" latinLnBrk="0" hangingPunct="1">
              <a:lnSpc>
                <a:spcPct val="100000"/>
              </a:lnSpc>
              <a:spcBef>
                <a:spcPts val="840"/>
              </a:spcBef>
              <a:spcAft>
                <a:spcPts val="0"/>
              </a:spcAft>
              <a:buClrTx/>
              <a:buSzTx/>
              <a:buFontTx/>
              <a:buNone/>
              <a:tabLst/>
              <a:defRPr/>
            </a:pPr>
            <a:r>
              <a:rPr kumimoji="0" sz="1400" b="1" i="1" u="none" strike="noStrike" kern="1200" cap="none" spc="-10" normalizeH="0" baseline="0" noProof="0" dirty="0">
                <a:ln>
                  <a:noFill/>
                </a:ln>
                <a:solidFill>
                  <a:prstClr val="black"/>
                </a:solidFill>
                <a:effectLst/>
                <a:uLnTx/>
                <a:uFillTx/>
                <a:latin typeface="Calibri"/>
                <a:ea typeface="+mn-ea"/>
                <a:cs typeface="Calibri"/>
              </a:rPr>
              <a:t>Focus </a:t>
            </a:r>
            <a:r>
              <a:rPr kumimoji="0" sz="1400" b="1" i="1" u="none" strike="noStrike" kern="1200" cap="none" spc="0" normalizeH="0" baseline="0" noProof="0" dirty="0">
                <a:ln>
                  <a:noFill/>
                </a:ln>
                <a:solidFill>
                  <a:prstClr val="black"/>
                </a:solidFill>
                <a:effectLst/>
                <a:uLnTx/>
                <a:uFillTx/>
                <a:latin typeface="Calibri"/>
                <a:ea typeface="+mn-ea"/>
                <a:cs typeface="Calibri"/>
              </a:rPr>
              <a:t>7 – Enabling the</a:t>
            </a:r>
            <a:r>
              <a:rPr kumimoji="0" sz="1400" b="1" i="1" u="none" strike="noStrike" kern="1200" cap="none" spc="-75" normalizeH="0" baseline="0" noProof="0" dirty="0">
                <a:ln>
                  <a:noFill/>
                </a:ln>
                <a:solidFill>
                  <a:prstClr val="black"/>
                </a:solidFill>
                <a:effectLst/>
                <a:uLnTx/>
                <a:uFillTx/>
                <a:latin typeface="Calibri"/>
                <a:ea typeface="+mn-ea"/>
                <a:cs typeface="Calibri"/>
              </a:rPr>
              <a:t> </a:t>
            </a:r>
            <a:r>
              <a:rPr kumimoji="0" sz="1400" b="1" i="1" u="none" strike="noStrike" kern="1200" cap="none" spc="-30" normalizeH="0" baseline="0" noProof="0" dirty="0">
                <a:ln>
                  <a:noFill/>
                </a:ln>
                <a:solidFill>
                  <a:prstClr val="black"/>
                </a:solidFill>
                <a:effectLst/>
                <a:uLnTx/>
                <a:uFillTx/>
                <a:latin typeface="Calibri"/>
                <a:ea typeface="+mn-ea"/>
                <a:cs typeface="Calibri"/>
              </a:rPr>
              <a:t>Team</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p:nvPr/>
        </p:nvSpPr>
        <p:spPr>
          <a:xfrm>
            <a:off x="425195" y="2177795"/>
            <a:ext cx="8431547" cy="126339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457200" y="2209800"/>
            <a:ext cx="8324850" cy="450215"/>
          </a:xfrm>
          <a:prstGeom prst="rect">
            <a:avLst/>
          </a:prstGeom>
          <a:solidFill>
            <a:srgbClr val="0A1F64"/>
          </a:solidFill>
          <a:ln w="12700">
            <a:solidFill>
              <a:srgbClr val="000000"/>
            </a:solidFill>
          </a:ln>
        </p:spPr>
        <p:txBody>
          <a:bodyPr vert="horz" wrap="square" lIns="0" tIns="51435" rIns="0" bIns="0" rtlCol="0">
            <a:spAutoFit/>
          </a:bodyPr>
          <a:lstStyle/>
          <a:p>
            <a:pPr marL="0" marR="0" lvl="0" indent="0" algn="ctr" defTabSz="914400" rtl="0" eaLnBrk="1" fontAlgn="auto" latinLnBrk="0" hangingPunct="1">
              <a:lnSpc>
                <a:spcPct val="100000"/>
              </a:lnSpc>
              <a:spcBef>
                <a:spcPts val="405"/>
              </a:spcBef>
              <a:spcAft>
                <a:spcPts val="0"/>
              </a:spcAft>
              <a:buClrTx/>
              <a:buSzTx/>
              <a:buFontTx/>
              <a:buNone/>
              <a:tabLst/>
              <a:defRPr/>
            </a:pPr>
            <a:r>
              <a:rPr kumimoji="0" sz="1800" b="1" i="0" u="none" strike="noStrike" kern="1200" cap="none" spc="-5" normalizeH="0" baseline="0" noProof="0" dirty="0">
                <a:ln>
                  <a:noFill/>
                </a:ln>
                <a:solidFill>
                  <a:srgbClr val="FFFFFF"/>
                </a:solidFill>
                <a:effectLst/>
                <a:uLnTx/>
                <a:uFillTx/>
                <a:latin typeface="Calibri"/>
                <a:ea typeface="+mn-ea"/>
                <a:cs typeface="Calibri"/>
              </a:rPr>
              <a:t>Vision </a:t>
            </a:r>
            <a:r>
              <a:rPr kumimoji="0" sz="1800" b="1" i="0" u="none" strike="noStrike" kern="1200" cap="none" spc="-15" normalizeH="0" baseline="0" noProof="0" dirty="0">
                <a:ln>
                  <a:noFill/>
                </a:ln>
                <a:solidFill>
                  <a:srgbClr val="FFFFFF"/>
                </a:solidFill>
                <a:effectLst/>
                <a:uLnTx/>
                <a:uFillTx/>
                <a:latin typeface="Calibri"/>
                <a:ea typeface="+mn-ea"/>
                <a:cs typeface="Calibri"/>
              </a:rPr>
              <a:t>Statement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457200" y="2659633"/>
            <a:ext cx="8324850" cy="688975"/>
          </a:xfrm>
          <a:prstGeom prst="rect">
            <a:avLst/>
          </a:prstGeom>
          <a:solidFill>
            <a:srgbClr val="FFFFFF"/>
          </a:solidFill>
          <a:ln w="12700">
            <a:solidFill>
              <a:srgbClr val="000000"/>
            </a:solidFill>
          </a:ln>
        </p:spPr>
        <p:txBody>
          <a:bodyPr vert="horz" wrap="square" lIns="0" tIns="141605" rIns="0" bIns="0" rtlCol="0">
            <a:spAutoFit/>
          </a:bodyPr>
          <a:lstStyle/>
          <a:p>
            <a:pPr marL="1892935" marR="189230" lvl="0" indent="-1696720" algn="l" defTabSz="914400" rtl="0" eaLnBrk="1" fontAlgn="auto" latinLnBrk="0" hangingPunct="1">
              <a:lnSpc>
                <a:spcPct val="80000"/>
              </a:lnSpc>
              <a:spcBef>
                <a:spcPts val="1115"/>
              </a:spcBef>
              <a:spcAft>
                <a:spcPts val="0"/>
              </a:spcAft>
              <a:buClrTx/>
              <a:buSzTx/>
              <a:buFontTx/>
              <a:buNone/>
              <a:tabLst/>
              <a:defRPr/>
            </a:pPr>
            <a:r>
              <a:rPr kumimoji="0" sz="1600" b="1" i="1" u="none" strike="noStrike" kern="1200" cap="none" spc="-65" normalizeH="0" baseline="0" noProof="0" dirty="0">
                <a:ln>
                  <a:noFill/>
                </a:ln>
                <a:solidFill>
                  <a:prstClr val="black"/>
                </a:solidFill>
                <a:effectLst/>
                <a:uLnTx/>
                <a:uFillTx/>
                <a:latin typeface="Calibri"/>
                <a:ea typeface="+mn-ea"/>
                <a:cs typeface="Calibri"/>
              </a:rPr>
              <a:t>To </a:t>
            </a:r>
            <a:r>
              <a:rPr kumimoji="0" sz="1600" b="1" i="1" u="none" strike="noStrike" kern="1200" cap="none" spc="-5" normalizeH="0" baseline="0" noProof="0" dirty="0">
                <a:ln>
                  <a:noFill/>
                </a:ln>
                <a:solidFill>
                  <a:prstClr val="black"/>
                </a:solidFill>
                <a:effectLst/>
                <a:uLnTx/>
                <a:uFillTx/>
                <a:latin typeface="Calibri"/>
                <a:ea typeface="+mn-ea"/>
                <a:cs typeface="Calibri"/>
              </a:rPr>
              <a:t>be the </a:t>
            </a:r>
            <a:r>
              <a:rPr kumimoji="0" sz="1600" b="1" i="1" u="none" strike="noStrike" kern="1200" cap="none" spc="-10" normalizeH="0" baseline="0" noProof="0" dirty="0">
                <a:ln>
                  <a:noFill/>
                </a:ln>
                <a:solidFill>
                  <a:prstClr val="black"/>
                </a:solidFill>
                <a:effectLst/>
                <a:uLnTx/>
                <a:uFillTx/>
                <a:latin typeface="Calibri"/>
                <a:ea typeface="+mn-ea"/>
                <a:cs typeface="Calibri"/>
              </a:rPr>
              <a:t>Federal Government’s </a:t>
            </a:r>
            <a:r>
              <a:rPr kumimoji="0" sz="1600" b="1" i="1" u="none" strike="noStrike" kern="1200" cap="none" spc="-5" normalizeH="0" baseline="0" noProof="0" dirty="0">
                <a:ln>
                  <a:noFill/>
                </a:ln>
                <a:solidFill>
                  <a:prstClr val="black"/>
                </a:solidFill>
                <a:effectLst/>
                <a:uLnTx/>
                <a:uFillTx/>
                <a:latin typeface="Calibri"/>
                <a:ea typeface="+mn-ea"/>
                <a:cs typeface="Calibri"/>
              </a:rPr>
              <a:t>premier provider of innovative and </a:t>
            </a:r>
            <a:r>
              <a:rPr kumimoji="0" sz="1600" b="1" i="1" u="none" strike="noStrike" kern="1200" cap="none" spc="-10" normalizeH="0" baseline="0" noProof="0" dirty="0">
                <a:ln>
                  <a:noFill/>
                </a:ln>
                <a:solidFill>
                  <a:prstClr val="black"/>
                </a:solidFill>
                <a:effectLst/>
                <a:uLnTx/>
                <a:uFillTx/>
                <a:latin typeface="Calibri"/>
                <a:ea typeface="+mn-ea"/>
                <a:cs typeface="Calibri"/>
              </a:rPr>
              <a:t>fiscally </a:t>
            </a:r>
            <a:r>
              <a:rPr kumimoji="0" sz="1600" b="1" i="1" u="none" strike="noStrike" kern="1200" cap="none" spc="-5" normalizeH="0" baseline="0" noProof="0" dirty="0">
                <a:ln>
                  <a:noFill/>
                </a:ln>
                <a:solidFill>
                  <a:prstClr val="black"/>
                </a:solidFill>
                <a:effectLst/>
                <a:uLnTx/>
                <a:uFillTx/>
                <a:latin typeface="Calibri"/>
                <a:ea typeface="+mn-ea"/>
                <a:cs typeface="Calibri"/>
              </a:rPr>
              <a:t>responsible civilian  </a:t>
            </a:r>
            <a:r>
              <a:rPr kumimoji="0" sz="1600" b="1" i="1" u="none" strike="noStrike" kern="1200" cap="none" spc="-10" normalizeH="0" baseline="0" noProof="0" dirty="0">
                <a:ln>
                  <a:noFill/>
                </a:ln>
                <a:solidFill>
                  <a:prstClr val="black"/>
                </a:solidFill>
                <a:effectLst/>
                <a:uLnTx/>
                <a:uFillTx/>
                <a:latin typeface="Calibri"/>
                <a:ea typeface="+mn-ea"/>
                <a:cs typeface="Calibri"/>
              </a:rPr>
              <a:t>personnel </a:t>
            </a:r>
            <a:r>
              <a:rPr kumimoji="0" sz="1600" b="1" i="1" u="none" strike="noStrike" kern="1200" cap="none" spc="-5" normalizeH="0" baseline="0" noProof="0" dirty="0">
                <a:ln>
                  <a:noFill/>
                </a:ln>
                <a:solidFill>
                  <a:prstClr val="black"/>
                </a:solidFill>
                <a:effectLst/>
                <a:uLnTx/>
                <a:uFillTx/>
                <a:latin typeface="Calibri"/>
                <a:ea typeface="+mn-ea"/>
                <a:cs typeface="Calibri"/>
              </a:rPr>
              <a:t>policies, HR </a:t>
            </a:r>
            <a:r>
              <a:rPr kumimoji="0" sz="1600" b="1" i="1" u="none" strike="noStrike" kern="1200" cap="none" spc="-10" normalizeH="0" baseline="0" noProof="0" dirty="0">
                <a:ln>
                  <a:noFill/>
                </a:ln>
                <a:solidFill>
                  <a:prstClr val="black"/>
                </a:solidFill>
                <a:effectLst/>
                <a:uLnTx/>
                <a:uFillTx/>
                <a:latin typeface="Calibri"/>
                <a:ea typeface="+mn-ea"/>
                <a:cs typeface="Calibri"/>
              </a:rPr>
              <a:t>solutions, </a:t>
            </a:r>
            <a:r>
              <a:rPr kumimoji="0" sz="1600" b="1" i="1" u="none" strike="noStrike" kern="1200" cap="none" spc="-5" normalizeH="0" baseline="0" noProof="0" dirty="0">
                <a:ln>
                  <a:noFill/>
                </a:ln>
                <a:solidFill>
                  <a:prstClr val="black"/>
                </a:solidFill>
                <a:effectLst/>
                <a:uLnTx/>
                <a:uFillTx/>
                <a:latin typeface="Calibri"/>
                <a:ea typeface="+mn-ea"/>
                <a:cs typeface="Calibri"/>
              </a:rPr>
              <a:t>and advisory</a:t>
            </a:r>
            <a:r>
              <a:rPr kumimoji="0" sz="1600" b="1" i="1" u="none" strike="noStrike" kern="1200" cap="none" spc="155" normalizeH="0" baseline="0" noProof="0" dirty="0">
                <a:ln>
                  <a:noFill/>
                </a:ln>
                <a:solidFill>
                  <a:prstClr val="black"/>
                </a:solidFill>
                <a:effectLst/>
                <a:uLnTx/>
                <a:uFillTx/>
                <a:latin typeface="Calibri"/>
                <a:ea typeface="+mn-ea"/>
                <a:cs typeface="Calibri"/>
              </a:rPr>
              <a:t> </a:t>
            </a:r>
            <a:r>
              <a:rPr kumimoji="0" sz="1600" b="1" i="1" u="none" strike="noStrike" kern="1200" cap="none" spc="-10" normalizeH="0" baseline="0" noProof="0" dirty="0">
                <a:ln>
                  <a:noFill/>
                </a:ln>
                <a:solidFill>
                  <a:prstClr val="black"/>
                </a:solidFill>
                <a:effectLst/>
                <a:uLnTx/>
                <a:uFillTx/>
                <a:latin typeface="Calibri"/>
                <a:ea typeface="+mn-ea"/>
                <a:cs typeface="Calibri"/>
              </a:rPr>
              <a:t>services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p:nvPr/>
        </p:nvSpPr>
        <p:spPr>
          <a:xfrm>
            <a:off x="425195" y="1022603"/>
            <a:ext cx="8431547" cy="112776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txBox="1"/>
          <p:nvPr/>
        </p:nvSpPr>
        <p:spPr>
          <a:xfrm>
            <a:off x="457200" y="1054988"/>
            <a:ext cx="8324850" cy="344170"/>
          </a:xfrm>
          <a:prstGeom prst="rect">
            <a:avLst/>
          </a:prstGeom>
          <a:solidFill>
            <a:srgbClr val="0A1F64"/>
          </a:solidFill>
          <a:ln w="12700">
            <a:solidFill>
              <a:srgbClr val="000000"/>
            </a:solidFill>
          </a:ln>
        </p:spPr>
        <p:txBody>
          <a:bodyPr vert="horz" wrap="square" lIns="0" tIns="0" rIns="0" bIns="0" rtlCol="0">
            <a:spAutoFit/>
          </a:bodyPr>
          <a:lstStyle/>
          <a:p>
            <a:pPr marL="0" marR="0" lvl="0" indent="0" algn="ctr" defTabSz="914400" rtl="0" eaLnBrk="1" fontAlgn="auto" latinLnBrk="0" hangingPunct="1">
              <a:lnSpc>
                <a:spcPts val="2150"/>
              </a:lnSpc>
              <a:spcBef>
                <a:spcPts val="0"/>
              </a:spcBef>
              <a:spcAft>
                <a:spcPts val="0"/>
              </a:spcAft>
              <a:buClrTx/>
              <a:buSzTx/>
              <a:buFontTx/>
              <a:buNone/>
              <a:tabLst/>
              <a:defRPr/>
            </a:pPr>
            <a:r>
              <a:rPr kumimoji="0" sz="1800" b="1" i="0" u="none" strike="noStrike" kern="1200" cap="none" spc="0" normalizeH="0" baseline="0" noProof="0" dirty="0">
                <a:ln>
                  <a:noFill/>
                </a:ln>
                <a:solidFill>
                  <a:srgbClr val="FFFFFF"/>
                </a:solidFill>
                <a:effectLst/>
                <a:uLnTx/>
                <a:uFillTx/>
                <a:latin typeface="Calibri"/>
                <a:ea typeface="+mn-ea"/>
                <a:cs typeface="Calibri"/>
              </a:rPr>
              <a:t>Mission</a:t>
            </a:r>
            <a:r>
              <a:rPr kumimoji="0" sz="1800" b="1" i="0" u="none" strike="noStrike" kern="1200" cap="none" spc="-15" normalizeH="0" baseline="0" noProof="0" dirty="0">
                <a:ln>
                  <a:noFill/>
                </a:ln>
                <a:solidFill>
                  <a:srgbClr val="FFFFFF"/>
                </a:solidFill>
                <a:effectLst/>
                <a:uLnTx/>
                <a:uFillTx/>
                <a:latin typeface="Calibri"/>
                <a:ea typeface="+mn-ea"/>
                <a:cs typeface="Calibri"/>
              </a:rPr>
              <a:t> Statement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4</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11" name="object 11"/>
          <p:cNvSpPr txBox="1"/>
          <p:nvPr/>
        </p:nvSpPr>
        <p:spPr>
          <a:xfrm>
            <a:off x="457200" y="1399158"/>
            <a:ext cx="8324850" cy="659130"/>
          </a:xfrm>
          <a:prstGeom prst="rect">
            <a:avLst/>
          </a:prstGeom>
          <a:solidFill>
            <a:srgbClr val="FFFFFF"/>
          </a:solidFill>
          <a:ln w="12700">
            <a:solidFill>
              <a:srgbClr val="000000"/>
            </a:solidFill>
          </a:ln>
        </p:spPr>
        <p:txBody>
          <a:bodyPr vert="horz" wrap="square" lIns="0" tIns="77470" rIns="0" bIns="0" rtlCol="0">
            <a:spAutoFit/>
          </a:bodyPr>
          <a:lstStyle/>
          <a:p>
            <a:pPr marL="0" marR="0" lvl="0" indent="0" algn="ctr" defTabSz="914400" rtl="0" eaLnBrk="1" fontAlgn="auto" latinLnBrk="0" hangingPunct="1">
              <a:lnSpc>
                <a:spcPts val="1730"/>
              </a:lnSpc>
              <a:spcBef>
                <a:spcPts val="610"/>
              </a:spcBef>
              <a:spcAft>
                <a:spcPts val="0"/>
              </a:spcAft>
              <a:buClrTx/>
              <a:buSzTx/>
              <a:buFontTx/>
              <a:buNone/>
              <a:tabLst/>
              <a:defRPr/>
            </a:pPr>
            <a:r>
              <a:rPr kumimoji="0" sz="1600" b="1" i="1" u="none" strike="noStrike" kern="1200" cap="none" spc="-35" normalizeH="0" baseline="0" noProof="0" dirty="0">
                <a:ln>
                  <a:noFill/>
                </a:ln>
                <a:solidFill>
                  <a:prstClr val="black"/>
                </a:solidFill>
                <a:effectLst/>
                <a:uLnTx/>
                <a:uFillTx/>
                <a:latin typeface="Calibri"/>
                <a:ea typeface="+mn-ea"/>
                <a:cs typeface="Calibri"/>
              </a:rPr>
              <a:t>We </a:t>
            </a:r>
            <a:r>
              <a:rPr kumimoji="0" sz="1600" b="1" i="1" u="none" strike="noStrike" kern="1200" cap="none" spc="-5" normalizeH="0" baseline="0" noProof="0" dirty="0">
                <a:ln>
                  <a:noFill/>
                </a:ln>
                <a:solidFill>
                  <a:prstClr val="black"/>
                </a:solidFill>
                <a:effectLst/>
                <a:uLnTx/>
                <a:uFillTx/>
                <a:latin typeface="Calibri"/>
                <a:ea typeface="+mn-ea"/>
                <a:cs typeface="Calibri"/>
              </a:rPr>
              <a:t>are the DoD </a:t>
            </a:r>
            <a:r>
              <a:rPr kumimoji="0" sz="1600" b="1" i="1" u="none" strike="noStrike" kern="1200" cap="none" spc="-10" normalizeH="0" baseline="0" noProof="0" dirty="0">
                <a:ln>
                  <a:noFill/>
                </a:ln>
                <a:solidFill>
                  <a:prstClr val="black"/>
                </a:solidFill>
                <a:effectLst/>
                <a:uLnTx/>
                <a:uFillTx/>
                <a:latin typeface="Calibri"/>
                <a:ea typeface="+mn-ea"/>
                <a:cs typeface="Calibri"/>
              </a:rPr>
              <a:t>enterprise </a:t>
            </a:r>
            <a:r>
              <a:rPr kumimoji="0" sz="1600" b="1" i="1" u="none" strike="noStrike" kern="1200" cap="none" spc="-5" normalizeH="0" baseline="0" noProof="0" dirty="0">
                <a:ln>
                  <a:noFill/>
                </a:ln>
                <a:solidFill>
                  <a:prstClr val="black"/>
                </a:solidFill>
                <a:effectLst/>
                <a:uLnTx/>
                <a:uFillTx/>
                <a:latin typeface="Calibri"/>
                <a:ea typeface="+mn-ea"/>
                <a:cs typeface="Calibri"/>
              </a:rPr>
              <a:t>leader in the </a:t>
            </a:r>
            <a:r>
              <a:rPr kumimoji="0" sz="1600" b="1" i="1" u="none" strike="noStrike" kern="1200" cap="none" spc="-10" normalizeH="0" baseline="0" noProof="0" dirty="0">
                <a:ln>
                  <a:noFill/>
                </a:ln>
                <a:solidFill>
                  <a:prstClr val="black"/>
                </a:solidFill>
                <a:effectLst/>
                <a:uLnTx/>
                <a:uFillTx/>
                <a:latin typeface="Calibri"/>
                <a:ea typeface="+mn-ea"/>
                <a:cs typeface="Calibri"/>
              </a:rPr>
              <a:t>development </a:t>
            </a:r>
            <a:r>
              <a:rPr kumimoji="0" sz="1600" b="1" i="1" u="none" strike="noStrike" kern="1200" cap="none" spc="-5" normalizeH="0" baseline="0" noProof="0" dirty="0">
                <a:ln>
                  <a:noFill/>
                </a:ln>
                <a:solidFill>
                  <a:prstClr val="black"/>
                </a:solidFill>
                <a:effectLst/>
                <a:uLnTx/>
                <a:uFillTx/>
                <a:latin typeface="Calibri"/>
                <a:ea typeface="+mn-ea"/>
                <a:cs typeface="Calibri"/>
              </a:rPr>
              <a:t>and delivery of </a:t>
            </a:r>
            <a:r>
              <a:rPr kumimoji="0" sz="1600" b="1" i="1" u="none" strike="noStrike" kern="1200" cap="none" spc="0" normalizeH="0" baseline="0" noProof="0" dirty="0">
                <a:ln>
                  <a:noFill/>
                </a:ln>
                <a:solidFill>
                  <a:prstClr val="black"/>
                </a:solidFill>
                <a:effectLst/>
                <a:uLnTx/>
                <a:uFillTx/>
                <a:latin typeface="Calibri"/>
                <a:ea typeface="+mn-ea"/>
                <a:cs typeface="Calibri"/>
              </a:rPr>
              <a:t>civilian </a:t>
            </a:r>
            <a:r>
              <a:rPr kumimoji="0" sz="1600" b="1" i="1" u="none" strike="noStrike" kern="1200" cap="none" spc="-10" normalizeH="0" baseline="0" noProof="0" dirty="0">
                <a:ln>
                  <a:noFill/>
                </a:ln>
                <a:solidFill>
                  <a:prstClr val="black"/>
                </a:solidFill>
                <a:effectLst/>
                <a:uLnTx/>
                <a:uFillTx/>
                <a:latin typeface="Calibri"/>
                <a:ea typeface="+mn-ea"/>
                <a:cs typeface="Calibri"/>
              </a:rPr>
              <a:t>personnel</a:t>
            </a:r>
            <a:r>
              <a:rPr kumimoji="0" sz="1600" b="1" i="1" u="none" strike="noStrike" kern="1200" cap="none" spc="-5" normalizeH="0" baseline="0" noProof="0" dirty="0">
                <a:ln>
                  <a:noFill/>
                </a:ln>
                <a:solidFill>
                  <a:prstClr val="black"/>
                </a:solidFill>
                <a:effectLst/>
                <a:uLnTx/>
                <a:uFillTx/>
                <a:latin typeface="Calibri"/>
                <a:ea typeface="+mn-ea"/>
                <a:cs typeface="Calibri"/>
              </a:rPr>
              <a:t> policies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1905" marR="0" lvl="0" indent="0" algn="ctr" defTabSz="914400" rtl="0" eaLnBrk="1" fontAlgn="auto" latinLnBrk="0" hangingPunct="1">
              <a:lnSpc>
                <a:spcPts val="1730"/>
              </a:lnSpc>
              <a:spcBef>
                <a:spcPts val="0"/>
              </a:spcBef>
              <a:spcAft>
                <a:spcPts val="0"/>
              </a:spcAft>
              <a:buClrTx/>
              <a:buSzTx/>
              <a:buFontTx/>
              <a:buNone/>
              <a:tabLst/>
              <a:defRPr/>
            </a:pPr>
            <a:r>
              <a:rPr kumimoji="0" sz="1600" b="1" i="1" u="none" strike="noStrike" kern="1200" cap="none" spc="-5" normalizeH="0" baseline="0" noProof="0" dirty="0">
                <a:ln>
                  <a:noFill/>
                </a:ln>
                <a:solidFill>
                  <a:prstClr val="black"/>
                </a:solidFill>
                <a:effectLst/>
                <a:uLnTx/>
                <a:uFillTx/>
                <a:latin typeface="Calibri"/>
                <a:ea typeface="+mn-ea"/>
                <a:cs typeface="Calibri"/>
              </a:rPr>
              <a:t>and HR </a:t>
            </a:r>
            <a:r>
              <a:rPr kumimoji="0" sz="1600" b="1" i="1" u="none" strike="noStrike" kern="1200" cap="none" spc="-10" normalizeH="0" baseline="0" noProof="0" dirty="0">
                <a:ln>
                  <a:noFill/>
                </a:ln>
                <a:solidFill>
                  <a:prstClr val="black"/>
                </a:solidFill>
                <a:effectLst/>
                <a:uLnTx/>
                <a:uFillTx/>
                <a:latin typeface="Calibri"/>
                <a:ea typeface="+mn-ea"/>
                <a:cs typeface="Calibri"/>
              </a:rPr>
              <a:t>solutions </a:t>
            </a:r>
            <a:r>
              <a:rPr kumimoji="0" sz="1600" b="1" i="1" u="none" strike="noStrike" kern="1200" cap="none" spc="-5" normalizeH="0" baseline="0" noProof="0" dirty="0">
                <a:ln>
                  <a:noFill/>
                </a:ln>
                <a:solidFill>
                  <a:prstClr val="black"/>
                </a:solidFill>
                <a:effectLst/>
                <a:uLnTx/>
                <a:uFillTx/>
                <a:latin typeface="Calibri"/>
                <a:ea typeface="+mn-ea"/>
                <a:cs typeface="Calibri"/>
              </a:rPr>
              <a:t>that </a:t>
            </a:r>
            <a:r>
              <a:rPr kumimoji="0" sz="1600" b="1" i="1" u="none" strike="noStrike" kern="1200" cap="none" spc="-10" normalizeH="0" baseline="0" noProof="0" dirty="0">
                <a:ln>
                  <a:noFill/>
                </a:ln>
                <a:solidFill>
                  <a:prstClr val="black"/>
                </a:solidFill>
                <a:effectLst/>
                <a:uLnTx/>
                <a:uFillTx/>
                <a:latin typeface="Calibri"/>
                <a:ea typeface="+mn-ea"/>
                <a:cs typeface="Calibri"/>
              </a:rPr>
              <a:t>strengthen </a:t>
            </a:r>
            <a:r>
              <a:rPr kumimoji="0" sz="1600" b="1" i="1" u="none" strike="noStrike" kern="1200" cap="none" spc="-5" normalizeH="0" baseline="0" noProof="0" dirty="0">
                <a:ln>
                  <a:noFill/>
                </a:ln>
                <a:solidFill>
                  <a:prstClr val="black"/>
                </a:solidFill>
                <a:effectLst/>
                <a:uLnTx/>
                <a:uFillTx/>
                <a:latin typeface="Calibri"/>
                <a:ea typeface="+mn-ea"/>
                <a:cs typeface="Calibri"/>
              </a:rPr>
              <a:t>mission</a:t>
            </a:r>
            <a:r>
              <a:rPr kumimoji="0" sz="1600" b="1" i="1" u="none" strike="noStrike" kern="1200" cap="none" spc="145" normalizeH="0" baseline="0" noProof="0" dirty="0">
                <a:ln>
                  <a:noFill/>
                </a:ln>
                <a:solidFill>
                  <a:prstClr val="black"/>
                </a:solidFill>
                <a:effectLst/>
                <a:uLnTx/>
                <a:uFillTx/>
                <a:latin typeface="Calibri"/>
                <a:ea typeface="+mn-ea"/>
                <a:cs typeface="Calibri"/>
              </a:rPr>
              <a:t> </a:t>
            </a:r>
            <a:r>
              <a:rPr kumimoji="0" sz="1600" b="1" i="1" u="none" strike="noStrike" kern="1200" cap="none" spc="-10" normalizeH="0" baseline="0" noProof="0" dirty="0">
                <a:ln>
                  <a:noFill/>
                </a:ln>
                <a:solidFill>
                  <a:prstClr val="black"/>
                </a:solidFill>
                <a:effectLst/>
                <a:uLnTx/>
                <a:uFillTx/>
                <a:latin typeface="Calibri"/>
                <a:ea typeface="+mn-ea"/>
                <a:cs typeface="Calibri"/>
              </a:rPr>
              <a:t>readiness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878223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65298" y="241503"/>
            <a:ext cx="3613785" cy="391795"/>
          </a:xfrm>
          <a:prstGeom prst="rect">
            <a:avLst/>
          </a:prstGeom>
        </p:spPr>
        <p:txBody>
          <a:bodyPr vert="horz" wrap="square" lIns="0" tIns="12700" rIns="0" bIns="0" rtlCol="0">
            <a:spAutoFit/>
          </a:bodyPr>
          <a:lstStyle/>
          <a:p>
            <a:pPr marL="12700">
              <a:lnSpc>
                <a:spcPct val="100000"/>
              </a:lnSpc>
              <a:spcBef>
                <a:spcPts val="100"/>
              </a:spcBef>
            </a:pPr>
            <a:r>
              <a:rPr sz="2400" spc="-5" dirty="0"/>
              <a:t>Civilian </a:t>
            </a:r>
            <a:r>
              <a:rPr sz="2400" spc="-20" dirty="0"/>
              <a:t>Workforce</a:t>
            </a:r>
            <a:r>
              <a:rPr sz="2400" spc="-95" dirty="0"/>
              <a:t> </a:t>
            </a:r>
            <a:r>
              <a:rPr sz="2400" spc="-5" dirty="0"/>
              <a:t>Overview</a:t>
            </a:r>
            <a:endParaRPr sz="2400"/>
          </a:p>
        </p:txBody>
      </p:sp>
      <p:graphicFrame>
        <p:nvGraphicFramePr>
          <p:cNvPr id="3" name="object 3"/>
          <p:cNvGraphicFramePr>
            <a:graphicFrameLocks noGrp="1"/>
          </p:cNvGraphicFramePr>
          <p:nvPr/>
        </p:nvGraphicFramePr>
        <p:xfrm>
          <a:off x="767257" y="4817745"/>
          <a:ext cx="3893819" cy="1291018"/>
        </p:xfrm>
        <a:graphic>
          <a:graphicData uri="http://schemas.openxmlformats.org/drawingml/2006/table">
            <a:tbl>
              <a:tblPr firstRow="1" bandRow="1">
                <a:tableStyleId>{2D5ABB26-0587-4C30-8999-92F81FD0307C}</a:tableStyleId>
              </a:tblPr>
              <a:tblGrid>
                <a:gridCol w="217804">
                  <a:extLst>
                    <a:ext uri="{9D8B030D-6E8A-4147-A177-3AD203B41FA5}">
                      <a16:colId xmlns:a16="http://schemas.microsoft.com/office/drawing/2014/main" xmlns="" val="20000"/>
                    </a:ext>
                  </a:extLst>
                </a:gridCol>
                <a:gridCol w="3676015">
                  <a:extLst>
                    <a:ext uri="{9D8B030D-6E8A-4147-A177-3AD203B41FA5}">
                      <a16:colId xmlns:a16="http://schemas.microsoft.com/office/drawing/2014/main" xmlns="" val="20001"/>
                    </a:ext>
                  </a:extLst>
                </a:gridCol>
              </a:tblGrid>
              <a:tr h="457200">
                <a:tc>
                  <a:txBody>
                    <a:bodyPr/>
                    <a:lstStyle/>
                    <a:p>
                      <a:pPr>
                        <a:lnSpc>
                          <a:spcPct val="100000"/>
                        </a:lnSpc>
                      </a:pPr>
                      <a:endParaRPr sz="12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800000"/>
                    </a:solidFill>
                  </a:tcPr>
                </a:tc>
                <a:tc>
                  <a:txBody>
                    <a:bodyPr/>
                    <a:lstStyle/>
                    <a:p>
                      <a:pPr marL="91440">
                        <a:lnSpc>
                          <a:spcPct val="100000"/>
                        </a:lnSpc>
                        <a:spcBef>
                          <a:spcPts val="295"/>
                        </a:spcBef>
                      </a:pPr>
                      <a:r>
                        <a:rPr sz="1200" b="1" spc="-5" dirty="0">
                          <a:latin typeface="Calibri"/>
                          <a:cs typeface="Calibri"/>
                        </a:rPr>
                        <a:t>Appropriated </a:t>
                      </a:r>
                      <a:r>
                        <a:rPr sz="1200" b="1" dirty="0">
                          <a:latin typeface="Calibri"/>
                          <a:cs typeface="Calibri"/>
                        </a:rPr>
                        <a:t>Fund - </a:t>
                      </a:r>
                      <a:r>
                        <a:rPr sz="1200" b="1" spc="-5" dirty="0">
                          <a:latin typeface="Calibri"/>
                          <a:cs typeface="Calibri"/>
                        </a:rPr>
                        <a:t>Direct U.S. Hires</a:t>
                      </a:r>
                      <a:endParaRPr sz="12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extLst>
                  <a:ext uri="{0D108BD9-81ED-4DB2-BD59-A6C34878D82A}">
                    <a16:rowId xmlns:a16="http://schemas.microsoft.com/office/drawing/2014/main" xmlns="" val="10000"/>
                  </a:ext>
                </a:extLst>
              </a:tr>
              <a:tr h="375996">
                <a:tc>
                  <a:txBody>
                    <a:bodyPr/>
                    <a:lstStyle/>
                    <a:p>
                      <a:pPr>
                        <a:lnSpc>
                          <a:spcPct val="100000"/>
                        </a:lnSpc>
                      </a:pPr>
                      <a:endParaRPr sz="120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546CC5"/>
                    </a:solidFill>
                  </a:tcPr>
                </a:tc>
                <a:tc>
                  <a:txBody>
                    <a:bodyPr/>
                    <a:lstStyle/>
                    <a:p>
                      <a:pPr marL="91440">
                        <a:lnSpc>
                          <a:spcPct val="100000"/>
                        </a:lnSpc>
                        <a:spcBef>
                          <a:spcPts val="295"/>
                        </a:spcBef>
                      </a:pPr>
                      <a:r>
                        <a:rPr sz="1200" b="1" dirty="0">
                          <a:latin typeface="Calibri"/>
                          <a:cs typeface="Calibri"/>
                        </a:rPr>
                        <a:t>NAF: </a:t>
                      </a:r>
                      <a:r>
                        <a:rPr sz="1200" b="1" spc="-5" dirty="0">
                          <a:latin typeface="Calibri"/>
                          <a:cs typeface="Calibri"/>
                        </a:rPr>
                        <a:t>Nonappropriated </a:t>
                      </a:r>
                      <a:r>
                        <a:rPr sz="1200" b="1" dirty="0">
                          <a:latin typeface="Calibri"/>
                          <a:cs typeface="Calibri"/>
                        </a:rPr>
                        <a:t>Fund</a:t>
                      </a:r>
                      <a:r>
                        <a:rPr sz="1200" b="1" spc="-20" dirty="0">
                          <a:latin typeface="Calibri"/>
                          <a:cs typeface="Calibri"/>
                        </a:rPr>
                        <a:t> </a:t>
                      </a:r>
                      <a:r>
                        <a:rPr sz="1200" b="1" spc="-5" dirty="0">
                          <a:latin typeface="Calibri"/>
                          <a:cs typeface="Calibri"/>
                        </a:rPr>
                        <a:t>hires</a:t>
                      </a:r>
                      <a:endParaRPr sz="12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extLst>
                  <a:ext uri="{0D108BD9-81ED-4DB2-BD59-A6C34878D82A}">
                    <a16:rowId xmlns:a16="http://schemas.microsoft.com/office/drawing/2014/main" xmlns="" val="10001"/>
                  </a:ext>
                </a:extLst>
              </a:tr>
              <a:tr h="457822">
                <a:tc>
                  <a:txBody>
                    <a:bodyPr/>
                    <a:lstStyle/>
                    <a:p>
                      <a:pPr>
                        <a:lnSpc>
                          <a:spcPct val="100000"/>
                        </a:lnSpc>
                      </a:pPr>
                      <a:endParaRPr sz="12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AF12"/>
                    </a:solidFill>
                  </a:tcPr>
                </a:tc>
                <a:tc>
                  <a:txBody>
                    <a:bodyPr/>
                    <a:lstStyle/>
                    <a:p>
                      <a:pPr marL="91440">
                        <a:lnSpc>
                          <a:spcPct val="100000"/>
                        </a:lnSpc>
                        <a:spcBef>
                          <a:spcPts val="295"/>
                        </a:spcBef>
                      </a:pPr>
                      <a:r>
                        <a:rPr sz="1200" b="1" spc="-5" dirty="0">
                          <a:latin typeface="Calibri"/>
                          <a:cs typeface="Calibri"/>
                        </a:rPr>
                        <a:t>Foreign Nat. </a:t>
                      </a:r>
                      <a:r>
                        <a:rPr sz="1200" b="1" dirty="0">
                          <a:latin typeface="Calibri"/>
                          <a:cs typeface="Calibri"/>
                        </a:rPr>
                        <a:t>– </a:t>
                      </a:r>
                      <a:r>
                        <a:rPr sz="1200" b="1" spc="-5" dirty="0">
                          <a:latin typeface="Calibri"/>
                          <a:cs typeface="Calibri"/>
                        </a:rPr>
                        <a:t>Foreign national</a:t>
                      </a:r>
                      <a:r>
                        <a:rPr sz="1200" b="1" spc="30" dirty="0">
                          <a:latin typeface="Calibri"/>
                          <a:cs typeface="Calibri"/>
                        </a:rPr>
                        <a:t> </a:t>
                      </a:r>
                      <a:r>
                        <a:rPr sz="1200" b="1" spc="-5" dirty="0">
                          <a:latin typeface="Calibri"/>
                          <a:cs typeface="Calibri"/>
                        </a:rPr>
                        <a:t>hires</a:t>
                      </a:r>
                      <a:endParaRPr sz="12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extLst>
                  <a:ext uri="{0D108BD9-81ED-4DB2-BD59-A6C34878D82A}">
                    <a16:rowId xmlns:a16="http://schemas.microsoft.com/office/drawing/2014/main" xmlns="" val="10002"/>
                  </a:ext>
                </a:extLst>
              </a:tr>
            </a:tbl>
          </a:graphicData>
        </a:graphic>
      </p:graphicFrame>
      <p:grpSp>
        <p:nvGrpSpPr>
          <p:cNvPr id="4" name="object 4"/>
          <p:cNvGrpSpPr/>
          <p:nvPr/>
        </p:nvGrpSpPr>
        <p:grpSpPr>
          <a:xfrm>
            <a:off x="3727450" y="4032250"/>
            <a:ext cx="1649095" cy="505459"/>
            <a:chOff x="3727450" y="4032250"/>
            <a:chExt cx="1649095" cy="505459"/>
          </a:xfrm>
        </p:grpSpPr>
        <p:sp>
          <p:nvSpPr>
            <p:cNvPr id="5" name="object 5"/>
            <p:cNvSpPr/>
            <p:nvPr/>
          </p:nvSpPr>
          <p:spPr>
            <a:xfrm>
              <a:off x="3733800" y="4038625"/>
              <a:ext cx="1636395" cy="480059"/>
            </a:xfrm>
            <a:custGeom>
              <a:avLst/>
              <a:gdLst/>
              <a:ahLst/>
              <a:cxnLst/>
              <a:rect l="l" t="t" r="r" b="b"/>
              <a:pathLst>
                <a:path w="1636395" h="480060">
                  <a:moveTo>
                    <a:pt x="1636395" y="0"/>
                  </a:moveTo>
                  <a:lnTo>
                    <a:pt x="0" y="0"/>
                  </a:lnTo>
                  <a:lnTo>
                    <a:pt x="0" y="479653"/>
                  </a:lnTo>
                  <a:lnTo>
                    <a:pt x="1636395" y="479653"/>
                  </a:lnTo>
                  <a:lnTo>
                    <a:pt x="1636395" y="0"/>
                  </a:lnTo>
                  <a:close/>
                </a:path>
              </a:pathLst>
            </a:custGeom>
            <a:solidFill>
              <a:srgbClr val="C5CEE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3733800" y="4032250"/>
              <a:ext cx="1636395" cy="505459"/>
            </a:xfrm>
            <a:custGeom>
              <a:avLst/>
              <a:gdLst/>
              <a:ahLst/>
              <a:cxnLst/>
              <a:rect l="l" t="t" r="r" b="b"/>
              <a:pathLst>
                <a:path w="1636395" h="505460">
                  <a:moveTo>
                    <a:pt x="0" y="0"/>
                  </a:moveTo>
                  <a:lnTo>
                    <a:pt x="0" y="505079"/>
                  </a:lnTo>
                </a:path>
                <a:path w="1636395" h="505460">
                  <a:moveTo>
                    <a:pt x="1636395" y="0"/>
                  </a:moveTo>
                  <a:lnTo>
                    <a:pt x="1636395" y="505079"/>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3727450" y="4032250"/>
              <a:ext cx="1649095" cy="12700"/>
            </a:xfrm>
            <a:custGeom>
              <a:avLst/>
              <a:gdLst/>
              <a:ahLst/>
              <a:cxnLst/>
              <a:rect l="l" t="t" r="r" b="b"/>
              <a:pathLst>
                <a:path w="1649095" h="12700">
                  <a:moveTo>
                    <a:pt x="0" y="12700"/>
                  </a:moveTo>
                  <a:lnTo>
                    <a:pt x="1649095" y="12700"/>
                  </a:lnTo>
                  <a:lnTo>
                    <a:pt x="1649095" y="0"/>
                  </a:lnTo>
                  <a:lnTo>
                    <a:pt x="0" y="0"/>
                  </a:lnTo>
                  <a:lnTo>
                    <a:pt x="0" y="127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3727450" y="4518279"/>
              <a:ext cx="1649095" cy="0"/>
            </a:xfrm>
            <a:custGeom>
              <a:avLst/>
              <a:gdLst/>
              <a:ahLst/>
              <a:cxnLst/>
              <a:rect l="l" t="t" r="r" b="b"/>
              <a:pathLst>
                <a:path w="1649095">
                  <a:moveTo>
                    <a:pt x="0" y="0"/>
                  </a:moveTo>
                  <a:lnTo>
                    <a:pt x="1649095" y="0"/>
                  </a:lnTo>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object 9"/>
          <p:cNvGrpSpPr/>
          <p:nvPr/>
        </p:nvGrpSpPr>
        <p:grpSpPr>
          <a:xfrm>
            <a:off x="1078824" y="2261870"/>
            <a:ext cx="2338705" cy="2347595"/>
            <a:chOff x="1078824" y="2261870"/>
            <a:chExt cx="2338705" cy="2347595"/>
          </a:xfrm>
        </p:grpSpPr>
        <p:sp>
          <p:nvSpPr>
            <p:cNvPr id="10" name="object 10"/>
            <p:cNvSpPr/>
            <p:nvPr/>
          </p:nvSpPr>
          <p:spPr>
            <a:xfrm>
              <a:off x="1078824" y="2271014"/>
              <a:ext cx="2338705" cy="2338070"/>
            </a:xfrm>
            <a:custGeom>
              <a:avLst/>
              <a:gdLst/>
              <a:ahLst/>
              <a:cxnLst/>
              <a:rect l="l" t="t" r="r" b="b"/>
              <a:pathLst>
                <a:path w="2338704" h="2338070">
                  <a:moveTo>
                    <a:pt x="1169075" y="0"/>
                  </a:moveTo>
                  <a:lnTo>
                    <a:pt x="1169075" y="1168908"/>
                  </a:lnTo>
                  <a:lnTo>
                    <a:pt x="138038" y="618236"/>
                  </a:lnTo>
                  <a:lnTo>
                    <a:pt x="116195" y="661188"/>
                  </a:lnTo>
                  <a:lnTo>
                    <a:pt x="96283" y="704610"/>
                  </a:lnTo>
                  <a:lnTo>
                    <a:pt x="78287" y="748451"/>
                  </a:lnTo>
                  <a:lnTo>
                    <a:pt x="62192" y="792659"/>
                  </a:lnTo>
                  <a:lnTo>
                    <a:pt x="47982" y="837185"/>
                  </a:lnTo>
                  <a:lnTo>
                    <a:pt x="35642" y="881977"/>
                  </a:lnTo>
                  <a:lnTo>
                    <a:pt x="25156" y="926984"/>
                  </a:lnTo>
                  <a:lnTo>
                    <a:pt x="16509" y="972156"/>
                  </a:lnTo>
                  <a:lnTo>
                    <a:pt x="9685" y="1017441"/>
                  </a:lnTo>
                  <a:lnTo>
                    <a:pt x="4669" y="1062789"/>
                  </a:lnTo>
                  <a:lnTo>
                    <a:pt x="1446" y="1108149"/>
                  </a:lnTo>
                  <a:lnTo>
                    <a:pt x="0" y="1153469"/>
                  </a:lnTo>
                  <a:lnTo>
                    <a:pt x="315" y="1198700"/>
                  </a:lnTo>
                  <a:lnTo>
                    <a:pt x="2376" y="1243790"/>
                  </a:lnTo>
                  <a:lnTo>
                    <a:pt x="6169" y="1288688"/>
                  </a:lnTo>
                  <a:lnTo>
                    <a:pt x="11676" y="1333343"/>
                  </a:lnTo>
                  <a:lnTo>
                    <a:pt x="18883" y="1377705"/>
                  </a:lnTo>
                  <a:lnTo>
                    <a:pt x="27775" y="1421723"/>
                  </a:lnTo>
                  <a:lnTo>
                    <a:pt x="38336" y="1465345"/>
                  </a:lnTo>
                  <a:lnTo>
                    <a:pt x="50550" y="1508521"/>
                  </a:lnTo>
                  <a:lnTo>
                    <a:pt x="64402" y="1551201"/>
                  </a:lnTo>
                  <a:lnTo>
                    <a:pt x="79876" y="1593332"/>
                  </a:lnTo>
                  <a:lnTo>
                    <a:pt x="96958" y="1634865"/>
                  </a:lnTo>
                  <a:lnTo>
                    <a:pt x="115632" y="1675748"/>
                  </a:lnTo>
                  <a:lnTo>
                    <a:pt x="135882" y="1715931"/>
                  </a:lnTo>
                  <a:lnTo>
                    <a:pt x="157692" y="1755362"/>
                  </a:lnTo>
                  <a:lnTo>
                    <a:pt x="181048" y="1793992"/>
                  </a:lnTo>
                  <a:lnTo>
                    <a:pt x="205934" y="1831768"/>
                  </a:lnTo>
                  <a:lnTo>
                    <a:pt x="232335" y="1868640"/>
                  </a:lnTo>
                  <a:lnTo>
                    <a:pt x="260234" y="1904557"/>
                  </a:lnTo>
                  <a:lnTo>
                    <a:pt x="289617" y="1939469"/>
                  </a:lnTo>
                  <a:lnTo>
                    <a:pt x="320468" y="1973323"/>
                  </a:lnTo>
                  <a:lnTo>
                    <a:pt x="352772" y="2006071"/>
                  </a:lnTo>
                  <a:lnTo>
                    <a:pt x="386513" y="2037660"/>
                  </a:lnTo>
                  <a:lnTo>
                    <a:pt x="421676" y="2068040"/>
                  </a:lnTo>
                  <a:lnTo>
                    <a:pt x="458245" y="2097160"/>
                  </a:lnTo>
                  <a:lnTo>
                    <a:pt x="496205" y="2124969"/>
                  </a:lnTo>
                  <a:lnTo>
                    <a:pt x="535540" y="2151416"/>
                  </a:lnTo>
                  <a:lnTo>
                    <a:pt x="576236" y="2176450"/>
                  </a:lnTo>
                  <a:lnTo>
                    <a:pt x="618276" y="2200021"/>
                  </a:lnTo>
                  <a:lnTo>
                    <a:pt x="661229" y="2221862"/>
                  </a:lnTo>
                  <a:lnTo>
                    <a:pt x="704651" y="2241772"/>
                  </a:lnTo>
                  <a:lnTo>
                    <a:pt x="748493" y="2259766"/>
                  </a:lnTo>
                  <a:lnTo>
                    <a:pt x="792704" y="2275859"/>
                  </a:lnTo>
                  <a:lnTo>
                    <a:pt x="837231" y="2290068"/>
                  </a:lnTo>
                  <a:lnTo>
                    <a:pt x="882025" y="2302406"/>
                  </a:lnTo>
                  <a:lnTo>
                    <a:pt x="927035" y="2312891"/>
                  </a:lnTo>
                  <a:lnTo>
                    <a:pt x="972209" y="2321536"/>
                  </a:lnTo>
                  <a:lnTo>
                    <a:pt x="1017497" y="2328358"/>
                  </a:lnTo>
                  <a:lnTo>
                    <a:pt x="1062848" y="2333372"/>
                  </a:lnTo>
                  <a:lnTo>
                    <a:pt x="1108210" y="2336594"/>
                  </a:lnTo>
                  <a:lnTo>
                    <a:pt x="1153534" y="2338039"/>
                  </a:lnTo>
                  <a:lnTo>
                    <a:pt x="1198768" y="2337722"/>
                  </a:lnTo>
                  <a:lnTo>
                    <a:pt x="1243861" y="2335659"/>
                  </a:lnTo>
                  <a:lnTo>
                    <a:pt x="1288762" y="2331865"/>
                  </a:lnTo>
                  <a:lnTo>
                    <a:pt x="1333420" y="2326356"/>
                  </a:lnTo>
                  <a:lnTo>
                    <a:pt x="1377785" y="2319147"/>
                  </a:lnTo>
                  <a:lnTo>
                    <a:pt x="1421806" y="2310254"/>
                  </a:lnTo>
                  <a:lnTo>
                    <a:pt x="1465431" y="2299692"/>
                  </a:lnTo>
                  <a:lnTo>
                    <a:pt x="1508610" y="2287476"/>
                  </a:lnTo>
                  <a:lnTo>
                    <a:pt x="1551291" y="2273622"/>
                  </a:lnTo>
                  <a:lnTo>
                    <a:pt x="1593425" y="2258146"/>
                  </a:lnTo>
                  <a:lnTo>
                    <a:pt x="1634959" y="2241062"/>
                  </a:lnTo>
                  <a:lnTo>
                    <a:pt x="1675844" y="2222387"/>
                  </a:lnTo>
                  <a:lnTo>
                    <a:pt x="1716027" y="2202135"/>
                  </a:lnTo>
                  <a:lnTo>
                    <a:pt x="1755459" y="2180323"/>
                  </a:lnTo>
                  <a:lnTo>
                    <a:pt x="1794089" y="2156965"/>
                  </a:lnTo>
                  <a:lnTo>
                    <a:pt x="1831864" y="2132077"/>
                  </a:lnTo>
                  <a:lnTo>
                    <a:pt x="1868735" y="2105675"/>
                  </a:lnTo>
                  <a:lnTo>
                    <a:pt x="1904651" y="2077773"/>
                  </a:lnTo>
                  <a:lnTo>
                    <a:pt x="1939561" y="2048388"/>
                  </a:lnTo>
                  <a:lnTo>
                    <a:pt x="1973413" y="2017535"/>
                  </a:lnTo>
                  <a:lnTo>
                    <a:pt x="2006157" y="1985229"/>
                  </a:lnTo>
                  <a:lnTo>
                    <a:pt x="2037742" y="1951485"/>
                  </a:lnTo>
                  <a:lnTo>
                    <a:pt x="2068117" y="1916320"/>
                  </a:lnTo>
                  <a:lnTo>
                    <a:pt x="2097231" y="1879748"/>
                  </a:lnTo>
                  <a:lnTo>
                    <a:pt x="2125034" y="1841786"/>
                  </a:lnTo>
                  <a:lnTo>
                    <a:pt x="2151473" y="1802448"/>
                  </a:lnTo>
                  <a:lnTo>
                    <a:pt x="2176500" y="1761749"/>
                  </a:lnTo>
                  <a:lnTo>
                    <a:pt x="2200061" y="1719707"/>
                  </a:lnTo>
                  <a:lnTo>
                    <a:pt x="2221903" y="1676754"/>
                  </a:lnTo>
                  <a:lnTo>
                    <a:pt x="2241813" y="1633332"/>
                  </a:lnTo>
                  <a:lnTo>
                    <a:pt x="2259807" y="1589491"/>
                  </a:lnTo>
                  <a:lnTo>
                    <a:pt x="2275900" y="1545283"/>
                  </a:lnTo>
                  <a:lnTo>
                    <a:pt x="2290109" y="1500757"/>
                  </a:lnTo>
                  <a:lnTo>
                    <a:pt x="2302447" y="1455965"/>
                  </a:lnTo>
                  <a:lnTo>
                    <a:pt x="2312932" y="1410958"/>
                  </a:lnTo>
                  <a:lnTo>
                    <a:pt x="2321578" y="1365786"/>
                  </a:lnTo>
                  <a:lnTo>
                    <a:pt x="2328400" y="1320501"/>
                  </a:lnTo>
                  <a:lnTo>
                    <a:pt x="2333415" y="1275153"/>
                  </a:lnTo>
                  <a:lnTo>
                    <a:pt x="2336638" y="1229793"/>
                  </a:lnTo>
                  <a:lnTo>
                    <a:pt x="2338083" y="1184473"/>
                  </a:lnTo>
                  <a:lnTo>
                    <a:pt x="2337767" y="1139242"/>
                  </a:lnTo>
                  <a:lnTo>
                    <a:pt x="2335705" y="1094152"/>
                  </a:lnTo>
                  <a:lnTo>
                    <a:pt x="2331912" y="1049254"/>
                  </a:lnTo>
                  <a:lnTo>
                    <a:pt x="2326405" y="1004599"/>
                  </a:lnTo>
                  <a:lnTo>
                    <a:pt x="2319198" y="960237"/>
                  </a:lnTo>
                  <a:lnTo>
                    <a:pt x="2310306" y="916219"/>
                  </a:lnTo>
                  <a:lnTo>
                    <a:pt x="2299746" y="872597"/>
                  </a:lnTo>
                  <a:lnTo>
                    <a:pt x="2287532" y="829421"/>
                  </a:lnTo>
                  <a:lnTo>
                    <a:pt x="2273681" y="786741"/>
                  </a:lnTo>
                  <a:lnTo>
                    <a:pt x="2258207" y="744610"/>
                  </a:lnTo>
                  <a:lnTo>
                    <a:pt x="2241127" y="703077"/>
                  </a:lnTo>
                  <a:lnTo>
                    <a:pt x="2222455" y="662194"/>
                  </a:lnTo>
                  <a:lnTo>
                    <a:pt x="2202207" y="622011"/>
                  </a:lnTo>
                  <a:lnTo>
                    <a:pt x="2180398" y="582580"/>
                  </a:lnTo>
                  <a:lnTo>
                    <a:pt x="2157044" y="543950"/>
                  </a:lnTo>
                  <a:lnTo>
                    <a:pt x="2132161" y="506174"/>
                  </a:lnTo>
                  <a:lnTo>
                    <a:pt x="2105764" y="469302"/>
                  </a:lnTo>
                  <a:lnTo>
                    <a:pt x="2077867" y="433385"/>
                  </a:lnTo>
                  <a:lnTo>
                    <a:pt x="2048488" y="398473"/>
                  </a:lnTo>
                  <a:lnTo>
                    <a:pt x="2017640" y="364619"/>
                  </a:lnTo>
                  <a:lnTo>
                    <a:pt x="1985341" y="331871"/>
                  </a:lnTo>
                  <a:lnTo>
                    <a:pt x="1951604" y="300282"/>
                  </a:lnTo>
                  <a:lnTo>
                    <a:pt x="1916446" y="269902"/>
                  </a:lnTo>
                  <a:lnTo>
                    <a:pt x="1879882" y="240782"/>
                  </a:lnTo>
                  <a:lnTo>
                    <a:pt x="1841927" y="212973"/>
                  </a:lnTo>
                  <a:lnTo>
                    <a:pt x="1802597" y="186526"/>
                  </a:lnTo>
                  <a:lnTo>
                    <a:pt x="1761908" y="161492"/>
                  </a:lnTo>
                  <a:lnTo>
                    <a:pt x="1719874" y="137922"/>
                  </a:lnTo>
                  <a:lnTo>
                    <a:pt x="1673162" y="114300"/>
                  </a:lnTo>
                  <a:lnTo>
                    <a:pt x="1625555" y="92838"/>
                  </a:lnTo>
                  <a:lnTo>
                    <a:pt x="1577126" y="73555"/>
                  </a:lnTo>
                  <a:lnTo>
                    <a:pt x="1527951" y="56469"/>
                  </a:lnTo>
                  <a:lnTo>
                    <a:pt x="1478104" y="41601"/>
                  </a:lnTo>
                  <a:lnTo>
                    <a:pt x="1427659" y="28968"/>
                  </a:lnTo>
                  <a:lnTo>
                    <a:pt x="1376691" y="18590"/>
                  </a:lnTo>
                  <a:lnTo>
                    <a:pt x="1325275" y="10485"/>
                  </a:lnTo>
                  <a:lnTo>
                    <a:pt x="1273483" y="4672"/>
                  </a:lnTo>
                  <a:lnTo>
                    <a:pt x="1221392" y="1171"/>
                  </a:lnTo>
                  <a:lnTo>
                    <a:pt x="1169075" y="0"/>
                  </a:lnTo>
                  <a:close/>
                </a:path>
              </a:pathLst>
            </a:custGeom>
            <a:solidFill>
              <a:srgbClr val="77233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1216863" y="2337308"/>
              <a:ext cx="1031240" cy="1102995"/>
            </a:xfrm>
            <a:custGeom>
              <a:avLst/>
              <a:gdLst/>
              <a:ahLst/>
              <a:cxnLst/>
              <a:rect l="l" t="t" r="r" b="b"/>
              <a:pathLst>
                <a:path w="1031239" h="1102995">
                  <a:moveTo>
                    <a:pt x="642924" y="0"/>
                  </a:moveTo>
                  <a:lnTo>
                    <a:pt x="594758" y="18172"/>
                  </a:lnTo>
                  <a:lnTo>
                    <a:pt x="547606" y="38366"/>
                  </a:lnTo>
                  <a:lnTo>
                    <a:pt x="501526" y="60536"/>
                  </a:lnTo>
                  <a:lnTo>
                    <a:pt x="456572" y="84635"/>
                  </a:lnTo>
                  <a:lnTo>
                    <a:pt x="412800" y="110615"/>
                  </a:lnTo>
                  <a:lnTo>
                    <a:pt x="370266" y="138428"/>
                  </a:lnTo>
                  <a:lnTo>
                    <a:pt x="329026" y="168029"/>
                  </a:lnTo>
                  <a:lnTo>
                    <a:pt x="289135" y="199369"/>
                  </a:lnTo>
                  <a:lnTo>
                    <a:pt x="250648" y="232402"/>
                  </a:lnTo>
                  <a:lnTo>
                    <a:pt x="213622" y="267081"/>
                  </a:lnTo>
                  <a:lnTo>
                    <a:pt x="178112" y="303357"/>
                  </a:lnTo>
                  <a:lnTo>
                    <a:pt x="144173" y="341185"/>
                  </a:lnTo>
                  <a:lnTo>
                    <a:pt x="111862" y="380517"/>
                  </a:lnTo>
                  <a:lnTo>
                    <a:pt x="81233" y="421306"/>
                  </a:lnTo>
                  <a:lnTo>
                    <a:pt x="52343" y="463504"/>
                  </a:lnTo>
                  <a:lnTo>
                    <a:pt x="25246" y="507065"/>
                  </a:lnTo>
                  <a:lnTo>
                    <a:pt x="0" y="551941"/>
                  </a:lnTo>
                  <a:lnTo>
                    <a:pt x="1031036" y="1102614"/>
                  </a:lnTo>
                  <a:lnTo>
                    <a:pt x="642924" y="0"/>
                  </a:lnTo>
                  <a:close/>
                </a:path>
              </a:pathLst>
            </a:custGeom>
            <a:solidFill>
              <a:srgbClr val="4D6FB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1216863" y="2337308"/>
              <a:ext cx="1031240" cy="1102995"/>
            </a:xfrm>
            <a:custGeom>
              <a:avLst/>
              <a:gdLst/>
              <a:ahLst/>
              <a:cxnLst/>
              <a:rect l="l" t="t" r="r" b="b"/>
              <a:pathLst>
                <a:path w="1031239" h="1102995">
                  <a:moveTo>
                    <a:pt x="1031036" y="1102614"/>
                  </a:moveTo>
                  <a:lnTo>
                    <a:pt x="642924" y="0"/>
                  </a:lnTo>
                  <a:lnTo>
                    <a:pt x="594758" y="18172"/>
                  </a:lnTo>
                  <a:lnTo>
                    <a:pt x="547606" y="38366"/>
                  </a:lnTo>
                  <a:lnTo>
                    <a:pt x="501526" y="60536"/>
                  </a:lnTo>
                  <a:lnTo>
                    <a:pt x="456572" y="84635"/>
                  </a:lnTo>
                  <a:lnTo>
                    <a:pt x="412800" y="110615"/>
                  </a:lnTo>
                  <a:lnTo>
                    <a:pt x="370266" y="138428"/>
                  </a:lnTo>
                  <a:lnTo>
                    <a:pt x="329026" y="168029"/>
                  </a:lnTo>
                  <a:lnTo>
                    <a:pt x="289135" y="199369"/>
                  </a:lnTo>
                  <a:lnTo>
                    <a:pt x="250648" y="232402"/>
                  </a:lnTo>
                  <a:lnTo>
                    <a:pt x="213622" y="267081"/>
                  </a:lnTo>
                  <a:lnTo>
                    <a:pt x="178112" y="303357"/>
                  </a:lnTo>
                  <a:lnTo>
                    <a:pt x="144173" y="341185"/>
                  </a:lnTo>
                  <a:lnTo>
                    <a:pt x="111862" y="380517"/>
                  </a:lnTo>
                  <a:lnTo>
                    <a:pt x="81233" y="421306"/>
                  </a:lnTo>
                  <a:lnTo>
                    <a:pt x="52343" y="463504"/>
                  </a:lnTo>
                  <a:lnTo>
                    <a:pt x="25246" y="507065"/>
                  </a:lnTo>
                  <a:lnTo>
                    <a:pt x="0" y="551941"/>
                  </a:lnTo>
                  <a:lnTo>
                    <a:pt x="1031036" y="1102614"/>
                  </a:lnTo>
                  <a:close/>
                </a:path>
              </a:pathLst>
            </a:custGeom>
            <a:ln w="18287">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1859788" y="2271014"/>
              <a:ext cx="388620" cy="1169035"/>
            </a:xfrm>
            <a:custGeom>
              <a:avLst/>
              <a:gdLst/>
              <a:ahLst/>
              <a:cxnLst/>
              <a:rect l="l" t="t" r="r" b="b"/>
              <a:pathLst>
                <a:path w="388619" h="1169035">
                  <a:moveTo>
                    <a:pt x="388112" y="0"/>
                  </a:moveTo>
                  <a:lnTo>
                    <a:pt x="338592" y="1051"/>
                  </a:lnTo>
                  <a:lnTo>
                    <a:pt x="289232" y="4196"/>
                  </a:lnTo>
                  <a:lnTo>
                    <a:pt x="240095" y="9423"/>
                  </a:lnTo>
                  <a:lnTo>
                    <a:pt x="191246" y="16716"/>
                  </a:lnTo>
                  <a:lnTo>
                    <a:pt x="142747" y="26063"/>
                  </a:lnTo>
                  <a:lnTo>
                    <a:pt x="94664" y="37451"/>
                  </a:lnTo>
                  <a:lnTo>
                    <a:pt x="47060" y="50865"/>
                  </a:lnTo>
                  <a:lnTo>
                    <a:pt x="0" y="66294"/>
                  </a:lnTo>
                  <a:lnTo>
                    <a:pt x="388112" y="1168908"/>
                  </a:lnTo>
                  <a:lnTo>
                    <a:pt x="388112" y="0"/>
                  </a:lnTo>
                  <a:close/>
                </a:path>
              </a:pathLst>
            </a:custGeom>
            <a:solidFill>
              <a:srgbClr val="EECE4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1859788" y="2271014"/>
              <a:ext cx="388620" cy="1169035"/>
            </a:xfrm>
            <a:custGeom>
              <a:avLst/>
              <a:gdLst/>
              <a:ahLst/>
              <a:cxnLst/>
              <a:rect l="l" t="t" r="r" b="b"/>
              <a:pathLst>
                <a:path w="388619" h="1169035">
                  <a:moveTo>
                    <a:pt x="388112" y="1168908"/>
                  </a:moveTo>
                  <a:lnTo>
                    <a:pt x="388112" y="0"/>
                  </a:lnTo>
                  <a:lnTo>
                    <a:pt x="338592" y="1051"/>
                  </a:lnTo>
                  <a:lnTo>
                    <a:pt x="289232" y="4196"/>
                  </a:lnTo>
                  <a:lnTo>
                    <a:pt x="240095" y="9423"/>
                  </a:lnTo>
                  <a:lnTo>
                    <a:pt x="191246" y="16716"/>
                  </a:lnTo>
                  <a:lnTo>
                    <a:pt x="142747" y="26063"/>
                  </a:lnTo>
                  <a:lnTo>
                    <a:pt x="94664" y="37451"/>
                  </a:lnTo>
                  <a:lnTo>
                    <a:pt x="47060" y="50865"/>
                  </a:lnTo>
                  <a:lnTo>
                    <a:pt x="0" y="66294"/>
                  </a:lnTo>
                  <a:lnTo>
                    <a:pt x="388112" y="1168908"/>
                  </a:lnTo>
                  <a:close/>
                </a:path>
              </a:pathLst>
            </a:custGeom>
            <a:ln w="18288">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object 15"/>
          <p:cNvSpPr txBox="1"/>
          <p:nvPr/>
        </p:nvSpPr>
        <p:spPr>
          <a:xfrm>
            <a:off x="930351" y="1596389"/>
            <a:ext cx="3771900" cy="905510"/>
          </a:xfrm>
          <a:prstGeom prst="rect">
            <a:avLst/>
          </a:prstGeom>
        </p:spPr>
        <p:txBody>
          <a:bodyPr vert="horz" wrap="square" lIns="0" tIns="13970" rIns="0" bIns="0" rtlCol="0">
            <a:spAutoFit/>
          </a:bodyPr>
          <a:lstStyle/>
          <a:p>
            <a:pPr marL="501650" marR="0" lvl="0" indent="0" algn="l" defTabSz="914400" rtl="0" eaLnBrk="1" fontAlgn="auto" latinLnBrk="0" hangingPunct="1">
              <a:lnSpc>
                <a:spcPct val="100000"/>
              </a:lnSpc>
              <a:spcBef>
                <a:spcPts val="110"/>
              </a:spcBef>
              <a:spcAft>
                <a:spcPts val="0"/>
              </a:spcAft>
              <a:buClrTx/>
              <a:buSzTx/>
              <a:buFontTx/>
              <a:buNone/>
              <a:tabLst/>
              <a:defRPr/>
            </a:pPr>
            <a:r>
              <a:rPr kumimoji="0" sz="1850" b="1" i="0" u="none" strike="noStrike" kern="1200" cap="none" spc="-30" normalizeH="0" baseline="0" noProof="0" dirty="0">
                <a:ln>
                  <a:noFill/>
                </a:ln>
                <a:solidFill>
                  <a:srgbClr val="585858"/>
                </a:solidFill>
                <a:effectLst/>
                <a:uLnTx/>
                <a:uFillTx/>
                <a:latin typeface="Calibri"/>
                <a:ea typeface="+mn-ea"/>
                <a:cs typeface="Calibri"/>
              </a:rPr>
              <a:t>Total </a:t>
            </a:r>
            <a:r>
              <a:rPr kumimoji="0" sz="1850" b="1" i="0" u="none" strike="noStrike" kern="1200" cap="none" spc="0" normalizeH="0" baseline="0" noProof="0" dirty="0">
                <a:ln>
                  <a:noFill/>
                </a:ln>
                <a:solidFill>
                  <a:srgbClr val="585858"/>
                </a:solidFill>
                <a:effectLst/>
                <a:uLnTx/>
                <a:uFillTx/>
                <a:latin typeface="Calibri"/>
                <a:ea typeface="+mn-ea"/>
                <a:cs typeface="Calibri"/>
              </a:rPr>
              <a:t>Civilian </a:t>
            </a:r>
            <a:r>
              <a:rPr kumimoji="0" sz="1850" b="1" i="0" u="none" strike="noStrike" kern="1200" cap="none" spc="-5" normalizeH="0" baseline="0" noProof="0" dirty="0">
                <a:ln>
                  <a:noFill/>
                </a:ln>
                <a:solidFill>
                  <a:srgbClr val="585858"/>
                </a:solidFill>
                <a:effectLst/>
                <a:uLnTx/>
                <a:uFillTx/>
                <a:latin typeface="Calibri"/>
                <a:ea typeface="+mn-ea"/>
                <a:cs typeface="Calibri"/>
              </a:rPr>
              <a:t>Employees: </a:t>
            </a:r>
            <a:r>
              <a:rPr kumimoji="0" sz="1850" b="1" i="0" u="none" strike="noStrike" kern="1200" cap="none" spc="5" normalizeH="0" baseline="0" noProof="0" dirty="0">
                <a:ln>
                  <a:noFill/>
                </a:ln>
                <a:solidFill>
                  <a:srgbClr val="585858"/>
                </a:solidFill>
                <a:effectLst/>
                <a:uLnTx/>
                <a:uFillTx/>
                <a:latin typeface="Calibri"/>
                <a:ea typeface="+mn-ea"/>
                <a:cs typeface="Calibri"/>
              </a:rPr>
              <a:t>953,367</a:t>
            </a:r>
            <a:endParaRPr kumimoji="0" sz="1850" b="0" i="0" u="none" strike="noStrike" kern="1200" cap="none" spc="0" normalizeH="0" baseline="0" noProof="0">
              <a:ln>
                <a:noFill/>
              </a:ln>
              <a:solidFill>
                <a:prstClr val="black"/>
              </a:solidFill>
              <a:effectLst/>
              <a:uLnTx/>
              <a:uFillTx/>
              <a:latin typeface="Calibri"/>
              <a:ea typeface="+mn-ea"/>
              <a:cs typeface="Calibri"/>
            </a:endParaRPr>
          </a:p>
          <a:p>
            <a:pPr marL="796925" marR="0" lvl="0" indent="0" algn="l" defTabSz="914400" rtl="0" eaLnBrk="1" fontAlgn="auto" latinLnBrk="0" hangingPunct="1">
              <a:lnSpc>
                <a:spcPct val="100000"/>
              </a:lnSpc>
              <a:spcBef>
                <a:spcPts val="1085"/>
              </a:spcBef>
              <a:spcAft>
                <a:spcPts val="0"/>
              </a:spcAft>
              <a:buClrTx/>
              <a:buSzTx/>
              <a:buFontTx/>
              <a:buNone/>
              <a:tabLst/>
              <a:defRPr/>
            </a:pPr>
            <a:r>
              <a:rPr kumimoji="0" sz="1200" b="1" i="0" u="none" strike="noStrike" kern="1200" cap="none" spc="0" normalizeH="0" baseline="0" noProof="0" dirty="0">
                <a:ln>
                  <a:noFill/>
                </a:ln>
                <a:solidFill>
                  <a:srgbClr val="404040"/>
                </a:solidFill>
                <a:effectLst/>
                <a:uLnTx/>
                <a:uFillTx/>
                <a:latin typeface="Calibri"/>
                <a:ea typeface="+mn-ea"/>
                <a:cs typeface="Calibri"/>
              </a:rPr>
              <a:t>5.39%</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730"/>
              </a:spcBef>
              <a:spcAft>
                <a:spcPts val="0"/>
              </a:spcAft>
              <a:buClrTx/>
              <a:buSzTx/>
              <a:buFontTx/>
              <a:buNone/>
              <a:tabLst/>
              <a:defRPr/>
            </a:pPr>
            <a:r>
              <a:rPr kumimoji="0" sz="1200" b="1" i="0" u="none" strike="noStrike" kern="1200" cap="none" spc="0" normalizeH="0" baseline="0" noProof="0" dirty="0">
                <a:ln>
                  <a:noFill/>
                </a:ln>
                <a:solidFill>
                  <a:srgbClr val="404040"/>
                </a:solidFill>
                <a:effectLst/>
                <a:uLnTx/>
                <a:uFillTx/>
                <a:latin typeface="Calibri"/>
                <a:ea typeface="+mn-ea"/>
                <a:cs typeface="Calibri"/>
              </a:rPr>
              <a:t>11.81%</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16" name="object 16"/>
          <p:cNvSpPr/>
          <p:nvPr/>
        </p:nvSpPr>
        <p:spPr>
          <a:xfrm>
            <a:off x="3813047" y="3137916"/>
            <a:ext cx="83820" cy="83820"/>
          </a:xfrm>
          <a:custGeom>
            <a:avLst/>
            <a:gdLst/>
            <a:ahLst/>
            <a:cxnLst/>
            <a:rect l="l" t="t" r="r" b="b"/>
            <a:pathLst>
              <a:path w="83820" h="83819">
                <a:moveTo>
                  <a:pt x="83820" y="0"/>
                </a:moveTo>
                <a:lnTo>
                  <a:pt x="0" y="0"/>
                </a:lnTo>
                <a:lnTo>
                  <a:pt x="0" y="83820"/>
                </a:lnTo>
                <a:lnTo>
                  <a:pt x="83820" y="83820"/>
                </a:lnTo>
                <a:lnTo>
                  <a:pt x="83820" y="0"/>
                </a:lnTo>
                <a:close/>
              </a:path>
            </a:pathLst>
          </a:custGeom>
          <a:solidFill>
            <a:srgbClr val="77233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3813047" y="3398520"/>
            <a:ext cx="83820" cy="83820"/>
          </a:xfrm>
          <a:custGeom>
            <a:avLst/>
            <a:gdLst/>
            <a:ahLst/>
            <a:cxnLst/>
            <a:rect l="l" t="t" r="r" b="b"/>
            <a:pathLst>
              <a:path w="83820" h="83820">
                <a:moveTo>
                  <a:pt x="83820" y="0"/>
                </a:moveTo>
                <a:lnTo>
                  <a:pt x="0" y="0"/>
                </a:lnTo>
                <a:lnTo>
                  <a:pt x="0" y="83820"/>
                </a:lnTo>
                <a:lnTo>
                  <a:pt x="83820" y="83820"/>
                </a:lnTo>
                <a:lnTo>
                  <a:pt x="83820" y="0"/>
                </a:lnTo>
                <a:close/>
              </a:path>
            </a:pathLst>
          </a:custGeom>
          <a:solidFill>
            <a:srgbClr val="4D6FB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3813047" y="3657600"/>
            <a:ext cx="83820" cy="83820"/>
          </a:xfrm>
          <a:custGeom>
            <a:avLst/>
            <a:gdLst/>
            <a:ahLst/>
            <a:cxnLst/>
            <a:rect l="l" t="t" r="r" b="b"/>
            <a:pathLst>
              <a:path w="83820" h="83820">
                <a:moveTo>
                  <a:pt x="83820" y="0"/>
                </a:moveTo>
                <a:lnTo>
                  <a:pt x="0" y="0"/>
                </a:lnTo>
                <a:lnTo>
                  <a:pt x="0" y="83819"/>
                </a:lnTo>
                <a:lnTo>
                  <a:pt x="83820" y="83819"/>
                </a:lnTo>
                <a:lnTo>
                  <a:pt x="83820" y="0"/>
                </a:lnTo>
                <a:close/>
              </a:path>
            </a:pathLst>
          </a:custGeom>
          <a:solidFill>
            <a:srgbClr val="EECE4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txBox="1"/>
          <p:nvPr/>
        </p:nvSpPr>
        <p:spPr>
          <a:xfrm>
            <a:off x="2908554" y="2982340"/>
            <a:ext cx="2455545" cy="1708785"/>
          </a:xfrm>
          <a:prstGeom prst="rect">
            <a:avLst/>
          </a:prstGeom>
        </p:spPr>
        <p:txBody>
          <a:bodyPr vert="horz" wrap="square" lIns="0" tIns="89535" rIns="0" bIns="0" rtlCol="0">
            <a:spAutoFit/>
          </a:bodyPr>
          <a:lstStyle/>
          <a:p>
            <a:pPr marL="1026160" marR="0" lvl="0" indent="0" algn="l" defTabSz="914400" rtl="0" eaLnBrk="1" fontAlgn="auto" latinLnBrk="0" hangingPunct="1">
              <a:lnSpc>
                <a:spcPct val="100000"/>
              </a:lnSpc>
              <a:spcBef>
                <a:spcPts val="705"/>
              </a:spcBef>
              <a:spcAft>
                <a:spcPts val="0"/>
              </a:spcAft>
              <a:buClrTx/>
              <a:buSzTx/>
              <a:buFontTx/>
              <a:buNone/>
              <a:tabLst/>
              <a:defRPr/>
            </a:pPr>
            <a:r>
              <a:rPr kumimoji="0" sz="1200" b="0" i="0" u="none" strike="noStrike" kern="1200" cap="none" spc="-5" normalizeH="0" baseline="0" noProof="0" dirty="0">
                <a:ln>
                  <a:noFill/>
                </a:ln>
                <a:solidFill>
                  <a:srgbClr val="585858"/>
                </a:solidFill>
                <a:effectLst/>
                <a:uLnTx/>
                <a:uFillTx/>
                <a:latin typeface="Calibri"/>
                <a:ea typeface="+mn-ea"/>
                <a:cs typeface="Calibri"/>
              </a:rPr>
              <a:t>App Fund</a:t>
            </a:r>
            <a:r>
              <a:rPr kumimoji="0" sz="1200" b="0" i="0" u="none" strike="noStrike" kern="1200" cap="none" spc="-25" normalizeH="0" baseline="0" noProof="0" dirty="0">
                <a:ln>
                  <a:noFill/>
                </a:ln>
                <a:solidFill>
                  <a:srgbClr val="585858"/>
                </a:solidFill>
                <a:effectLst/>
                <a:uLnTx/>
                <a:uFillTx/>
                <a:latin typeface="Calibri"/>
                <a:ea typeface="+mn-ea"/>
                <a:cs typeface="Calibri"/>
              </a:rPr>
              <a:t> </a:t>
            </a:r>
            <a:r>
              <a:rPr kumimoji="0" sz="1200" b="0" i="0" u="none" strike="noStrike" kern="1200" cap="none" spc="-5" normalizeH="0" baseline="0" noProof="0" dirty="0">
                <a:ln>
                  <a:noFill/>
                </a:ln>
                <a:solidFill>
                  <a:srgbClr val="585858"/>
                </a:solidFill>
                <a:effectLst/>
                <a:uLnTx/>
                <a:uFillTx/>
                <a:latin typeface="Calibri"/>
                <a:ea typeface="+mn-ea"/>
                <a:cs typeface="Calibri"/>
              </a:rPr>
              <a:t>(789,473)</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026160" marR="0" lvl="0" indent="0" algn="l" defTabSz="914400" rtl="0" eaLnBrk="1" fontAlgn="auto" latinLnBrk="0" hangingPunct="1">
              <a:lnSpc>
                <a:spcPct val="100000"/>
              </a:lnSpc>
              <a:spcBef>
                <a:spcPts val="610"/>
              </a:spcBef>
              <a:spcAft>
                <a:spcPts val="0"/>
              </a:spcAft>
              <a:buClrTx/>
              <a:buSzTx/>
              <a:buFontTx/>
              <a:buNone/>
              <a:tabLst/>
              <a:defRPr/>
            </a:pPr>
            <a:r>
              <a:rPr kumimoji="0" sz="1200" b="0" i="0" u="none" strike="noStrike" kern="1200" cap="none" spc="-5" normalizeH="0" baseline="0" noProof="0" dirty="0">
                <a:ln>
                  <a:noFill/>
                </a:ln>
                <a:solidFill>
                  <a:srgbClr val="585858"/>
                </a:solidFill>
                <a:effectLst/>
                <a:uLnTx/>
                <a:uFillTx/>
                <a:latin typeface="Calibri"/>
                <a:ea typeface="+mn-ea"/>
                <a:cs typeface="Calibri"/>
              </a:rPr>
              <a:t>NAF</a:t>
            </a:r>
            <a:r>
              <a:rPr kumimoji="0" sz="1200" b="0" i="0" u="none" strike="noStrike" kern="1200" cap="none" spc="-10" normalizeH="0" baseline="0" noProof="0" dirty="0">
                <a:ln>
                  <a:noFill/>
                </a:ln>
                <a:solidFill>
                  <a:srgbClr val="585858"/>
                </a:solidFill>
                <a:effectLst/>
                <a:uLnTx/>
                <a:uFillTx/>
                <a:latin typeface="Calibri"/>
                <a:ea typeface="+mn-ea"/>
                <a:cs typeface="Calibri"/>
              </a:rPr>
              <a:t> </a:t>
            </a:r>
            <a:r>
              <a:rPr kumimoji="0" sz="1200" b="0" i="0" u="none" strike="noStrike" kern="1200" cap="none" spc="-5" normalizeH="0" baseline="0" noProof="0" dirty="0">
                <a:ln>
                  <a:noFill/>
                </a:ln>
                <a:solidFill>
                  <a:srgbClr val="585858"/>
                </a:solidFill>
                <a:effectLst/>
                <a:uLnTx/>
                <a:uFillTx/>
                <a:latin typeface="Calibri"/>
                <a:ea typeface="+mn-ea"/>
                <a:cs typeface="Calibri"/>
              </a:rPr>
              <a:t>(112,550)</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026160" marR="0" lvl="0" indent="0" algn="l" defTabSz="914400" rtl="0" eaLnBrk="1" fontAlgn="auto" latinLnBrk="0" hangingPunct="1">
              <a:lnSpc>
                <a:spcPct val="100000"/>
              </a:lnSpc>
              <a:spcBef>
                <a:spcPts val="605"/>
              </a:spcBef>
              <a:spcAft>
                <a:spcPts val="0"/>
              </a:spcAft>
              <a:buClrTx/>
              <a:buSzTx/>
              <a:buFontTx/>
              <a:buNone/>
              <a:tabLst/>
              <a:defRPr/>
            </a:pPr>
            <a:r>
              <a:rPr kumimoji="0" sz="1200" b="0" i="0" u="none" strike="noStrike" kern="1200" cap="none" spc="-5" normalizeH="0" baseline="0" noProof="0" dirty="0">
                <a:ln>
                  <a:noFill/>
                </a:ln>
                <a:solidFill>
                  <a:srgbClr val="585858"/>
                </a:solidFill>
                <a:effectLst/>
                <a:uLnTx/>
                <a:uFillTx/>
                <a:latin typeface="Calibri"/>
                <a:ea typeface="+mn-ea"/>
                <a:cs typeface="Calibri"/>
              </a:rPr>
              <a:t>Foreign Nat.</a:t>
            </a:r>
            <a:r>
              <a:rPr kumimoji="0" sz="1200" b="0" i="0" u="none" strike="noStrike" kern="1200" cap="none" spc="-30" normalizeH="0" baseline="0" noProof="0" dirty="0">
                <a:ln>
                  <a:noFill/>
                </a:ln>
                <a:solidFill>
                  <a:srgbClr val="585858"/>
                </a:solidFill>
                <a:effectLst/>
                <a:uLnTx/>
                <a:uFillTx/>
                <a:latin typeface="Calibri"/>
                <a:ea typeface="+mn-ea"/>
                <a:cs typeface="Calibri"/>
              </a:rPr>
              <a:t> </a:t>
            </a:r>
            <a:r>
              <a:rPr kumimoji="0" sz="1200" b="0" i="0" u="none" strike="noStrike" kern="1200" cap="none" spc="-5" normalizeH="0" baseline="0" noProof="0" dirty="0">
                <a:ln>
                  <a:noFill/>
                </a:ln>
                <a:solidFill>
                  <a:srgbClr val="585858"/>
                </a:solidFill>
                <a:effectLst/>
                <a:uLnTx/>
                <a:uFillTx/>
                <a:latin typeface="Calibri"/>
                <a:ea typeface="+mn-ea"/>
                <a:cs typeface="Calibri"/>
              </a:rPr>
              <a:t>(51,344)</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916940" marR="119380" lvl="0" indent="0" algn="l" defTabSz="914400" rtl="0" eaLnBrk="1" fontAlgn="auto" latinLnBrk="0" hangingPunct="1">
              <a:lnSpc>
                <a:spcPct val="100000"/>
              </a:lnSpc>
              <a:spcBef>
                <a:spcPts val="905"/>
              </a:spcBef>
              <a:spcAft>
                <a:spcPts val="0"/>
              </a:spcAft>
              <a:buClrTx/>
              <a:buSzTx/>
              <a:buFontTx/>
              <a:buNone/>
              <a:tabLst/>
              <a:defRPr/>
            </a:pPr>
            <a:r>
              <a:rPr kumimoji="0" sz="1200" b="0" i="0" u="none" strike="noStrike" kern="1200" cap="none" spc="-10" normalizeH="0" baseline="0" noProof="0" dirty="0">
                <a:ln>
                  <a:noFill/>
                </a:ln>
                <a:solidFill>
                  <a:prstClr val="black"/>
                </a:solidFill>
                <a:effectLst/>
                <a:uLnTx/>
                <a:uFillTx/>
                <a:latin typeface="Calibri"/>
                <a:ea typeface="+mn-ea"/>
                <a:cs typeface="Calibri"/>
              </a:rPr>
              <a:t>Located </a:t>
            </a:r>
            <a:r>
              <a:rPr kumimoji="0" sz="1200" b="0" i="0" u="none" strike="noStrike" kern="1200" cap="none" spc="0" normalizeH="0" baseline="0" noProof="0" dirty="0">
                <a:ln>
                  <a:noFill/>
                </a:ln>
                <a:solidFill>
                  <a:prstClr val="black"/>
                </a:solidFill>
                <a:effectLst/>
                <a:uLnTx/>
                <a:uFillTx/>
                <a:latin typeface="Calibri"/>
                <a:ea typeface="+mn-ea"/>
                <a:cs typeface="Calibri"/>
              </a:rPr>
              <a:t>in 22 </a:t>
            </a:r>
            <a:r>
              <a:rPr kumimoji="0" sz="1200" b="0" i="0" u="none" strike="noStrike" kern="1200" cap="none" spc="-10" normalizeH="0" baseline="0" noProof="0" dirty="0">
                <a:ln>
                  <a:noFill/>
                </a:ln>
                <a:solidFill>
                  <a:prstClr val="black"/>
                </a:solidFill>
                <a:effectLst/>
                <a:uLnTx/>
                <a:uFillTx/>
                <a:latin typeface="Calibri"/>
                <a:ea typeface="+mn-ea"/>
                <a:cs typeface="Calibri"/>
              </a:rPr>
              <a:t>Different  </a:t>
            </a:r>
            <a:r>
              <a:rPr kumimoji="0" sz="1200" b="0" i="0" u="none" strike="noStrike" kern="1200" cap="none" spc="-5" normalizeH="0" baseline="0" noProof="0" dirty="0">
                <a:ln>
                  <a:noFill/>
                </a:ln>
                <a:solidFill>
                  <a:prstClr val="black"/>
                </a:solidFill>
                <a:effectLst/>
                <a:uLnTx/>
                <a:uFillTx/>
                <a:latin typeface="Calibri"/>
                <a:ea typeface="+mn-ea"/>
                <a:cs typeface="Calibri"/>
              </a:rPr>
              <a:t>Countries</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420"/>
              </a:spcBef>
              <a:spcAft>
                <a:spcPts val="0"/>
              </a:spcAft>
              <a:buClrTx/>
              <a:buSzTx/>
              <a:buFontTx/>
              <a:buNone/>
              <a:tabLst/>
              <a:defRPr/>
            </a:pPr>
            <a:r>
              <a:rPr kumimoji="0" sz="1200" b="1" i="0" u="none" strike="noStrike" kern="1200" cap="none" spc="0" normalizeH="0" baseline="0" noProof="0" dirty="0">
                <a:ln>
                  <a:noFill/>
                </a:ln>
                <a:solidFill>
                  <a:srgbClr val="404040"/>
                </a:solidFill>
                <a:effectLst/>
                <a:uLnTx/>
                <a:uFillTx/>
                <a:latin typeface="Calibri"/>
                <a:ea typeface="+mn-ea"/>
                <a:cs typeface="Calibri"/>
              </a:rPr>
              <a:t>82.81%</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2" name="object 22"/>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5</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20" name="object 20"/>
          <p:cNvSpPr txBox="1"/>
          <p:nvPr/>
        </p:nvSpPr>
        <p:spPr>
          <a:xfrm>
            <a:off x="6172200" y="5715000"/>
            <a:ext cx="2971800" cy="401320"/>
          </a:xfrm>
          <a:prstGeom prst="rect">
            <a:avLst/>
          </a:prstGeom>
          <a:ln w="9144">
            <a:solidFill>
              <a:srgbClr val="000000"/>
            </a:solidFill>
          </a:ln>
        </p:spPr>
        <p:txBody>
          <a:bodyPr vert="horz" wrap="square" lIns="0" tIns="38735" rIns="0" bIns="0" rtlCol="0">
            <a:spAutoFit/>
          </a:bodyPr>
          <a:lstStyle/>
          <a:p>
            <a:pPr marL="0" marR="83820" lvl="0" indent="0" algn="r" defTabSz="914400" rtl="0" eaLnBrk="1" fontAlgn="auto" latinLnBrk="0" hangingPunct="1">
              <a:lnSpc>
                <a:spcPct val="100000"/>
              </a:lnSpc>
              <a:spcBef>
                <a:spcPts val="305"/>
              </a:spcBef>
              <a:spcAft>
                <a:spcPts val="0"/>
              </a:spcAft>
              <a:buClrTx/>
              <a:buSzTx/>
              <a:buFontTx/>
              <a:buNone/>
              <a:tabLst/>
              <a:defRPr/>
            </a:pPr>
            <a:r>
              <a:rPr kumimoji="0" sz="1000" b="1" i="0" u="none" strike="noStrike" kern="1200" cap="none" spc="-5" normalizeH="0" baseline="0" noProof="0" dirty="0">
                <a:ln>
                  <a:noFill/>
                </a:ln>
                <a:solidFill>
                  <a:prstClr val="black"/>
                </a:solidFill>
                <a:effectLst/>
                <a:uLnTx/>
                <a:uFillTx/>
                <a:latin typeface="Calibri"/>
                <a:ea typeface="+mn-ea"/>
                <a:cs typeface="Calibri"/>
              </a:rPr>
              <a:t>App Fund: </a:t>
            </a:r>
            <a:r>
              <a:rPr kumimoji="0" sz="1000" b="1" i="0" u="none" strike="noStrike" kern="1200" cap="none" spc="-10" normalizeH="0" baseline="0" noProof="0" dirty="0">
                <a:ln>
                  <a:noFill/>
                </a:ln>
                <a:solidFill>
                  <a:prstClr val="black"/>
                </a:solidFill>
                <a:effectLst/>
                <a:uLnTx/>
                <a:uFillTx/>
                <a:latin typeface="Calibri"/>
                <a:ea typeface="+mn-ea"/>
                <a:cs typeface="Calibri"/>
              </a:rPr>
              <a:t>DCPDS </a:t>
            </a:r>
            <a:r>
              <a:rPr kumimoji="0" sz="1000" b="1" i="0" u="none" strike="noStrike" kern="1200" cap="none" spc="-5" normalizeH="0" baseline="0" noProof="0" dirty="0">
                <a:ln>
                  <a:noFill/>
                </a:ln>
                <a:solidFill>
                  <a:prstClr val="black"/>
                </a:solidFill>
                <a:effectLst/>
                <a:uLnTx/>
                <a:uFillTx/>
                <a:latin typeface="Calibri"/>
                <a:ea typeface="+mn-ea"/>
                <a:cs typeface="Calibri"/>
              </a:rPr>
              <a:t>data as of</a:t>
            </a:r>
            <a:r>
              <a:rPr kumimoji="0" sz="1000" b="1" i="0" u="none" strike="noStrike" kern="1200" cap="none" spc="0" normalizeH="0" baseline="0" noProof="0" dirty="0">
                <a:ln>
                  <a:noFill/>
                </a:ln>
                <a:solidFill>
                  <a:prstClr val="black"/>
                </a:solidFill>
                <a:effectLst/>
                <a:uLnTx/>
                <a:uFillTx/>
                <a:latin typeface="Calibri"/>
                <a:ea typeface="+mn-ea"/>
                <a:cs typeface="Calibri"/>
              </a:rPr>
              <a:t> </a:t>
            </a:r>
            <a:r>
              <a:rPr kumimoji="0" sz="1000" b="1" i="0" u="none" strike="noStrike" kern="1200" cap="none" spc="-5" normalizeH="0" baseline="0" noProof="0" dirty="0">
                <a:ln>
                  <a:noFill/>
                </a:ln>
                <a:solidFill>
                  <a:prstClr val="black"/>
                </a:solidFill>
                <a:effectLst/>
                <a:uLnTx/>
                <a:uFillTx/>
                <a:latin typeface="Calibri"/>
                <a:ea typeface="+mn-ea"/>
                <a:cs typeface="Calibri"/>
              </a:rPr>
              <a:t>6/30/2020</a:t>
            </a: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0" marR="86360" lvl="0" indent="0" algn="r"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black"/>
                </a:solidFill>
                <a:effectLst/>
                <a:uLnTx/>
                <a:uFillTx/>
                <a:latin typeface="Calibri"/>
                <a:ea typeface="+mn-ea"/>
                <a:cs typeface="Calibri"/>
              </a:rPr>
              <a:t>NAF and Foreign National: DMDC 5/31/2020</a:t>
            </a:r>
            <a:r>
              <a:rPr kumimoji="0" sz="1000" b="1" i="0" u="none" strike="noStrike" kern="1200" cap="none" spc="60" normalizeH="0" baseline="0" noProof="0" dirty="0">
                <a:ln>
                  <a:noFill/>
                </a:ln>
                <a:solidFill>
                  <a:prstClr val="black"/>
                </a:solidFill>
                <a:effectLst/>
                <a:uLnTx/>
                <a:uFillTx/>
                <a:latin typeface="Calibri"/>
                <a:ea typeface="+mn-ea"/>
                <a:cs typeface="Calibri"/>
              </a:rPr>
              <a:t> </a:t>
            </a:r>
            <a:r>
              <a:rPr kumimoji="0" sz="1000" b="1" i="0" u="none" strike="noStrike" kern="1200" cap="none" spc="-5" normalizeH="0" baseline="0" noProof="0" dirty="0">
                <a:ln>
                  <a:noFill/>
                </a:ln>
                <a:solidFill>
                  <a:prstClr val="black"/>
                </a:solidFill>
                <a:effectLst/>
                <a:uLnTx/>
                <a:uFillTx/>
                <a:latin typeface="Calibri"/>
                <a:ea typeface="+mn-ea"/>
                <a:cs typeface="Calibri"/>
              </a:rPr>
              <a:t>data.</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graphicFrame>
        <p:nvGraphicFramePr>
          <p:cNvPr id="21" name="object 21"/>
          <p:cNvGraphicFramePr>
            <a:graphicFrameLocks noGrp="1"/>
          </p:cNvGraphicFramePr>
          <p:nvPr/>
        </p:nvGraphicFramePr>
        <p:xfrm>
          <a:off x="5745226" y="2262504"/>
          <a:ext cx="3252470" cy="1939289"/>
        </p:xfrm>
        <a:graphic>
          <a:graphicData uri="http://schemas.openxmlformats.org/drawingml/2006/table">
            <a:tbl>
              <a:tblPr firstRow="1" bandRow="1">
                <a:tableStyleId>{2D5ABB26-0587-4C30-8999-92F81FD0307C}</a:tableStyleId>
              </a:tblPr>
              <a:tblGrid>
                <a:gridCol w="1626235">
                  <a:extLst>
                    <a:ext uri="{9D8B030D-6E8A-4147-A177-3AD203B41FA5}">
                      <a16:colId xmlns:a16="http://schemas.microsoft.com/office/drawing/2014/main" xmlns="" val="20000"/>
                    </a:ext>
                  </a:extLst>
                </a:gridCol>
                <a:gridCol w="1626235">
                  <a:extLst>
                    <a:ext uri="{9D8B030D-6E8A-4147-A177-3AD203B41FA5}">
                      <a16:colId xmlns:a16="http://schemas.microsoft.com/office/drawing/2014/main" xmlns="" val="20001"/>
                    </a:ext>
                  </a:extLst>
                </a:gridCol>
              </a:tblGrid>
              <a:tr h="288417">
                <a:tc gridSpan="2">
                  <a:txBody>
                    <a:bodyPr/>
                    <a:lstStyle/>
                    <a:p>
                      <a:pPr marL="184150">
                        <a:lnSpc>
                          <a:spcPct val="100000"/>
                        </a:lnSpc>
                        <a:spcBef>
                          <a:spcPts val="290"/>
                        </a:spcBef>
                      </a:pPr>
                      <a:r>
                        <a:rPr sz="1200" b="1" spc="-5" dirty="0">
                          <a:latin typeface="Calibri"/>
                          <a:cs typeface="Calibri"/>
                        </a:rPr>
                        <a:t>Appropriated </a:t>
                      </a:r>
                      <a:r>
                        <a:rPr sz="1200" b="1" dirty="0">
                          <a:latin typeface="Calibri"/>
                          <a:cs typeface="Calibri"/>
                        </a:rPr>
                        <a:t>Fund </a:t>
                      </a:r>
                      <a:r>
                        <a:rPr sz="1200" b="1" spc="-5" dirty="0">
                          <a:latin typeface="Calibri"/>
                          <a:cs typeface="Calibri"/>
                        </a:rPr>
                        <a:t>Employees by</a:t>
                      </a:r>
                      <a:r>
                        <a:rPr sz="1200" b="1" spc="-15" dirty="0">
                          <a:latin typeface="Calibri"/>
                          <a:cs typeface="Calibri"/>
                        </a:rPr>
                        <a:t> </a:t>
                      </a:r>
                      <a:r>
                        <a:rPr sz="1200" b="1" spc="-5" dirty="0">
                          <a:latin typeface="Calibri"/>
                          <a:cs typeface="Calibri"/>
                        </a:rPr>
                        <a:t>Component</a:t>
                      </a:r>
                      <a:endParaRPr sz="1200">
                        <a:latin typeface="Calibri"/>
                        <a:cs typeface="Calibri"/>
                      </a:endParaRPr>
                    </a:p>
                  </a:txBody>
                  <a:tcPr marL="0" marR="0" marT="36830"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hMerge="1">
                  <a:txBody>
                    <a:bodyPr/>
                    <a:lstStyle/>
                    <a:p>
                      <a:endParaRPr/>
                    </a:p>
                  </a:txBody>
                  <a:tcPr marL="0" marR="0" marT="0" marB="0"/>
                </a:tc>
                <a:extLst>
                  <a:ext uri="{0D108BD9-81ED-4DB2-BD59-A6C34878D82A}">
                    <a16:rowId xmlns:a16="http://schemas.microsoft.com/office/drawing/2014/main" xmlns="" val="10000"/>
                  </a:ext>
                </a:extLst>
              </a:tr>
              <a:tr h="412623">
                <a:tc>
                  <a:txBody>
                    <a:bodyPr/>
                    <a:lstStyle/>
                    <a:p>
                      <a:pPr marL="92075">
                        <a:lnSpc>
                          <a:spcPct val="100000"/>
                        </a:lnSpc>
                        <a:spcBef>
                          <a:spcPts val="785"/>
                        </a:spcBef>
                      </a:pPr>
                      <a:r>
                        <a:rPr sz="1200" spc="-5" dirty="0">
                          <a:latin typeface="Calibri"/>
                          <a:cs typeface="Calibri"/>
                        </a:rPr>
                        <a:t>Army</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2075">
                        <a:lnSpc>
                          <a:spcPct val="100000"/>
                        </a:lnSpc>
                        <a:spcBef>
                          <a:spcPts val="785"/>
                        </a:spcBef>
                      </a:pPr>
                      <a:r>
                        <a:rPr sz="1200" dirty="0">
                          <a:latin typeface="Calibri"/>
                          <a:cs typeface="Calibri"/>
                        </a:rPr>
                        <a:t>263,704</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extLst>
                  <a:ext uri="{0D108BD9-81ED-4DB2-BD59-A6C34878D82A}">
                    <a16:rowId xmlns:a16="http://schemas.microsoft.com/office/drawing/2014/main" xmlns="" val="10001"/>
                  </a:ext>
                </a:extLst>
              </a:tr>
              <a:tr h="412750">
                <a:tc>
                  <a:txBody>
                    <a:bodyPr/>
                    <a:lstStyle/>
                    <a:p>
                      <a:pPr marL="92075">
                        <a:lnSpc>
                          <a:spcPct val="100000"/>
                        </a:lnSpc>
                        <a:spcBef>
                          <a:spcPts val="785"/>
                        </a:spcBef>
                      </a:pPr>
                      <a:r>
                        <a:rPr sz="1200" spc="-5" dirty="0">
                          <a:latin typeface="Calibri"/>
                          <a:cs typeface="Calibri"/>
                        </a:rPr>
                        <a:t>Navy</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2075">
                        <a:lnSpc>
                          <a:spcPct val="100000"/>
                        </a:lnSpc>
                        <a:spcBef>
                          <a:spcPts val="785"/>
                        </a:spcBef>
                      </a:pPr>
                      <a:r>
                        <a:rPr sz="1200" dirty="0">
                          <a:latin typeface="Calibri"/>
                          <a:cs typeface="Calibri"/>
                        </a:rPr>
                        <a:t>225,352</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extLst>
                  <a:ext uri="{0D108BD9-81ED-4DB2-BD59-A6C34878D82A}">
                    <a16:rowId xmlns:a16="http://schemas.microsoft.com/office/drawing/2014/main" xmlns="" val="10002"/>
                  </a:ext>
                </a:extLst>
              </a:tr>
              <a:tr h="412749">
                <a:tc>
                  <a:txBody>
                    <a:bodyPr/>
                    <a:lstStyle/>
                    <a:p>
                      <a:pPr marL="92075">
                        <a:lnSpc>
                          <a:spcPct val="100000"/>
                        </a:lnSpc>
                        <a:spcBef>
                          <a:spcPts val="785"/>
                        </a:spcBef>
                      </a:pPr>
                      <a:r>
                        <a:rPr sz="1200" dirty="0">
                          <a:latin typeface="Calibri"/>
                          <a:cs typeface="Calibri"/>
                        </a:rPr>
                        <a:t>Air </a:t>
                      </a:r>
                      <a:r>
                        <a:rPr sz="1200" spc="-10" dirty="0">
                          <a:latin typeface="Calibri"/>
                          <a:cs typeface="Calibri"/>
                        </a:rPr>
                        <a:t>Force</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tc>
                  <a:txBody>
                    <a:bodyPr/>
                    <a:lstStyle/>
                    <a:p>
                      <a:pPr marL="92075">
                        <a:lnSpc>
                          <a:spcPct val="100000"/>
                        </a:lnSpc>
                        <a:spcBef>
                          <a:spcPts val="785"/>
                        </a:spcBef>
                      </a:pPr>
                      <a:r>
                        <a:rPr sz="1200" dirty="0">
                          <a:latin typeface="Calibri"/>
                          <a:cs typeface="Calibri"/>
                        </a:rPr>
                        <a:t>184,631</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D0D4E6"/>
                    </a:solidFill>
                  </a:tcPr>
                </a:tc>
                <a:extLst>
                  <a:ext uri="{0D108BD9-81ED-4DB2-BD59-A6C34878D82A}">
                    <a16:rowId xmlns:a16="http://schemas.microsoft.com/office/drawing/2014/main" xmlns="" val="10003"/>
                  </a:ext>
                </a:extLst>
              </a:tr>
              <a:tr h="412750">
                <a:tc>
                  <a:txBody>
                    <a:bodyPr/>
                    <a:lstStyle/>
                    <a:p>
                      <a:pPr marL="92075">
                        <a:lnSpc>
                          <a:spcPct val="100000"/>
                        </a:lnSpc>
                        <a:spcBef>
                          <a:spcPts val="785"/>
                        </a:spcBef>
                      </a:pPr>
                      <a:r>
                        <a:rPr sz="1200" spc="-5" dirty="0">
                          <a:latin typeface="Calibri"/>
                          <a:cs typeface="Calibri"/>
                        </a:rPr>
                        <a:t>DoD Agencies</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tc>
                  <a:txBody>
                    <a:bodyPr/>
                    <a:lstStyle/>
                    <a:p>
                      <a:pPr marL="92075">
                        <a:lnSpc>
                          <a:spcPct val="100000"/>
                        </a:lnSpc>
                        <a:spcBef>
                          <a:spcPts val="785"/>
                        </a:spcBef>
                      </a:pPr>
                      <a:r>
                        <a:rPr sz="1200" dirty="0">
                          <a:latin typeface="Calibri"/>
                          <a:cs typeface="Calibri"/>
                        </a:rPr>
                        <a:t>115,786</a:t>
                      </a:r>
                      <a:endParaRPr sz="1200">
                        <a:latin typeface="Calibri"/>
                        <a:cs typeface="Calibri"/>
                      </a:endParaRPr>
                    </a:p>
                  </a:txBody>
                  <a:tcPr marL="0" marR="0" marT="99695" marB="0">
                    <a:lnL w="12700">
                      <a:solidFill>
                        <a:srgbClr val="4D6FB8"/>
                      </a:solidFill>
                      <a:prstDash val="solid"/>
                    </a:lnL>
                    <a:lnR w="12700">
                      <a:solidFill>
                        <a:srgbClr val="4D6FB8"/>
                      </a:solidFill>
                      <a:prstDash val="solid"/>
                    </a:lnR>
                    <a:lnT w="12700">
                      <a:solidFill>
                        <a:srgbClr val="4D6FB8"/>
                      </a:solidFill>
                      <a:prstDash val="solid"/>
                    </a:lnT>
                    <a:lnB w="12700">
                      <a:solidFill>
                        <a:srgbClr val="4D6FB8"/>
                      </a:solidFill>
                      <a:prstDash val="solid"/>
                    </a:lnB>
                    <a:solidFill>
                      <a:srgbClr val="E9EBF3"/>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291867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89814" y="2590278"/>
            <a:ext cx="6409055" cy="1461135"/>
            <a:chOff x="1389814" y="2590278"/>
            <a:chExt cx="6409055" cy="1461135"/>
          </a:xfrm>
        </p:grpSpPr>
        <p:sp>
          <p:nvSpPr>
            <p:cNvPr id="3" name="object 3"/>
            <p:cNvSpPr/>
            <p:nvPr/>
          </p:nvSpPr>
          <p:spPr>
            <a:xfrm>
              <a:off x="1389814" y="2590278"/>
              <a:ext cx="6408946" cy="497162"/>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3336036" y="2932175"/>
              <a:ext cx="2505456" cy="111861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object 5"/>
          <p:cNvSpPr txBox="1">
            <a:spLocks noGrp="1"/>
          </p:cNvSpPr>
          <p:nvPr>
            <p:ph type="title"/>
          </p:nvPr>
        </p:nvSpPr>
        <p:spPr>
          <a:xfrm>
            <a:off x="1347597" y="2439746"/>
            <a:ext cx="6452235" cy="1244600"/>
          </a:xfrm>
          <a:prstGeom prst="rect">
            <a:avLst/>
          </a:prstGeom>
        </p:spPr>
        <p:txBody>
          <a:bodyPr vert="horz" wrap="square" lIns="0" tIns="12065" rIns="0" bIns="0" rtlCol="0">
            <a:spAutoFit/>
          </a:bodyPr>
          <a:lstStyle/>
          <a:p>
            <a:pPr marL="2301875" marR="5080" indent="-2289810">
              <a:lnSpc>
                <a:spcPct val="100000"/>
              </a:lnSpc>
              <a:spcBef>
                <a:spcPts val="95"/>
              </a:spcBef>
            </a:pPr>
            <a:r>
              <a:rPr sz="4000" spc="-5" dirty="0"/>
              <a:t>Line of Business/Special </a:t>
            </a:r>
            <a:r>
              <a:rPr sz="4000" spc="-10" dirty="0"/>
              <a:t>Office  Briefings</a:t>
            </a:r>
            <a:endParaRPr sz="400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6</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Tree>
    <p:extLst>
      <p:ext uri="{BB962C8B-B14F-4D97-AF65-F5344CB8AC3E}">
        <p14:creationId xmlns:p14="http://schemas.microsoft.com/office/powerpoint/2010/main" val="33612484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80869" y="174447"/>
            <a:ext cx="4390390" cy="514350"/>
          </a:xfrm>
          <a:prstGeom prst="rect">
            <a:avLst/>
          </a:prstGeom>
        </p:spPr>
        <p:txBody>
          <a:bodyPr vert="horz" wrap="square" lIns="0" tIns="13335" rIns="0" bIns="0" rtlCol="0">
            <a:spAutoFit/>
          </a:bodyPr>
          <a:lstStyle/>
          <a:p>
            <a:pPr marL="12700">
              <a:lnSpc>
                <a:spcPct val="100000"/>
              </a:lnSpc>
              <a:spcBef>
                <a:spcPts val="105"/>
              </a:spcBef>
            </a:pPr>
            <a:r>
              <a:rPr sz="3200" spc="-5" dirty="0"/>
              <a:t>Planning </a:t>
            </a:r>
            <a:r>
              <a:rPr sz="3200" dirty="0"/>
              <a:t>&amp;</a:t>
            </a:r>
            <a:r>
              <a:rPr sz="3200" spc="-60" dirty="0"/>
              <a:t> </a:t>
            </a:r>
            <a:r>
              <a:rPr sz="3200" spc="-5" dirty="0"/>
              <a:t>Accountability</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7</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57276" y="873632"/>
            <a:ext cx="7958455" cy="4577715"/>
          </a:xfrm>
          <a:prstGeom prst="rect">
            <a:avLst/>
          </a:prstGeom>
        </p:spPr>
        <p:txBody>
          <a:bodyPr vert="horz" wrap="square" lIns="0" tIns="13335" rIns="0" bIns="0" rtlCol="0">
            <a:spAutoFit/>
          </a:bodyPr>
          <a:lstStyle/>
          <a:p>
            <a:pPr marL="12700" marR="98425" lvl="0" indent="0" algn="l" defTabSz="914400" rtl="0" eaLnBrk="1" fontAlgn="auto" latinLnBrk="0" hangingPunct="1">
              <a:lnSpc>
                <a:spcPct val="100000"/>
              </a:lnSpc>
              <a:spcBef>
                <a:spcPts val="105"/>
              </a:spcBef>
              <a:spcAft>
                <a:spcPts val="0"/>
              </a:spcAft>
              <a:buClrTx/>
              <a:buSzTx/>
              <a:buFontTx/>
              <a:buNone/>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The Planning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Accountability </a:t>
            </a:r>
            <a:r>
              <a:rPr kumimoji="0" sz="1700" b="0" i="0" u="none" strike="noStrike" kern="1200" cap="none" spc="0" normalizeH="0" baseline="0" noProof="0" dirty="0">
                <a:ln>
                  <a:noFill/>
                </a:ln>
                <a:solidFill>
                  <a:prstClr val="black"/>
                </a:solidFill>
                <a:effectLst/>
                <a:uLnTx/>
                <a:uFillTx/>
                <a:latin typeface="Calibri"/>
                <a:ea typeface="+mn-ea"/>
                <a:cs typeface="Calibri"/>
              </a:rPr>
              <a:t>mission is </a:t>
            </a:r>
            <a:r>
              <a:rPr kumimoji="0" sz="1700" b="0" i="0" u="none" strike="noStrike" kern="1200" cap="none" spc="-5" normalizeH="0" baseline="0" noProof="0" dirty="0">
                <a:ln>
                  <a:noFill/>
                </a:ln>
                <a:solidFill>
                  <a:prstClr val="black"/>
                </a:solidFill>
                <a:effectLst/>
                <a:uLnTx/>
                <a:uFillTx/>
                <a:latin typeface="Calibri"/>
                <a:ea typeface="+mn-ea"/>
                <a:cs typeface="Calibri"/>
              </a:rPr>
              <a:t>to develop </a:t>
            </a:r>
            <a:r>
              <a:rPr kumimoji="0" sz="1700" b="0" i="0" u="none" strike="noStrike" kern="1200" cap="none" spc="0" normalizeH="0" baseline="0" noProof="0" dirty="0">
                <a:ln>
                  <a:noFill/>
                </a:ln>
                <a:solidFill>
                  <a:prstClr val="black"/>
                </a:solidFill>
                <a:effectLst/>
                <a:uLnTx/>
                <a:uFillTx/>
                <a:latin typeface="Calibri"/>
                <a:ea typeface="+mn-ea"/>
                <a:cs typeface="Calibri"/>
              </a:rPr>
              <a:t>policy and guidance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10" normalizeH="0" baseline="0" noProof="0" dirty="0">
                <a:ln>
                  <a:noFill/>
                </a:ln>
                <a:solidFill>
                  <a:prstClr val="black"/>
                </a:solidFill>
                <a:effectLst/>
                <a:uLnTx/>
                <a:uFillTx/>
                <a:latin typeface="Calibri"/>
                <a:ea typeface="+mn-ea"/>
                <a:cs typeface="Calibri"/>
              </a:rPr>
              <a:t>strategic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10" normalizeH="0" baseline="0" noProof="0" dirty="0">
                <a:ln>
                  <a:noFill/>
                </a:ln>
                <a:solidFill>
                  <a:prstClr val="black"/>
                </a:solidFill>
                <a:effectLst/>
                <a:uLnTx/>
                <a:uFillTx/>
                <a:latin typeface="Calibri"/>
                <a:ea typeface="+mn-ea"/>
                <a:cs typeface="Calibri"/>
              </a:rPr>
              <a:t>workforce </a:t>
            </a:r>
            <a:r>
              <a:rPr kumimoji="0" sz="1700" b="0" i="0" u="none" strike="noStrike" kern="1200" cap="none" spc="0" normalizeH="0" baseline="0" noProof="0" dirty="0">
                <a:ln>
                  <a:noFill/>
                </a:ln>
                <a:solidFill>
                  <a:prstClr val="black"/>
                </a:solidFill>
                <a:effectLst/>
                <a:uLnTx/>
                <a:uFillTx/>
                <a:latin typeface="Calibri"/>
                <a:ea typeface="+mn-ea"/>
                <a:cs typeface="Calibri"/>
              </a:rPr>
              <a:t>human </a:t>
            </a:r>
            <a:r>
              <a:rPr kumimoji="0" sz="1700" b="0" i="0" u="none" strike="noStrike" kern="1200" cap="none" spc="-5" normalizeH="0" baseline="0" noProof="0" dirty="0">
                <a:ln>
                  <a:noFill/>
                </a:ln>
                <a:solidFill>
                  <a:prstClr val="black"/>
                </a:solidFill>
                <a:effectLst/>
                <a:uLnTx/>
                <a:uFillTx/>
                <a:latin typeface="Calibri"/>
                <a:ea typeface="+mn-ea"/>
                <a:cs typeface="Calibri"/>
              </a:rPr>
              <a:t>capital planning and management. This work </a:t>
            </a:r>
            <a:r>
              <a:rPr kumimoji="0" sz="1700" b="0" i="0" u="none" strike="noStrike" kern="1200" cap="none" spc="0" normalizeH="0" baseline="0" noProof="0" dirty="0">
                <a:ln>
                  <a:noFill/>
                </a:ln>
                <a:solidFill>
                  <a:prstClr val="black"/>
                </a:solidFill>
                <a:effectLst/>
                <a:uLnTx/>
                <a:uFillTx/>
                <a:latin typeface="Calibri"/>
                <a:ea typeface="+mn-ea"/>
                <a:cs typeface="Calibri"/>
              </a:rPr>
              <a:t>serves </a:t>
            </a:r>
            <a:r>
              <a:rPr kumimoji="0" sz="1700" b="0" i="0" u="none" strike="noStrike" kern="1200" cap="none" spc="-10" normalizeH="0" baseline="0" noProof="0" dirty="0">
                <a:ln>
                  <a:noFill/>
                </a:ln>
                <a:solidFill>
                  <a:prstClr val="black"/>
                </a:solidFill>
                <a:effectLst/>
                <a:uLnTx/>
                <a:uFillTx/>
                <a:latin typeface="Calibri"/>
                <a:ea typeface="+mn-ea"/>
                <a:cs typeface="Calibri"/>
              </a:rPr>
              <a:t>to </a:t>
            </a:r>
            <a:r>
              <a:rPr kumimoji="0" sz="1700" b="0" i="0" u="none" strike="noStrike" kern="1200" cap="none" spc="-5" normalizeH="0" baseline="0" noProof="0" dirty="0">
                <a:ln>
                  <a:noFill/>
                </a:ln>
                <a:solidFill>
                  <a:prstClr val="black"/>
                </a:solidFill>
                <a:effectLst/>
                <a:uLnTx/>
                <a:uFillTx/>
                <a:latin typeface="Calibri"/>
                <a:ea typeface="+mn-ea"/>
                <a:cs typeface="Calibri"/>
              </a:rPr>
              <a:t>ensure  </a:t>
            </a:r>
            <a:r>
              <a:rPr kumimoji="0" sz="1700" b="0" i="0" u="none" strike="noStrike" kern="1200" cap="none" spc="0" normalizeH="0" baseline="0" noProof="0" dirty="0">
                <a:ln>
                  <a:noFill/>
                </a:ln>
                <a:solidFill>
                  <a:prstClr val="black"/>
                </a:solidFill>
                <a:effectLst/>
                <a:uLnTx/>
                <a:uFillTx/>
                <a:latin typeface="Calibri"/>
                <a:ea typeface="+mn-ea"/>
                <a:cs typeface="Calibri"/>
              </a:rPr>
              <a:t>that </a:t>
            </a:r>
            <a:r>
              <a:rPr kumimoji="0" sz="1700" b="0" i="0" u="none" strike="noStrike" kern="1200" cap="none" spc="-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plans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current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future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5" normalizeH="0" baseline="0" noProof="0" dirty="0">
                <a:ln>
                  <a:noFill/>
                </a:ln>
                <a:solidFill>
                  <a:prstClr val="black"/>
                </a:solidFill>
                <a:effectLst/>
                <a:uLnTx/>
                <a:uFillTx/>
                <a:latin typeface="Calibri"/>
                <a:ea typeface="+mn-ea"/>
                <a:cs typeface="Calibri"/>
              </a:rPr>
              <a:t>talent </a:t>
            </a:r>
            <a:r>
              <a:rPr kumimoji="0" sz="1700" b="0" i="0" u="none" strike="noStrike" kern="1200" cap="none" spc="0" normalizeH="0" baseline="0" noProof="0" dirty="0">
                <a:ln>
                  <a:noFill/>
                </a:ln>
                <a:solidFill>
                  <a:prstClr val="black"/>
                </a:solidFill>
                <a:effectLst/>
                <a:uLnTx/>
                <a:uFillTx/>
                <a:latin typeface="Calibri"/>
                <a:ea typeface="+mn-ea"/>
                <a:cs typeface="Calibri"/>
              </a:rPr>
              <a:t>in </a:t>
            </a:r>
            <a:r>
              <a:rPr kumimoji="0" sz="1700" b="0" i="0" u="none" strike="noStrike" kern="1200" cap="none" spc="-5" normalizeH="0" baseline="0" noProof="0" dirty="0">
                <a:ln>
                  <a:noFill/>
                </a:ln>
                <a:solidFill>
                  <a:prstClr val="black"/>
                </a:solidFill>
                <a:effectLst/>
                <a:uLnTx/>
                <a:uFillTx/>
                <a:latin typeface="Calibri"/>
                <a:ea typeface="+mn-ea"/>
                <a:cs typeface="Calibri"/>
              </a:rPr>
              <a:t>order to </a:t>
            </a:r>
            <a:r>
              <a:rPr kumimoji="0" sz="1700" b="0" i="0" u="none" strike="noStrike" kern="1200" cap="none" spc="0" normalizeH="0" baseline="0" noProof="0" dirty="0">
                <a:ln>
                  <a:noFill/>
                </a:ln>
                <a:solidFill>
                  <a:prstClr val="black"/>
                </a:solidFill>
                <a:effectLst/>
                <a:uLnTx/>
                <a:uFillTx/>
                <a:latin typeface="Calibri"/>
                <a:ea typeface="+mn-ea"/>
                <a:cs typeface="Calibri"/>
              </a:rPr>
              <a:t>meet </a:t>
            </a:r>
            <a:r>
              <a:rPr kumimoji="0" sz="1700" b="0" i="0" u="none" strike="noStrike" kern="1200" cap="none" spc="-5" normalizeH="0" baseline="0" noProof="0" dirty="0">
                <a:ln>
                  <a:noFill/>
                </a:ln>
                <a:solidFill>
                  <a:prstClr val="black"/>
                </a:solidFill>
                <a:effectLst/>
                <a:uLnTx/>
                <a:uFillTx/>
                <a:latin typeface="Calibri"/>
                <a:ea typeface="+mn-ea"/>
                <a:cs typeface="Calibri"/>
              </a:rPr>
              <a:t>DoD's </a:t>
            </a:r>
            <a:r>
              <a:rPr kumimoji="0" sz="1700" b="0" i="0" u="none" strike="noStrike" kern="1200" cap="none" spc="-10" normalizeH="0" baseline="0" noProof="0" dirty="0">
                <a:ln>
                  <a:noFill/>
                </a:ln>
                <a:solidFill>
                  <a:prstClr val="black"/>
                </a:solidFill>
                <a:effectLst/>
                <a:uLnTx/>
                <a:uFillTx/>
                <a:latin typeface="Calibri"/>
                <a:ea typeface="+mn-ea"/>
                <a:cs typeface="Calibri"/>
              </a:rPr>
              <a:t>complex  </a:t>
            </a:r>
            <a:r>
              <a:rPr kumimoji="0" sz="1700" b="0" i="0" u="none" strike="noStrike" kern="1200" cap="none" spc="0" normalizeH="0" baseline="0" noProof="0" dirty="0">
                <a:ln>
                  <a:noFill/>
                </a:ln>
                <a:solidFill>
                  <a:prstClr val="black"/>
                </a:solidFill>
                <a:effectLst/>
                <a:uLnTx/>
                <a:uFillTx/>
                <a:latin typeface="Calibri"/>
                <a:ea typeface="+mn-ea"/>
                <a:cs typeface="Calibri"/>
              </a:rPr>
              <a:t>and demanding mission. Our </a:t>
            </a:r>
            <a:r>
              <a:rPr kumimoji="0" sz="1700" b="0" i="0" u="none" strike="noStrike" kern="1200" cap="none" spc="-5" normalizeH="0" baseline="0" noProof="0" dirty="0">
                <a:ln>
                  <a:noFill/>
                </a:ln>
                <a:solidFill>
                  <a:prstClr val="black"/>
                </a:solidFill>
                <a:effectLst/>
                <a:uLnTx/>
                <a:uFillTx/>
                <a:latin typeface="Calibri"/>
                <a:ea typeface="+mn-ea"/>
                <a:cs typeface="Calibri"/>
              </a:rPr>
              <a:t>work </a:t>
            </a:r>
            <a:r>
              <a:rPr kumimoji="0" sz="1700" b="0" i="0" u="none" strike="noStrike" kern="1200" cap="none" spc="-10" normalizeH="0" baseline="0" noProof="0" dirty="0">
                <a:ln>
                  <a:noFill/>
                </a:ln>
                <a:solidFill>
                  <a:prstClr val="black"/>
                </a:solidFill>
                <a:effectLst/>
                <a:uLnTx/>
                <a:uFillTx/>
                <a:latin typeface="Calibri"/>
                <a:ea typeface="+mn-ea"/>
                <a:cs typeface="Calibri"/>
              </a:rPr>
              <a:t>informs </a:t>
            </a:r>
            <a:r>
              <a:rPr kumimoji="0" sz="1700" b="0" i="0" u="none" strike="noStrike" kern="1200" cap="none" spc="0" normalizeH="0" baseline="0" noProof="0" dirty="0">
                <a:ln>
                  <a:noFill/>
                </a:ln>
                <a:solidFill>
                  <a:prstClr val="black"/>
                </a:solidFill>
                <a:effectLst/>
                <a:uLnTx/>
                <a:uFillTx/>
                <a:latin typeface="Calibri"/>
                <a:ea typeface="+mn-ea"/>
                <a:cs typeface="Calibri"/>
              </a:rPr>
              <a:t>decisions made to </a:t>
            </a:r>
            <a:r>
              <a:rPr kumimoji="0" sz="1700" b="0" i="0" u="none" strike="noStrike" kern="1200" cap="none" spc="-5" normalizeH="0" baseline="0" noProof="0" dirty="0">
                <a:ln>
                  <a:noFill/>
                </a:ln>
                <a:solidFill>
                  <a:prstClr val="black"/>
                </a:solidFill>
                <a:effectLst/>
                <a:uLnTx/>
                <a:uFillTx/>
                <a:latin typeface="Calibri"/>
                <a:ea typeface="+mn-ea"/>
                <a:cs typeface="Calibri"/>
              </a:rPr>
              <a:t>manage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culture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productivity of </a:t>
            </a:r>
            <a:r>
              <a:rPr kumimoji="0" sz="1700" b="0" i="0" u="none" strike="noStrike" kern="1200" cap="none" spc="-10" normalizeH="0" baseline="0" noProof="0" dirty="0">
                <a:ln>
                  <a:noFill/>
                </a:ln>
                <a:solidFill>
                  <a:prstClr val="black"/>
                </a:solidFill>
                <a:effectLst/>
                <a:uLnTx/>
                <a:uFillTx/>
                <a:latin typeface="Calibri"/>
                <a:ea typeface="+mn-ea"/>
                <a:cs typeface="Calibri"/>
              </a:rPr>
              <a:t>more </a:t>
            </a:r>
            <a:r>
              <a:rPr kumimoji="0" sz="1700" b="0" i="0" u="none" strike="noStrike" kern="1200" cap="none" spc="0" normalizeH="0" baseline="0" noProof="0" dirty="0">
                <a:ln>
                  <a:noFill/>
                </a:ln>
                <a:solidFill>
                  <a:prstClr val="black"/>
                </a:solidFill>
                <a:effectLst/>
                <a:uLnTx/>
                <a:uFillTx/>
                <a:latin typeface="Calibri"/>
                <a:ea typeface="+mn-ea"/>
                <a:cs typeface="Calibri"/>
              </a:rPr>
              <a:t>than 900K civilians. </a:t>
            </a:r>
            <a:r>
              <a:rPr kumimoji="0" sz="1700" b="0" i="0" u="none" strike="noStrike" kern="1200" cap="none" spc="-5" normalizeH="0" baseline="0" noProof="0" dirty="0">
                <a:ln>
                  <a:noFill/>
                </a:ln>
                <a:solidFill>
                  <a:prstClr val="black"/>
                </a:solidFill>
                <a:effectLst/>
                <a:uLnTx/>
                <a:uFillTx/>
                <a:latin typeface="Calibri"/>
                <a:ea typeface="+mn-ea"/>
                <a:cs typeface="Calibri"/>
              </a:rPr>
              <a:t>Our portfolio </a:t>
            </a:r>
            <a:r>
              <a:rPr kumimoji="0" sz="1700" b="0" i="0" u="none" strike="noStrike" kern="1200" cap="none" spc="0" normalizeH="0" baseline="0" noProof="0" dirty="0">
                <a:ln>
                  <a:noFill/>
                </a:ln>
                <a:solidFill>
                  <a:prstClr val="black"/>
                </a:solidFill>
                <a:effectLst/>
                <a:uLnTx/>
                <a:uFillTx/>
                <a:latin typeface="Calibri"/>
                <a:ea typeface="+mn-ea"/>
                <a:cs typeface="Calibri"/>
              </a:rPr>
              <a:t>functions </a:t>
            </a:r>
            <a:r>
              <a:rPr kumimoji="0" sz="1700" b="0" i="0" u="none" strike="noStrike" kern="1200" cap="none" spc="-5" normalizeH="0" baseline="0" noProof="0" dirty="0">
                <a:ln>
                  <a:noFill/>
                </a:ln>
                <a:solidFill>
                  <a:prstClr val="black"/>
                </a:solidFill>
                <a:effectLst/>
                <a:uLnTx/>
                <a:uFillTx/>
                <a:latin typeface="Calibri"/>
                <a:ea typeface="+mn-ea"/>
                <a:cs typeface="Calibri"/>
              </a:rPr>
              <a:t>include </a:t>
            </a:r>
            <a:r>
              <a:rPr kumimoji="0" sz="1700" b="0" i="0" u="none" strike="noStrike" kern="1200" cap="none" spc="-10" normalizeH="0" baseline="0" noProof="0" dirty="0">
                <a:ln>
                  <a:noFill/>
                </a:ln>
                <a:solidFill>
                  <a:prstClr val="black"/>
                </a:solidFill>
                <a:effectLst/>
                <a:uLnTx/>
                <a:uFillTx/>
                <a:latin typeface="Calibri"/>
                <a:ea typeface="+mn-ea"/>
                <a:cs typeface="Calibri"/>
              </a:rPr>
              <a:t>workforce  </a:t>
            </a:r>
            <a:r>
              <a:rPr kumimoji="0" sz="1700" b="0" i="0" u="none" strike="noStrike" kern="1200" cap="none" spc="0" normalizeH="0" baseline="0" noProof="0" dirty="0">
                <a:ln>
                  <a:noFill/>
                </a:ln>
                <a:solidFill>
                  <a:prstClr val="black"/>
                </a:solidFill>
                <a:effectLst/>
                <a:uLnTx/>
                <a:uFillTx/>
                <a:latin typeface="Calibri"/>
                <a:ea typeface="+mn-ea"/>
                <a:cs typeface="Calibri"/>
              </a:rPr>
              <a:t>planning, </a:t>
            </a:r>
            <a:r>
              <a:rPr kumimoji="0" sz="1700" b="0" i="0" u="none" strike="noStrike" kern="1200" cap="none" spc="-10" normalizeH="0" baseline="0" noProof="0" dirty="0">
                <a:ln>
                  <a:noFill/>
                </a:ln>
                <a:solidFill>
                  <a:prstClr val="black"/>
                </a:solidFill>
                <a:effectLst/>
                <a:uLnTx/>
                <a:uFillTx/>
                <a:latin typeface="Calibri"/>
                <a:ea typeface="+mn-ea"/>
                <a:cs typeface="Calibri"/>
              </a:rPr>
              <a:t>workforce data </a:t>
            </a:r>
            <a:r>
              <a:rPr kumimoji="0" sz="1700" b="0" i="0" u="none" strike="noStrike" kern="1200" cap="none" spc="0" normalizeH="0" baseline="0" noProof="0" dirty="0">
                <a:ln>
                  <a:noFill/>
                </a:ln>
                <a:solidFill>
                  <a:prstClr val="black"/>
                </a:solidFill>
                <a:effectLst/>
                <a:uLnTx/>
                <a:uFillTx/>
                <a:latin typeface="Calibri"/>
                <a:ea typeface="+mn-ea"/>
                <a:cs typeface="Calibri"/>
              </a:rPr>
              <a:t>analytics and </a:t>
            </a:r>
            <a:r>
              <a:rPr kumimoji="0" sz="1700" b="0" i="0" u="none" strike="noStrike" kern="1200" cap="none" spc="-5" normalizeH="0" baseline="0" noProof="0" dirty="0">
                <a:ln>
                  <a:noFill/>
                </a:ln>
                <a:solidFill>
                  <a:prstClr val="black"/>
                </a:solidFill>
                <a:effectLst/>
                <a:uLnTx/>
                <a:uFillTx/>
                <a:latin typeface="Calibri"/>
                <a:ea typeface="+mn-ea"/>
                <a:cs typeface="Calibri"/>
              </a:rPr>
              <a:t>reporting, competency </a:t>
            </a:r>
            <a:r>
              <a:rPr kumimoji="0" sz="1700" b="0" i="0" u="none" strike="noStrike" kern="1200" cap="none" spc="0" normalizeH="0" baseline="0" noProof="0" dirty="0">
                <a:ln>
                  <a:noFill/>
                </a:ln>
                <a:solidFill>
                  <a:prstClr val="black"/>
                </a:solidFill>
                <a:effectLst/>
                <a:uLnTx/>
                <a:uFillTx/>
                <a:latin typeface="Calibri"/>
                <a:ea typeface="+mn-ea"/>
                <a:cs typeface="Calibri"/>
              </a:rPr>
              <a:t>and skills management, </a:t>
            </a:r>
            <a:r>
              <a:rPr kumimoji="0" sz="1700" b="0" i="0" u="none" strike="noStrike" kern="1200" cap="none" spc="-5" normalizeH="0" baseline="0" noProof="0" dirty="0">
                <a:ln>
                  <a:noFill/>
                </a:ln>
                <a:solidFill>
                  <a:prstClr val="black"/>
                </a:solidFill>
                <a:effectLst/>
                <a:uLnTx/>
                <a:uFillTx/>
                <a:latin typeface="Calibri"/>
                <a:ea typeface="+mn-ea"/>
                <a:cs typeface="Calibri"/>
              </a:rPr>
              <a:t>HR  </a:t>
            </a:r>
            <a:r>
              <a:rPr kumimoji="0" sz="1700" b="0" i="0" u="none" strike="noStrike" kern="1200" cap="none" spc="0" normalizeH="0" baseline="0" noProof="0" dirty="0">
                <a:ln>
                  <a:noFill/>
                </a:ln>
                <a:solidFill>
                  <a:prstClr val="black"/>
                </a:solidFill>
                <a:effectLst/>
                <a:uLnTx/>
                <a:uFillTx/>
                <a:latin typeface="Calibri"/>
                <a:ea typeface="+mn-ea"/>
                <a:cs typeface="Calibri"/>
              </a:rPr>
              <a:t>functional </a:t>
            </a:r>
            <a:r>
              <a:rPr kumimoji="0" sz="1700" b="0" i="0" u="none" strike="noStrike" kern="1200" cap="none" spc="-5" normalizeH="0" baseline="0" noProof="0" dirty="0">
                <a:ln>
                  <a:noFill/>
                </a:ln>
                <a:solidFill>
                  <a:prstClr val="black"/>
                </a:solidFill>
                <a:effectLst/>
                <a:uLnTx/>
                <a:uFillTx/>
                <a:latin typeface="Calibri"/>
                <a:ea typeface="+mn-ea"/>
                <a:cs typeface="Calibri"/>
              </a:rPr>
              <a:t>community management,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HR </a:t>
            </a:r>
            <a:r>
              <a:rPr kumimoji="0" sz="1700" b="0" i="0" u="none" strike="noStrike" kern="1200" cap="none" spc="-10" normalizeH="0" baseline="0" noProof="0" dirty="0">
                <a:ln>
                  <a:noFill/>
                </a:ln>
                <a:solidFill>
                  <a:prstClr val="black"/>
                </a:solidFill>
                <a:effectLst/>
                <a:uLnTx/>
                <a:uFillTx/>
                <a:latin typeface="Calibri"/>
                <a:ea typeface="+mn-ea"/>
                <a:cs typeface="Calibri"/>
              </a:rPr>
              <a:t>program </a:t>
            </a:r>
            <a:r>
              <a:rPr kumimoji="0" sz="1700" b="0" i="0" u="none" strike="noStrike" kern="1200" cap="none" spc="-5" normalizeH="0" baseline="0" noProof="0" dirty="0">
                <a:ln>
                  <a:noFill/>
                </a:ln>
                <a:solidFill>
                  <a:prstClr val="black"/>
                </a:solidFill>
                <a:effectLst/>
                <a:uLnTx/>
                <a:uFillTx/>
                <a:latin typeface="Calibri"/>
                <a:ea typeface="+mn-ea"/>
                <a:cs typeface="Calibri"/>
              </a:rPr>
              <a:t>accountability </a:t>
            </a:r>
            <a:r>
              <a:rPr kumimoji="0" sz="1700" b="0" i="0" u="none" strike="noStrike" kern="1200" cap="none" spc="0" normalizeH="0" baseline="0" noProof="0" dirty="0">
                <a:ln>
                  <a:noFill/>
                </a:ln>
                <a:solidFill>
                  <a:prstClr val="black"/>
                </a:solidFill>
                <a:effectLst/>
                <a:uLnTx/>
                <a:uFillTx/>
                <a:latin typeface="Calibri"/>
                <a:ea typeface="+mn-ea"/>
                <a:cs typeface="Calibri"/>
              </a:rPr>
              <a:t>and</a:t>
            </a:r>
            <a:r>
              <a:rPr kumimoji="0" sz="1700" b="0" i="0" u="none" strike="noStrike" kern="1200" cap="none" spc="-125"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evaluation.</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5"/>
              </a:spcBef>
              <a:spcAft>
                <a:spcPts val="0"/>
              </a:spcAft>
              <a:buClrTx/>
              <a:buSzTx/>
              <a:buFontTx/>
              <a:buNone/>
              <a:tabLst/>
              <a:defRPr/>
            </a:pPr>
            <a:endParaRPr kumimoji="0" sz="125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700" b="1" i="0" u="none" strike="noStrike" kern="1200" cap="none" spc="-50" normalizeH="0" baseline="0" noProof="0" dirty="0">
                <a:ln>
                  <a:noFill/>
                </a:ln>
                <a:solidFill>
                  <a:prstClr val="black"/>
                </a:solidFill>
                <a:effectLst/>
                <a:uLnTx/>
                <a:uFillTx/>
                <a:latin typeface="Calibri"/>
                <a:ea typeface="+mn-ea"/>
                <a:cs typeface="Calibri"/>
              </a:rPr>
              <a:t>Top</a:t>
            </a:r>
            <a:r>
              <a:rPr kumimoji="0" sz="1700" b="1" i="0" u="none" strike="noStrike" kern="1200" cap="none" spc="-10" normalizeH="0" baseline="0" noProof="0" dirty="0">
                <a:ln>
                  <a:noFill/>
                </a:ln>
                <a:solidFill>
                  <a:prstClr val="black"/>
                </a:solidFill>
                <a:effectLst/>
                <a:uLnTx/>
                <a:uFillTx/>
                <a:latin typeface="Calibri"/>
                <a:ea typeface="+mn-ea"/>
                <a:cs typeface="Calibri"/>
              </a:rPr>
              <a:t> </a:t>
            </a:r>
            <a:r>
              <a:rPr kumimoji="0" sz="17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4965" marR="244475"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Develop </a:t>
            </a:r>
            <a:r>
              <a:rPr kumimoji="0" sz="1700" b="0" i="0" u="none" strike="noStrike" kern="1200" cap="none" spc="0" normalizeH="0" baseline="0" noProof="0" dirty="0">
                <a:ln>
                  <a:noFill/>
                </a:ln>
                <a:solidFill>
                  <a:prstClr val="black"/>
                </a:solidFill>
                <a:effectLst/>
                <a:uLnTx/>
                <a:uFillTx/>
                <a:latin typeface="Calibri"/>
                <a:ea typeface="+mn-ea"/>
                <a:cs typeface="Calibri"/>
              </a:rPr>
              <a:t>a </a:t>
            </a:r>
            <a:r>
              <a:rPr kumimoji="0" sz="1700" b="0" i="0" u="none" strike="noStrike" kern="1200" cap="none" spc="-10" normalizeH="0" baseline="0" noProof="0" dirty="0">
                <a:ln>
                  <a:noFill/>
                </a:ln>
                <a:solidFill>
                  <a:prstClr val="black"/>
                </a:solidFill>
                <a:effectLst/>
                <a:uLnTx/>
                <a:uFillTx/>
                <a:latin typeface="Calibri"/>
                <a:ea typeface="+mn-ea"/>
                <a:cs typeface="Calibri"/>
              </a:rPr>
              <a:t>standard </a:t>
            </a:r>
            <a:r>
              <a:rPr kumimoji="0" sz="1700" b="0" i="0" u="none" strike="noStrike" kern="1200" cap="none" spc="-5" normalizeH="0" baseline="0" noProof="0" dirty="0">
                <a:ln>
                  <a:noFill/>
                </a:ln>
                <a:solidFill>
                  <a:prstClr val="black"/>
                </a:solidFill>
                <a:effectLst/>
                <a:uLnTx/>
                <a:uFillTx/>
                <a:latin typeface="Calibri"/>
                <a:ea typeface="+mn-ea"/>
                <a:cs typeface="Calibri"/>
              </a:rPr>
              <a:t>Functional </a:t>
            </a:r>
            <a:r>
              <a:rPr kumimoji="0" sz="1700" b="0" i="0" u="none" strike="noStrike" kern="1200" cap="none" spc="0" normalizeH="0" baseline="0" noProof="0" dirty="0">
                <a:ln>
                  <a:noFill/>
                </a:ln>
                <a:solidFill>
                  <a:prstClr val="black"/>
                </a:solidFill>
                <a:effectLst/>
                <a:uLnTx/>
                <a:uFillTx/>
                <a:latin typeface="Calibri"/>
                <a:ea typeface="+mn-ea"/>
                <a:cs typeface="Calibri"/>
              </a:rPr>
              <a:t>Community Management Model </a:t>
            </a:r>
            <a:r>
              <a:rPr kumimoji="0" sz="1700" b="0" i="0" u="none" strike="noStrike" kern="1200" cap="none" spc="-15" normalizeH="0" baseline="0" noProof="0" dirty="0">
                <a:ln>
                  <a:noFill/>
                </a:ln>
                <a:solidFill>
                  <a:prstClr val="black"/>
                </a:solidFill>
                <a:effectLst/>
                <a:uLnTx/>
                <a:uFillTx/>
                <a:latin typeface="Calibri"/>
                <a:ea typeface="+mn-ea"/>
                <a:cs typeface="Calibri"/>
              </a:rPr>
              <a:t>for </a:t>
            </a:r>
            <a:r>
              <a:rPr kumimoji="0" sz="1700" b="0" i="0" u="none" strike="noStrike" kern="1200" cap="none" spc="-5" normalizeH="0" baseline="0" noProof="0" dirty="0">
                <a:ln>
                  <a:noFill/>
                </a:ln>
                <a:solidFill>
                  <a:prstClr val="black"/>
                </a:solidFill>
                <a:effectLst/>
                <a:uLnTx/>
                <a:uFillTx/>
                <a:latin typeface="Calibri"/>
                <a:ea typeface="+mn-ea"/>
                <a:cs typeface="Calibri"/>
              </a:rPr>
              <a:t>DoD that </a:t>
            </a:r>
            <a:r>
              <a:rPr kumimoji="0" sz="1700" b="0" i="0" u="none" strike="noStrike" kern="1200" cap="none" spc="-15" normalizeH="0" baseline="0" noProof="0" dirty="0">
                <a:ln>
                  <a:noFill/>
                </a:ln>
                <a:solidFill>
                  <a:prstClr val="black"/>
                </a:solidFill>
                <a:effectLst/>
                <a:uLnTx/>
                <a:uFillTx/>
                <a:latin typeface="Calibri"/>
                <a:ea typeface="+mn-ea"/>
                <a:cs typeface="Calibri"/>
              </a:rPr>
              <a:t>fosters  </a:t>
            </a:r>
            <a:r>
              <a:rPr kumimoji="0" sz="1700" b="0" i="0" u="none" strike="noStrike" kern="1200" cap="none" spc="-10" normalizeH="0" baseline="0" noProof="0" dirty="0">
                <a:ln>
                  <a:noFill/>
                </a:ln>
                <a:solidFill>
                  <a:prstClr val="black"/>
                </a:solidFill>
                <a:effectLst/>
                <a:uLnTx/>
                <a:uFillTx/>
                <a:latin typeface="Calibri"/>
                <a:ea typeface="+mn-ea"/>
                <a:cs typeface="Calibri"/>
              </a:rPr>
              <a:t>effective </a:t>
            </a:r>
            <a:r>
              <a:rPr kumimoji="0" sz="1700" b="0" i="0" u="none" strike="noStrike" kern="1200" cap="none" spc="-5" normalizeH="0" baseline="0" noProof="0" dirty="0">
                <a:ln>
                  <a:noFill/>
                </a:ln>
                <a:solidFill>
                  <a:prstClr val="black"/>
                </a:solidFill>
                <a:effectLst/>
                <a:uLnTx/>
                <a:uFillTx/>
                <a:latin typeface="Calibri"/>
                <a:ea typeface="+mn-ea"/>
                <a:cs typeface="Calibri"/>
              </a:rPr>
              <a:t>Human Capital Planning </a:t>
            </a:r>
            <a:r>
              <a:rPr kumimoji="0" sz="1700" b="0" i="0" u="none" strike="noStrike" kern="1200" cap="none" spc="0" normalizeH="0" baseline="0" noProof="0" dirty="0">
                <a:ln>
                  <a:noFill/>
                </a:ln>
                <a:solidFill>
                  <a:prstClr val="black"/>
                </a:solidFill>
                <a:effectLst/>
                <a:uLnTx/>
                <a:uFillTx/>
                <a:latin typeface="Calibri"/>
                <a:ea typeface="+mn-ea"/>
                <a:cs typeface="Calibri"/>
              </a:rPr>
              <a:t>and Management and</a:t>
            </a:r>
            <a:r>
              <a:rPr kumimoji="0" sz="1700" b="0" i="0" u="none" strike="noStrike" kern="1200" cap="none" spc="-140"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resourcing</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Expand and </a:t>
            </a:r>
            <a:r>
              <a:rPr kumimoji="0" sz="1700" b="0" i="0" u="none" strike="noStrike" kern="1200" cap="none" spc="-5" normalizeH="0" baseline="0" noProof="0" dirty="0">
                <a:ln>
                  <a:noFill/>
                </a:ln>
                <a:solidFill>
                  <a:prstClr val="black"/>
                </a:solidFill>
                <a:effectLst/>
                <a:uLnTx/>
                <a:uFillTx/>
                <a:latin typeface="Calibri"/>
                <a:ea typeface="+mn-ea"/>
                <a:cs typeface="Calibri"/>
              </a:rPr>
              <a:t>improve </a:t>
            </a:r>
            <a:r>
              <a:rPr kumimoji="0" sz="1700" b="0" i="0" u="none" strike="noStrike" kern="1200" cap="none" spc="-10" normalizeH="0" baseline="0" noProof="0" dirty="0">
                <a:ln>
                  <a:noFill/>
                </a:ln>
                <a:solidFill>
                  <a:prstClr val="black"/>
                </a:solidFill>
                <a:effectLst/>
                <a:uLnTx/>
                <a:uFillTx/>
                <a:latin typeface="Calibri"/>
                <a:ea typeface="+mn-ea"/>
                <a:cs typeface="Calibri"/>
              </a:rPr>
              <a:t>workforce data </a:t>
            </a:r>
            <a:r>
              <a:rPr kumimoji="0" sz="1700" b="0" i="0" u="none" strike="noStrike" kern="1200" cap="none" spc="0" normalizeH="0" baseline="0" noProof="0" dirty="0">
                <a:ln>
                  <a:noFill/>
                </a:ln>
                <a:solidFill>
                  <a:prstClr val="black"/>
                </a:solidFill>
                <a:effectLst/>
                <a:uLnTx/>
                <a:uFillTx/>
                <a:latin typeface="Calibri"/>
                <a:ea typeface="+mn-ea"/>
                <a:cs typeface="Calibri"/>
              </a:rPr>
              <a:t>analytics and </a:t>
            </a:r>
            <a:r>
              <a:rPr kumimoji="0" sz="1700" b="0" i="0" u="none" strike="noStrike" kern="1200" cap="none" spc="-5" normalizeH="0" baseline="0" noProof="0" dirty="0">
                <a:ln>
                  <a:noFill/>
                </a:ln>
                <a:solidFill>
                  <a:prstClr val="black"/>
                </a:solidFill>
                <a:effectLst/>
                <a:uLnTx/>
                <a:uFillTx/>
                <a:latin typeface="Calibri"/>
                <a:ea typeface="+mn-ea"/>
                <a:cs typeface="Calibri"/>
              </a:rPr>
              <a:t>reporting visualizations to</a:t>
            </a:r>
            <a:r>
              <a:rPr kumimoji="0" sz="1700" b="0" i="0" u="none" strike="noStrike" kern="1200" cap="none" spc="-240"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support</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4965" marR="0" lvl="0" indent="0" algn="l" defTabSz="914400" rtl="0" eaLnBrk="1" fontAlgn="auto" latinLnBrk="0" hangingPunct="1">
              <a:lnSpc>
                <a:spcPct val="100000"/>
              </a:lnSpc>
              <a:spcBef>
                <a:spcPts val="0"/>
              </a:spcBef>
              <a:spcAft>
                <a:spcPts val="0"/>
              </a:spcAft>
              <a:buClrTx/>
              <a:buSzTx/>
              <a:buFontTx/>
              <a:buNone/>
              <a:tabLst/>
              <a:defRPr/>
            </a:pPr>
            <a:r>
              <a:rPr kumimoji="0" sz="1700" b="0" i="0" u="none" strike="noStrike" kern="1200" cap="none" spc="-10" normalizeH="0" baseline="0" noProof="0" dirty="0">
                <a:ln>
                  <a:noFill/>
                </a:ln>
                <a:solidFill>
                  <a:prstClr val="black"/>
                </a:solidFill>
                <a:effectLst/>
                <a:uLnTx/>
                <a:uFillTx/>
                <a:latin typeface="Calibri"/>
                <a:ea typeface="+mn-ea"/>
                <a:cs typeface="Calibri"/>
              </a:rPr>
              <a:t>data-driven </a:t>
            </a:r>
            <a:r>
              <a:rPr kumimoji="0" sz="1700" b="0" i="0" u="none" strike="noStrike" kern="1200" cap="none" spc="-5" normalizeH="0" baseline="0" noProof="0" dirty="0">
                <a:ln>
                  <a:noFill/>
                </a:ln>
                <a:solidFill>
                  <a:prstClr val="black"/>
                </a:solidFill>
                <a:effectLst/>
                <a:uLnTx/>
                <a:uFillTx/>
                <a:latin typeface="Calibri"/>
                <a:ea typeface="+mn-ea"/>
                <a:cs typeface="Calibri"/>
              </a:rPr>
              <a:t>Human Capital </a:t>
            </a:r>
            <a:r>
              <a:rPr kumimoji="0" sz="1700" b="0" i="0" u="none" strike="noStrike" kern="1200" cap="none" spc="0" normalizeH="0" baseline="0" noProof="0" dirty="0">
                <a:ln>
                  <a:noFill/>
                </a:ln>
                <a:solidFill>
                  <a:prstClr val="black"/>
                </a:solidFill>
                <a:effectLst/>
                <a:uLnTx/>
                <a:uFillTx/>
                <a:latin typeface="Calibri"/>
                <a:ea typeface="+mn-ea"/>
                <a:cs typeface="Calibri"/>
              </a:rPr>
              <a:t>decision-making </a:t>
            </a:r>
            <a:r>
              <a:rPr kumimoji="0" sz="1700" b="0" i="0" u="none" strike="noStrike" kern="1200" cap="none" spc="-5" normalizeH="0" baseline="0" noProof="0" dirty="0">
                <a:ln>
                  <a:noFill/>
                </a:ln>
                <a:solidFill>
                  <a:prstClr val="black"/>
                </a:solidFill>
                <a:effectLst/>
                <a:uLnTx/>
                <a:uFillTx/>
                <a:latin typeface="Calibri"/>
                <a:ea typeface="+mn-ea"/>
                <a:cs typeface="Calibri"/>
              </a:rPr>
              <a:t>across </a:t>
            </a:r>
            <a:r>
              <a:rPr kumimoji="0" sz="1700" b="0" i="0" u="none" strike="noStrike" kern="1200" cap="none" spc="0" normalizeH="0" baseline="0" noProof="0" dirty="0">
                <a:ln>
                  <a:noFill/>
                </a:ln>
                <a:solidFill>
                  <a:prstClr val="black"/>
                </a:solidFill>
                <a:effectLst/>
                <a:uLnTx/>
                <a:uFillTx/>
                <a:latin typeface="Calibri"/>
                <a:ea typeface="+mn-ea"/>
                <a:cs typeface="Calibri"/>
              </a:rPr>
              <a:t>the</a:t>
            </a:r>
            <a:r>
              <a:rPr kumimoji="0" sz="1700" b="0" i="0" u="none" strike="noStrike" kern="1200" cap="none" spc="-130"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Enterprise</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4965" marR="240665"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Establish </a:t>
            </a:r>
            <a:r>
              <a:rPr kumimoji="0" sz="1700" b="0" i="0" u="none" strike="noStrike" kern="1200" cap="none" spc="0" normalizeH="0" baseline="0" noProof="0" dirty="0">
                <a:ln>
                  <a:noFill/>
                </a:ln>
                <a:solidFill>
                  <a:prstClr val="black"/>
                </a:solidFill>
                <a:effectLst/>
                <a:uLnTx/>
                <a:uFillTx/>
                <a:latin typeface="Calibri"/>
                <a:ea typeface="+mn-ea"/>
                <a:cs typeface="Calibri"/>
              </a:rPr>
              <a:t>an </a:t>
            </a:r>
            <a:r>
              <a:rPr kumimoji="0" sz="1700" b="0" i="0" u="none" strike="noStrike" kern="1200" cap="none" spc="-5" normalizeH="0" baseline="0" noProof="0" dirty="0">
                <a:ln>
                  <a:noFill/>
                </a:ln>
                <a:solidFill>
                  <a:prstClr val="black"/>
                </a:solidFill>
                <a:effectLst/>
                <a:uLnTx/>
                <a:uFillTx/>
                <a:latin typeface="Calibri"/>
                <a:ea typeface="+mn-ea"/>
                <a:cs typeface="Calibri"/>
              </a:rPr>
              <a:t>Enterprise </a:t>
            </a:r>
            <a:r>
              <a:rPr kumimoji="0" sz="1700" b="0" i="0" u="none" strike="noStrike" kern="1200" cap="none" spc="-10" normalizeH="0" baseline="0" noProof="0" dirty="0">
                <a:ln>
                  <a:noFill/>
                </a:ln>
                <a:solidFill>
                  <a:prstClr val="black"/>
                </a:solidFill>
                <a:effectLst/>
                <a:uLnTx/>
                <a:uFillTx/>
                <a:latin typeface="Calibri"/>
                <a:ea typeface="+mn-ea"/>
                <a:cs typeface="Calibri"/>
              </a:rPr>
              <a:t>framework </a:t>
            </a:r>
            <a:r>
              <a:rPr kumimoji="0" sz="1700" b="0" i="0" u="none" strike="noStrike" kern="1200" cap="none" spc="-5" normalizeH="0" baseline="0" noProof="0" dirty="0">
                <a:ln>
                  <a:noFill/>
                </a:ln>
                <a:solidFill>
                  <a:prstClr val="black"/>
                </a:solidFill>
                <a:effectLst/>
                <a:uLnTx/>
                <a:uFillTx/>
                <a:latin typeface="Calibri"/>
                <a:ea typeface="+mn-ea"/>
                <a:cs typeface="Calibri"/>
              </a:rPr>
              <a:t>of HR </a:t>
            </a:r>
            <a:r>
              <a:rPr kumimoji="0" sz="1700" b="0" i="0" u="none" strike="noStrike" kern="1200" cap="none" spc="-10" normalizeH="0" baseline="0" noProof="0" dirty="0">
                <a:ln>
                  <a:noFill/>
                </a:ln>
                <a:solidFill>
                  <a:prstClr val="black"/>
                </a:solidFill>
                <a:effectLst/>
                <a:uLnTx/>
                <a:uFillTx/>
                <a:latin typeface="Calibri"/>
                <a:ea typeface="+mn-ea"/>
                <a:cs typeface="Calibri"/>
              </a:rPr>
              <a:t>program </a:t>
            </a:r>
            <a:r>
              <a:rPr kumimoji="0" sz="1700" b="0" i="0" u="none" strike="noStrike" kern="1200" cap="none" spc="0" normalizeH="0" baseline="0" noProof="0" dirty="0">
                <a:ln>
                  <a:noFill/>
                </a:ln>
                <a:solidFill>
                  <a:prstClr val="black"/>
                </a:solidFill>
                <a:effectLst/>
                <a:uLnTx/>
                <a:uFillTx/>
                <a:latin typeface="Calibri"/>
                <a:ea typeface="+mn-ea"/>
                <a:cs typeface="Calibri"/>
              </a:rPr>
              <a:t>and service </a:t>
            </a:r>
            <a:r>
              <a:rPr kumimoji="0" sz="1700" b="0" i="0" u="none" strike="noStrike" kern="1200" cap="none" spc="-5" normalizeH="0" baseline="0" noProof="0" dirty="0">
                <a:ln>
                  <a:noFill/>
                </a:ln>
                <a:solidFill>
                  <a:prstClr val="black"/>
                </a:solidFill>
                <a:effectLst/>
                <a:uLnTx/>
                <a:uFillTx/>
                <a:latin typeface="Calibri"/>
                <a:ea typeface="+mn-ea"/>
                <a:cs typeface="Calibri"/>
              </a:rPr>
              <a:t>delivery </a:t>
            </a:r>
            <a:r>
              <a:rPr kumimoji="0" sz="1700" b="0" i="0" u="none" strike="noStrike" kern="1200" cap="none" spc="-10" normalizeH="0" baseline="0" noProof="0" dirty="0">
                <a:ln>
                  <a:noFill/>
                </a:ln>
                <a:solidFill>
                  <a:prstClr val="black"/>
                </a:solidFill>
                <a:effectLst/>
                <a:uLnTx/>
                <a:uFillTx/>
                <a:latin typeface="Calibri"/>
                <a:ea typeface="+mn-ea"/>
                <a:cs typeface="Calibri"/>
              </a:rPr>
              <a:t>standards </a:t>
            </a:r>
            <a:r>
              <a:rPr kumimoji="0" sz="1700" b="0" i="0" u="none" strike="noStrike" kern="1200" cap="none" spc="-20" normalizeH="0" baseline="0" noProof="0" dirty="0">
                <a:ln>
                  <a:noFill/>
                </a:ln>
                <a:solidFill>
                  <a:prstClr val="black"/>
                </a:solidFill>
                <a:effectLst/>
                <a:uLnTx/>
                <a:uFillTx/>
                <a:latin typeface="Calibri"/>
                <a:ea typeface="+mn-ea"/>
                <a:cs typeface="Calibri"/>
              </a:rPr>
              <a:t>for  </a:t>
            </a:r>
            <a:r>
              <a:rPr kumimoji="0" sz="1700" b="0" i="0" u="none" strike="noStrike" kern="1200" cap="none" spc="0" normalizeH="0" baseline="0" noProof="0" dirty="0">
                <a:ln>
                  <a:noFill/>
                </a:ln>
                <a:solidFill>
                  <a:prstClr val="black"/>
                </a:solidFill>
                <a:effectLst/>
                <a:uLnTx/>
                <a:uFillTx/>
                <a:latin typeface="Calibri"/>
                <a:ea typeface="+mn-ea"/>
                <a:cs typeface="Calibri"/>
              </a:rPr>
              <a:t>monitoring, analyzing, and </a:t>
            </a:r>
            <a:r>
              <a:rPr kumimoji="0" sz="1700" b="0" i="0" u="none" strike="noStrike" kern="1200" cap="none" spc="-5" normalizeH="0" baseline="0" noProof="0" dirty="0">
                <a:ln>
                  <a:noFill/>
                </a:ln>
                <a:solidFill>
                  <a:prstClr val="black"/>
                </a:solidFill>
                <a:effectLst/>
                <a:uLnTx/>
                <a:uFillTx/>
                <a:latin typeface="Calibri"/>
                <a:ea typeface="+mn-ea"/>
                <a:cs typeface="Calibri"/>
              </a:rPr>
              <a:t>reporting to </a:t>
            </a:r>
            <a:r>
              <a:rPr kumimoji="0" sz="1700" b="0" i="0" u="none" strike="noStrike" kern="1200" cap="none" spc="0" normalizeH="0" baseline="0" noProof="0" dirty="0">
                <a:ln>
                  <a:noFill/>
                </a:ln>
                <a:solidFill>
                  <a:prstClr val="black"/>
                </a:solidFill>
                <a:effectLst/>
                <a:uLnTx/>
                <a:uFillTx/>
                <a:latin typeface="Calibri"/>
                <a:ea typeface="+mn-ea"/>
                <a:cs typeface="Calibri"/>
              </a:rPr>
              <a:t>identify </a:t>
            </a:r>
            <a:r>
              <a:rPr kumimoji="0" sz="1700" b="0" i="0" u="none" strike="noStrike" kern="1200" cap="none" spc="-5" normalizeH="0" baseline="0" noProof="0" dirty="0">
                <a:ln>
                  <a:noFill/>
                </a:ln>
                <a:solidFill>
                  <a:prstClr val="black"/>
                </a:solidFill>
                <a:effectLst/>
                <a:uLnTx/>
                <a:uFillTx/>
                <a:latin typeface="Calibri"/>
                <a:ea typeface="+mn-ea"/>
                <a:cs typeface="Calibri"/>
              </a:rPr>
              <a:t>efficiencies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improve</a:t>
            </a:r>
            <a:r>
              <a:rPr kumimoji="0" sz="1700" b="0" i="0" u="none" strike="noStrike" kern="1200" cap="none" spc="-200" normalizeH="0" baseline="0" noProof="0" dirty="0">
                <a:ln>
                  <a:noFill/>
                </a:ln>
                <a:solidFill>
                  <a:prstClr val="black"/>
                </a:solidFill>
                <a:effectLst/>
                <a:uLnTx/>
                <a:uFillTx/>
                <a:latin typeface="Calibri"/>
                <a:ea typeface="+mn-ea"/>
                <a:cs typeface="Calibri"/>
              </a:rPr>
              <a:t> </a:t>
            </a:r>
            <a:r>
              <a:rPr kumimoji="0" sz="1700" b="0" i="0" u="none" strike="noStrike" kern="1200" cap="none" spc="0" normalizeH="0" baseline="0" noProof="0" dirty="0">
                <a:ln>
                  <a:noFill/>
                </a:ln>
                <a:solidFill>
                  <a:prstClr val="black"/>
                </a:solidFill>
                <a:effectLst/>
                <a:uLnTx/>
                <a:uFillTx/>
                <a:latin typeface="Calibri"/>
                <a:ea typeface="+mn-ea"/>
                <a:cs typeface="Calibri"/>
              </a:rPr>
              <a:t>service</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4965" marR="5080" lvl="0" indent="-342900" algn="l" defTabSz="914400" rtl="0" eaLnBrk="1" fontAlgn="auto" latinLnBrk="0" hangingPunct="1">
              <a:lnSpc>
                <a:spcPct val="100000"/>
              </a:lnSpc>
              <a:spcBef>
                <a:spcPts val="405"/>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Develop </a:t>
            </a:r>
            <a:r>
              <a:rPr kumimoji="0" sz="1700" b="0" i="0" u="none" strike="noStrike" kern="1200" cap="none" spc="0" normalizeH="0" baseline="0" noProof="0" dirty="0">
                <a:ln>
                  <a:noFill/>
                </a:ln>
                <a:solidFill>
                  <a:prstClr val="black"/>
                </a:solidFill>
                <a:effectLst/>
                <a:uLnTx/>
                <a:uFillTx/>
                <a:latin typeface="Calibri"/>
                <a:ea typeface="+mn-ea"/>
                <a:cs typeface="Calibri"/>
              </a:rPr>
              <a:t>and implement an </a:t>
            </a:r>
            <a:r>
              <a:rPr kumimoji="0" sz="1700" b="0" i="0" u="none" strike="noStrike" kern="1200" cap="none" spc="-5" normalizeH="0" baseline="0" noProof="0" dirty="0">
                <a:ln>
                  <a:noFill/>
                </a:ln>
                <a:solidFill>
                  <a:prstClr val="black"/>
                </a:solidFill>
                <a:effectLst/>
                <a:uLnTx/>
                <a:uFillTx/>
                <a:latin typeface="Calibri"/>
                <a:ea typeface="+mn-ea"/>
                <a:cs typeface="Calibri"/>
              </a:rPr>
              <a:t>HR Certification </a:t>
            </a:r>
            <a:r>
              <a:rPr kumimoji="0" sz="1700" b="0" i="0" u="none" strike="noStrike" kern="1200" cap="none" spc="-10" normalizeH="0" baseline="0" noProof="0" dirty="0">
                <a:ln>
                  <a:noFill/>
                </a:ln>
                <a:solidFill>
                  <a:prstClr val="black"/>
                </a:solidFill>
                <a:effectLst/>
                <a:uLnTx/>
                <a:uFillTx/>
                <a:latin typeface="Calibri"/>
                <a:ea typeface="+mn-ea"/>
                <a:cs typeface="Calibri"/>
              </a:rPr>
              <a:t>Program </a:t>
            </a:r>
            <a:r>
              <a:rPr kumimoji="0" sz="1700" b="0" i="0" u="none" strike="noStrike" kern="1200" cap="none" spc="-5" normalizeH="0" baseline="0" noProof="0" dirty="0">
                <a:ln>
                  <a:noFill/>
                </a:ln>
                <a:solidFill>
                  <a:prstClr val="black"/>
                </a:solidFill>
                <a:effectLst/>
                <a:uLnTx/>
                <a:uFillTx/>
                <a:latin typeface="Calibri"/>
                <a:ea typeface="+mn-ea"/>
                <a:cs typeface="Calibri"/>
              </a:rPr>
              <a:t>to </a:t>
            </a:r>
            <a:r>
              <a:rPr kumimoji="0" sz="1700" b="0" i="0" u="none" strike="noStrike" kern="1200" cap="none" spc="-10" normalizeH="0" baseline="0" noProof="0" dirty="0">
                <a:ln>
                  <a:noFill/>
                </a:ln>
                <a:solidFill>
                  <a:prstClr val="black"/>
                </a:solidFill>
                <a:effectLst/>
                <a:uLnTx/>
                <a:uFillTx/>
                <a:latin typeface="Calibri"/>
                <a:ea typeface="+mn-ea"/>
                <a:cs typeface="Calibri"/>
              </a:rPr>
              <a:t>focus </a:t>
            </a:r>
            <a:r>
              <a:rPr kumimoji="0" sz="1700" b="0" i="0" u="none" strike="noStrike" kern="1200" cap="none" spc="-5" normalizeH="0" baseline="0" noProof="0" dirty="0">
                <a:ln>
                  <a:noFill/>
                </a:ln>
                <a:solidFill>
                  <a:prstClr val="black"/>
                </a:solidFill>
                <a:effectLst/>
                <a:uLnTx/>
                <a:uFillTx/>
                <a:latin typeface="Calibri"/>
                <a:ea typeface="+mn-ea"/>
                <a:cs typeface="Calibri"/>
              </a:rPr>
              <a:t>development on creating  </a:t>
            </a:r>
            <a:r>
              <a:rPr kumimoji="0" sz="1700" b="0" i="0" u="none" strike="noStrike" kern="1200" cap="none" spc="0" normalizeH="0" baseline="0" noProof="0" dirty="0">
                <a:ln>
                  <a:noFill/>
                </a:ln>
                <a:solidFill>
                  <a:prstClr val="black"/>
                </a:solidFill>
                <a:effectLst/>
                <a:uLnTx/>
                <a:uFillTx/>
                <a:latin typeface="Calibri"/>
                <a:ea typeface="+mn-ea"/>
                <a:cs typeface="Calibri"/>
              </a:rPr>
              <a:t>and enabling a </a:t>
            </a:r>
            <a:r>
              <a:rPr kumimoji="0" sz="1700" b="0" i="0" u="none" strike="noStrike" kern="1200" cap="none" spc="-5" normalizeH="0" baseline="0" noProof="0" dirty="0">
                <a:ln>
                  <a:noFill/>
                </a:ln>
                <a:solidFill>
                  <a:prstClr val="black"/>
                </a:solidFill>
                <a:effectLst/>
                <a:uLnTx/>
                <a:uFillTx/>
                <a:latin typeface="Calibri"/>
                <a:ea typeface="+mn-ea"/>
                <a:cs typeface="Calibri"/>
              </a:rPr>
              <a:t>community of HR experts </a:t>
            </a:r>
            <a:r>
              <a:rPr kumimoji="0" sz="1700" b="0" i="0" u="none" strike="noStrike" kern="1200" cap="none" spc="0" normalizeH="0" baseline="0" noProof="0" dirty="0">
                <a:ln>
                  <a:noFill/>
                </a:ln>
                <a:solidFill>
                  <a:prstClr val="black"/>
                </a:solidFill>
                <a:effectLst/>
                <a:uLnTx/>
                <a:uFillTx/>
                <a:latin typeface="Calibri"/>
                <a:ea typeface="+mn-ea"/>
                <a:cs typeface="Calibri"/>
              </a:rPr>
              <a:t>who </a:t>
            </a:r>
            <a:r>
              <a:rPr kumimoji="0" sz="1700" b="0" i="0" u="none" strike="noStrike" kern="1200" cap="none" spc="-5" normalizeH="0" baseline="0" noProof="0" dirty="0">
                <a:ln>
                  <a:noFill/>
                </a:ln>
                <a:solidFill>
                  <a:prstClr val="black"/>
                </a:solidFill>
                <a:effectLst/>
                <a:uLnTx/>
                <a:uFillTx/>
                <a:latin typeface="Calibri"/>
                <a:ea typeface="+mn-ea"/>
                <a:cs typeface="Calibri"/>
              </a:rPr>
              <a:t>are valued </a:t>
            </a:r>
            <a:r>
              <a:rPr kumimoji="0" sz="1700" b="0" i="0" u="none" strike="noStrike" kern="1200" cap="none" spc="0" normalizeH="0" baseline="0" noProof="0" dirty="0">
                <a:ln>
                  <a:noFill/>
                </a:ln>
                <a:solidFill>
                  <a:prstClr val="black"/>
                </a:solidFill>
                <a:effectLst/>
                <a:uLnTx/>
                <a:uFillTx/>
                <a:latin typeface="Calibri"/>
                <a:ea typeface="+mn-ea"/>
                <a:cs typeface="Calibri"/>
              </a:rPr>
              <a:t>as business</a:t>
            </a:r>
            <a:r>
              <a:rPr kumimoji="0" sz="1700" b="0" i="0" u="none" strike="noStrike" kern="1200" cap="none" spc="-140"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partners</a:t>
            </a:r>
            <a:endParaRPr kumimoji="0" sz="17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11599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28825" y="174447"/>
            <a:ext cx="5088255" cy="514350"/>
          </a:xfrm>
          <a:prstGeom prst="rect">
            <a:avLst/>
          </a:prstGeom>
        </p:spPr>
        <p:txBody>
          <a:bodyPr vert="horz" wrap="square" lIns="0" tIns="13335" rIns="0" bIns="0" rtlCol="0">
            <a:spAutoFit/>
          </a:bodyPr>
          <a:lstStyle/>
          <a:p>
            <a:pPr marL="12700">
              <a:lnSpc>
                <a:spcPct val="100000"/>
              </a:lnSpc>
              <a:spcBef>
                <a:spcPts val="105"/>
              </a:spcBef>
            </a:pPr>
            <a:r>
              <a:rPr sz="3200" spc="-10" dirty="0"/>
              <a:t>Employment </a:t>
            </a:r>
            <a:r>
              <a:rPr sz="3200" dirty="0"/>
              <a:t>&amp;</a:t>
            </a:r>
            <a:r>
              <a:rPr sz="3200" spc="-5" dirty="0"/>
              <a:t> Compensation</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8</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35940" y="935481"/>
            <a:ext cx="8124825" cy="5153025"/>
          </a:xfrm>
          <a:prstGeom prst="rect">
            <a:avLst/>
          </a:prstGeom>
        </p:spPr>
        <p:txBody>
          <a:bodyPr vert="horz" wrap="square" lIns="0" tIns="12065" rIns="0" bIns="0" rtlCol="0">
            <a:spAutoFit/>
          </a:bodyPr>
          <a:lstStyle/>
          <a:p>
            <a:pPr marL="12700" marR="106045"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The </a:t>
            </a:r>
            <a:r>
              <a:rPr kumimoji="0" sz="1600" b="0" i="0" u="none" strike="noStrike" kern="1200" cap="none" spc="-10" normalizeH="0" baseline="0" noProof="0" dirty="0">
                <a:ln>
                  <a:noFill/>
                </a:ln>
                <a:solidFill>
                  <a:prstClr val="black"/>
                </a:solidFill>
                <a:effectLst/>
                <a:uLnTx/>
                <a:uFillTx/>
                <a:latin typeface="Calibri"/>
                <a:ea typeface="+mn-ea"/>
                <a:cs typeface="Calibri"/>
              </a:rPr>
              <a:t>Employment </a:t>
            </a:r>
            <a:r>
              <a:rPr kumimoji="0" sz="1600" b="0" i="0" u="none" strike="noStrike" kern="1200" cap="none" spc="-5" normalizeH="0" baseline="0" noProof="0" dirty="0">
                <a:ln>
                  <a:noFill/>
                </a:ln>
                <a:solidFill>
                  <a:prstClr val="black"/>
                </a:solidFill>
                <a:effectLst/>
                <a:uLnTx/>
                <a:uFillTx/>
                <a:latin typeface="Calibri"/>
                <a:ea typeface="+mn-ea"/>
                <a:cs typeface="Calibri"/>
              </a:rPr>
              <a:t>and Compensation </a:t>
            </a:r>
            <a:r>
              <a:rPr kumimoji="0" sz="1600" b="0" i="0" u="none" strike="noStrike" kern="1200" cap="none" spc="-40" normalizeH="0" baseline="0" noProof="0" dirty="0">
                <a:ln>
                  <a:noFill/>
                </a:ln>
                <a:solidFill>
                  <a:prstClr val="black"/>
                </a:solidFill>
                <a:effectLst/>
                <a:uLnTx/>
                <a:uFillTx/>
                <a:latin typeface="Calibri"/>
                <a:ea typeface="+mn-ea"/>
                <a:cs typeface="Calibri"/>
              </a:rPr>
              <a:t>Team </a:t>
            </a:r>
            <a:r>
              <a:rPr kumimoji="0" sz="1600" b="0" i="0" u="none" strike="noStrike" kern="1200" cap="none" spc="-10" normalizeH="0" baseline="0" noProof="0" dirty="0">
                <a:ln>
                  <a:noFill/>
                </a:ln>
                <a:solidFill>
                  <a:prstClr val="black"/>
                </a:solidFill>
                <a:effectLst/>
                <a:uLnTx/>
                <a:uFillTx/>
                <a:latin typeface="Calibri"/>
                <a:ea typeface="+mn-ea"/>
                <a:cs typeface="Calibri"/>
              </a:rPr>
              <a:t>develops, </a:t>
            </a:r>
            <a:r>
              <a:rPr kumimoji="0" sz="1600" b="0" i="0" u="none" strike="noStrike" kern="1200" cap="none" spc="-5" normalizeH="0" baseline="0" noProof="0" dirty="0">
                <a:ln>
                  <a:noFill/>
                </a:ln>
                <a:solidFill>
                  <a:prstClr val="black"/>
                </a:solidFill>
                <a:effectLst/>
                <a:uLnTx/>
                <a:uFillTx/>
                <a:latin typeface="Calibri"/>
                <a:ea typeface="+mn-ea"/>
                <a:cs typeface="Calibri"/>
              </a:rPr>
              <a:t>implements, and </a:t>
            </a:r>
            <a:r>
              <a:rPr kumimoji="0" sz="1600" b="0" i="0" u="none" strike="noStrike" kern="1200" cap="none" spc="-10" normalizeH="0" baseline="0" noProof="0" dirty="0">
                <a:ln>
                  <a:noFill/>
                </a:ln>
                <a:solidFill>
                  <a:prstClr val="black"/>
                </a:solidFill>
                <a:effectLst/>
                <a:uLnTx/>
                <a:uFillTx/>
                <a:latin typeface="Calibri"/>
                <a:ea typeface="+mn-ea"/>
                <a:cs typeface="Calibri"/>
              </a:rPr>
              <a:t>monitors </a:t>
            </a:r>
            <a:r>
              <a:rPr kumimoji="0" sz="1600" b="0" i="0" u="none" strike="noStrike" kern="1200" cap="none" spc="-5" normalizeH="0" baseline="0" noProof="0" dirty="0">
                <a:ln>
                  <a:noFill/>
                </a:ln>
                <a:solidFill>
                  <a:prstClr val="black"/>
                </a:solidFill>
                <a:effectLst/>
                <a:uLnTx/>
                <a:uFillTx/>
                <a:latin typeface="Calibri"/>
                <a:ea typeface="+mn-ea"/>
                <a:cs typeface="Calibri"/>
              </a:rPr>
              <a:t>DoD human  </a:t>
            </a:r>
            <a:r>
              <a:rPr kumimoji="0" sz="1600" b="0" i="0" u="none" strike="noStrike" kern="1200" cap="none" spc="-10" normalizeH="0" baseline="0" noProof="0" dirty="0">
                <a:ln>
                  <a:noFill/>
                </a:ln>
                <a:solidFill>
                  <a:prstClr val="black"/>
                </a:solidFill>
                <a:effectLst/>
                <a:uLnTx/>
                <a:uFillTx/>
                <a:latin typeface="Calibri"/>
                <a:ea typeface="+mn-ea"/>
                <a:cs typeface="Calibri"/>
              </a:rPr>
              <a:t>resources </a:t>
            </a:r>
            <a:r>
              <a:rPr kumimoji="0" sz="1600" b="0" i="0" u="none" strike="noStrike" kern="1200" cap="none" spc="-5" normalizeH="0" baseline="0" noProof="0" dirty="0">
                <a:ln>
                  <a:noFill/>
                </a:ln>
                <a:solidFill>
                  <a:prstClr val="black"/>
                </a:solidFill>
                <a:effectLst/>
                <a:uLnTx/>
                <a:uFillTx/>
                <a:latin typeface="Calibri"/>
                <a:ea typeface="+mn-ea"/>
                <a:cs typeface="Calibri"/>
              </a:rPr>
              <a:t>policies in the </a:t>
            </a:r>
            <a:r>
              <a:rPr kumimoji="0" sz="1600" b="0" i="0" u="none" strike="noStrike" kern="1200" cap="none" spc="-10" normalizeH="0" baseline="0" noProof="0" dirty="0">
                <a:ln>
                  <a:noFill/>
                </a:ln>
                <a:solidFill>
                  <a:prstClr val="black"/>
                </a:solidFill>
                <a:effectLst/>
                <a:uLnTx/>
                <a:uFillTx/>
                <a:latin typeface="Calibri"/>
                <a:ea typeface="+mn-ea"/>
                <a:cs typeface="Calibri"/>
              </a:rPr>
              <a:t>areas </a:t>
            </a:r>
            <a:r>
              <a:rPr kumimoji="0" sz="1600" b="0" i="0" u="none" strike="noStrike" kern="1200" cap="none" spc="-5" normalizeH="0" baseline="0" noProof="0" dirty="0">
                <a:ln>
                  <a:noFill/>
                </a:ln>
                <a:solidFill>
                  <a:prstClr val="black"/>
                </a:solidFill>
                <a:effectLst/>
                <a:uLnTx/>
                <a:uFillTx/>
                <a:latin typeface="Calibri"/>
                <a:ea typeface="+mn-ea"/>
                <a:cs typeface="Calibri"/>
              </a:rPr>
              <a:t>of </a:t>
            </a:r>
            <a:r>
              <a:rPr kumimoji="0" sz="1600" b="0" i="0" u="none" strike="noStrike" kern="1200" cap="none" spc="-10" normalizeH="0" baseline="0" noProof="0" dirty="0">
                <a:ln>
                  <a:noFill/>
                </a:ln>
                <a:solidFill>
                  <a:prstClr val="black"/>
                </a:solidFill>
                <a:effectLst/>
                <a:uLnTx/>
                <a:uFillTx/>
                <a:latin typeface="Calibri"/>
                <a:ea typeface="+mn-ea"/>
                <a:cs typeface="Calibri"/>
              </a:rPr>
              <a:t>staffing, compensation,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5" normalizeH="0" baseline="0" noProof="0" dirty="0">
                <a:ln>
                  <a:noFill/>
                </a:ln>
                <a:solidFill>
                  <a:prstClr val="black"/>
                </a:solidFill>
                <a:effectLst/>
                <a:uLnTx/>
                <a:uFillTx/>
                <a:latin typeface="Calibri"/>
                <a:ea typeface="+mn-ea"/>
                <a:cs typeface="Calibri"/>
              </a:rPr>
              <a:t>workforce </a:t>
            </a:r>
            <a:r>
              <a:rPr kumimoji="0" sz="1600" b="0" i="0" u="none" strike="noStrike" kern="1200" cap="none" spc="-5" normalizeH="0" baseline="0" noProof="0" dirty="0">
                <a:ln>
                  <a:noFill/>
                </a:ln>
                <a:solidFill>
                  <a:prstClr val="black"/>
                </a:solidFill>
                <a:effectLst/>
                <a:uLnTx/>
                <a:uFillTx/>
                <a:latin typeface="Calibri"/>
                <a:ea typeface="+mn-ea"/>
                <a:cs typeface="Calibri"/>
              </a:rPr>
              <a:t>shaping. </a:t>
            </a:r>
            <a:r>
              <a:rPr kumimoji="0" sz="1600" b="0" i="0" u="none" strike="noStrike" kern="1200" cap="none" spc="-40" normalizeH="0" baseline="0" noProof="0" dirty="0">
                <a:ln>
                  <a:noFill/>
                </a:ln>
                <a:solidFill>
                  <a:prstClr val="black"/>
                </a:solidFill>
                <a:effectLst/>
                <a:uLnTx/>
                <a:uFillTx/>
                <a:latin typeface="Calibri"/>
                <a:ea typeface="+mn-ea"/>
                <a:cs typeface="Calibri"/>
              </a:rPr>
              <a:t>We </a:t>
            </a:r>
            <a:r>
              <a:rPr kumimoji="0" sz="1600" b="0" i="0" u="none" strike="noStrike" kern="1200" cap="none" spc="-10" normalizeH="0" baseline="0" noProof="0" dirty="0">
                <a:ln>
                  <a:noFill/>
                </a:ln>
                <a:solidFill>
                  <a:prstClr val="black"/>
                </a:solidFill>
                <a:effectLst/>
                <a:uLnTx/>
                <a:uFillTx/>
                <a:latin typeface="Calibri"/>
                <a:ea typeface="+mn-ea"/>
                <a:cs typeface="Calibri"/>
              </a:rPr>
              <a:t>provide  technical </a:t>
            </a:r>
            <a:r>
              <a:rPr kumimoji="0" sz="1600" b="0" i="0" u="none" strike="noStrike" kern="1200" cap="none" spc="-5" normalizeH="0" baseline="0" noProof="0" dirty="0">
                <a:ln>
                  <a:noFill/>
                </a:ln>
                <a:solidFill>
                  <a:prstClr val="black"/>
                </a:solidFill>
                <a:effectLst/>
                <a:uLnTx/>
                <a:uFillTx/>
                <a:latin typeface="Calibri"/>
                <a:ea typeface="+mn-ea"/>
                <a:cs typeface="Calibri"/>
              </a:rPr>
              <a:t>advisory services </a:t>
            </a:r>
            <a:r>
              <a:rPr kumimoji="0" sz="1600" b="0" i="0" u="none" strike="noStrike" kern="1200" cap="none" spc="-10" normalizeH="0" baseline="0" noProof="0" dirty="0">
                <a:ln>
                  <a:noFill/>
                </a:ln>
                <a:solidFill>
                  <a:prstClr val="black"/>
                </a:solidFill>
                <a:effectLst/>
                <a:uLnTx/>
                <a:uFillTx/>
                <a:latin typeface="Calibri"/>
                <a:ea typeface="+mn-ea"/>
                <a:cs typeface="Calibri"/>
              </a:rPr>
              <a:t>to </a:t>
            </a:r>
            <a:r>
              <a:rPr kumimoji="0" sz="1600" b="0" i="0" u="none" strike="noStrike" kern="1200" cap="none" spc="-5" normalizeH="0" baseline="0" noProof="0" dirty="0">
                <a:ln>
                  <a:noFill/>
                </a:ln>
                <a:solidFill>
                  <a:prstClr val="black"/>
                </a:solidFill>
                <a:effectLst/>
                <a:uLnTx/>
                <a:uFillTx/>
                <a:latin typeface="Calibri"/>
                <a:ea typeface="+mn-ea"/>
                <a:cs typeface="Calibri"/>
              </a:rPr>
              <a:t>the HR </a:t>
            </a:r>
            <a:r>
              <a:rPr kumimoji="0" sz="1600" b="0" i="0" u="none" strike="noStrike" kern="1200" cap="none" spc="-10" normalizeH="0" baseline="0" noProof="0" dirty="0">
                <a:ln>
                  <a:noFill/>
                </a:ln>
                <a:solidFill>
                  <a:prstClr val="black"/>
                </a:solidFill>
                <a:effectLst/>
                <a:uLnTx/>
                <a:uFillTx/>
                <a:latin typeface="Calibri"/>
                <a:ea typeface="+mn-ea"/>
                <a:cs typeface="Calibri"/>
              </a:rPr>
              <a:t>community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0" normalizeH="0" baseline="0" noProof="0" dirty="0">
                <a:ln>
                  <a:noFill/>
                </a:ln>
                <a:solidFill>
                  <a:prstClr val="black"/>
                </a:solidFill>
                <a:effectLst/>
                <a:uLnTx/>
                <a:uFillTx/>
                <a:latin typeface="Calibri"/>
                <a:ea typeface="+mn-ea"/>
                <a:cs typeface="Calibri"/>
              </a:rPr>
              <a:t>leadership,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0" normalizeH="0" baseline="0" noProof="0" dirty="0">
                <a:ln>
                  <a:noFill/>
                </a:ln>
                <a:solidFill>
                  <a:prstClr val="black"/>
                </a:solidFill>
                <a:effectLst/>
                <a:uLnTx/>
                <a:uFillTx/>
                <a:latin typeface="Calibri"/>
                <a:ea typeface="+mn-ea"/>
                <a:cs typeface="Calibri"/>
              </a:rPr>
              <a:t>develop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0" normalizeH="0" baseline="0" noProof="0" dirty="0">
                <a:ln>
                  <a:noFill/>
                </a:ln>
                <a:solidFill>
                  <a:prstClr val="black"/>
                </a:solidFill>
                <a:effectLst/>
                <a:uLnTx/>
                <a:uFillTx/>
                <a:latin typeface="Calibri"/>
                <a:ea typeface="+mn-ea"/>
                <a:cs typeface="Calibri"/>
              </a:rPr>
              <a:t>obtain  </a:t>
            </a:r>
            <a:r>
              <a:rPr kumimoji="0" sz="1600" b="0" i="0" u="none" strike="noStrike" kern="1200" cap="none" spc="-5" normalizeH="0" baseline="0" noProof="0" dirty="0">
                <a:ln>
                  <a:noFill/>
                </a:ln>
                <a:solidFill>
                  <a:prstClr val="black"/>
                </a:solidFill>
                <a:effectLst/>
                <a:uLnTx/>
                <a:uFillTx/>
                <a:latin typeface="Calibri"/>
                <a:ea typeface="+mn-ea"/>
                <a:cs typeface="Calibri"/>
              </a:rPr>
              <a:t>authorities </a:t>
            </a:r>
            <a:r>
              <a:rPr kumimoji="0" sz="1600" b="0" i="0" u="none" strike="noStrike" kern="1200" cap="none" spc="-10" normalizeH="0" baseline="0" noProof="0" dirty="0">
                <a:ln>
                  <a:noFill/>
                </a:ln>
                <a:solidFill>
                  <a:prstClr val="black"/>
                </a:solidFill>
                <a:effectLst/>
                <a:uLnTx/>
                <a:uFillTx/>
                <a:latin typeface="Calibri"/>
                <a:ea typeface="+mn-ea"/>
                <a:cs typeface="Calibri"/>
              </a:rPr>
              <a:t>through </a:t>
            </a:r>
            <a:r>
              <a:rPr kumimoji="0" sz="1600" b="0" i="0" u="none" strike="noStrike" kern="1200" cap="none" spc="-5" normalizeH="0" baseline="0" noProof="0" dirty="0">
                <a:ln>
                  <a:noFill/>
                </a:ln>
                <a:solidFill>
                  <a:prstClr val="black"/>
                </a:solidFill>
                <a:effectLst/>
                <a:uLnTx/>
                <a:uFillTx/>
                <a:latin typeface="Calibri"/>
                <a:ea typeface="+mn-ea"/>
                <a:cs typeface="Calibri"/>
              </a:rPr>
              <a:t>legislation and </a:t>
            </a:r>
            <a:r>
              <a:rPr kumimoji="0" sz="1600" b="0" i="0" u="none" strike="noStrike" kern="1200" cap="none" spc="-10" normalizeH="0" baseline="0" noProof="0" dirty="0">
                <a:ln>
                  <a:noFill/>
                </a:ln>
                <a:solidFill>
                  <a:prstClr val="black"/>
                </a:solidFill>
                <a:effectLst/>
                <a:uLnTx/>
                <a:uFillTx/>
                <a:latin typeface="Calibri"/>
                <a:ea typeface="+mn-ea"/>
                <a:cs typeface="Calibri"/>
              </a:rPr>
              <a:t>from </a:t>
            </a:r>
            <a:r>
              <a:rPr kumimoji="0" sz="1600" b="0" i="0" u="none" strike="noStrike" kern="1200" cap="none" spc="-5" normalizeH="0" baseline="0" noProof="0" dirty="0">
                <a:ln>
                  <a:noFill/>
                </a:ln>
                <a:solidFill>
                  <a:prstClr val="black"/>
                </a:solidFill>
                <a:effectLst/>
                <a:uLnTx/>
                <a:uFillTx/>
                <a:latin typeface="Calibri"/>
                <a:ea typeface="+mn-ea"/>
                <a:cs typeface="Calibri"/>
              </a:rPr>
              <a:t>OPM. </a:t>
            </a:r>
            <a:r>
              <a:rPr kumimoji="0" sz="1600" b="0" i="0" u="none" strike="noStrike" kern="1200" cap="none" spc="-40" normalizeH="0" baseline="0" noProof="0" dirty="0">
                <a:ln>
                  <a:noFill/>
                </a:ln>
                <a:solidFill>
                  <a:prstClr val="black"/>
                </a:solidFill>
                <a:effectLst/>
                <a:uLnTx/>
                <a:uFillTx/>
                <a:latin typeface="Calibri"/>
                <a:ea typeface="+mn-ea"/>
                <a:cs typeface="Calibri"/>
              </a:rPr>
              <a:t>We </a:t>
            </a:r>
            <a:r>
              <a:rPr kumimoji="0" sz="1600" b="0" i="0" u="none" strike="noStrike" kern="1200" cap="none" spc="-10" normalizeH="0" baseline="0" noProof="0" dirty="0">
                <a:ln>
                  <a:noFill/>
                </a:ln>
                <a:solidFill>
                  <a:prstClr val="black"/>
                </a:solidFill>
                <a:effectLst/>
                <a:uLnTx/>
                <a:uFillTx/>
                <a:latin typeface="Calibri"/>
                <a:ea typeface="+mn-ea"/>
                <a:cs typeface="Calibri"/>
              </a:rPr>
              <a:t>ensure </a:t>
            </a:r>
            <a:r>
              <a:rPr kumimoji="0" sz="1600" b="0" i="0" u="none" strike="noStrike" kern="1200" cap="none" spc="-15" normalizeH="0" baseline="0" noProof="0" dirty="0">
                <a:ln>
                  <a:noFill/>
                </a:ln>
                <a:solidFill>
                  <a:prstClr val="black"/>
                </a:solidFill>
                <a:effectLst/>
                <a:uLnTx/>
                <a:uFillTx/>
                <a:latin typeface="Calibri"/>
                <a:ea typeface="+mn-ea"/>
                <a:cs typeface="Calibri"/>
              </a:rPr>
              <a:t>workforce </a:t>
            </a:r>
            <a:r>
              <a:rPr kumimoji="0" sz="1600" b="0" i="0" u="none" strike="noStrike" kern="1200" cap="none" spc="-5" normalizeH="0" baseline="0" noProof="0" dirty="0">
                <a:ln>
                  <a:noFill/>
                </a:ln>
                <a:solidFill>
                  <a:prstClr val="black"/>
                </a:solidFill>
                <a:effectLst/>
                <a:uLnTx/>
                <a:uFillTx/>
                <a:latin typeface="Calibri"/>
                <a:ea typeface="+mn-ea"/>
                <a:cs typeface="Calibri"/>
              </a:rPr>
              <a:t>shaping is </a:t>
            </a:r>
            <a:r>
              <a:rPr kumimoji="0" sz="1600" b="0" i="0" u="none" strike="noStrike" kern="1200" cap="none" spc="-10" normalizeH="0" baseline="0" noProof="0" dirty="0">
                <a:ln>
                  <a:noFill/>
                </a:ln>
                <a:solidFill>
                  <a:prstClr val="black"/>
                </a:solidFill>
                <a:effectLst/>
                <a:uLnTx/>
                <a:uFillTx/>
                <a:latin typeface="Calibri"/>
                <a:ea typeface="+mn-ea"/>
                <a:cs typeface="Calibri"/>
              </a:rPr>
              <a:t>conducted  </a:t>
            </a:r>
            <a:r>
              <a:rPr kumimoji="0" sz="1600" b="0" i="0" u="none" strike="noStrike" kern="1200" cap="none" spc="-15" normalizeH="0" baseline="0" noProof="0" dirty="0">
                <a:ln>
                  <a:noFill/>
                </a:ln>
                <a:solidFill>
                  <a:prstClr val="black"/>
                </a:solidFill>
                <a:effectLst/>
                <a:uLnTx/>
                <a:uFillTx/>
                <a:latin typeface="Calibri"/>
                <a:ea typeface="+mn-ea"/>
                <a:cs typeface="Calibri"/>
              </a:rPr>
              <a:t>efficiently, </a:t>
            </a:r>
            <a:r>
              <a:rPr kumimoji="0" sz="1600" b="0" i="0" u="none" strike="noStrike" kern="1200" cap="none" spc="-20" normalizeH="0" baseline="0" noProof="0" dirty="0">
                <a:ln>
                  <a:noFill/>
                </a:ln>
                <a:solidFill>
                  <a:prstClr val="black"/>
                </a:solidFill>
                <a:effectLst/>
                <a:uLnTx/>
                <a:uFillTx/>
                <a:latin typeface="Calibri"/>
                <a:ea typeface="+mn-ea"/>
                <a:cs typeface="Calibri"/>
              </a:rPr>
              <a:t>effectively, </a:t>
            </a:r>
            <a:r>
              <a:rPr kumimoji="0" sz="1600" b="0" i="0" u="none" strike="noStrike" kern="1200" cap="none" spc="-5" normalizeH="0" baseline="0" noProof="0" dirty="0">
                <a:ln>
                  <a:noFill/>
                </a:ln>
                <a:solidFill>
                  <a:prstClr val="black"/>
                </a:solidFill>
                <a:effectLst/>
                <a:uLnTx/>
                <a:uFillTx/>
                <a:latin typeface="Calibri"/>
                <a:ea typeface="+mn-ea"/>
                <a:cs typeface="Calibri"/>
              </a:rPr>
              <a:t>and humanely and </a:t>
            </a:r>
            <a:r>
              <a:rPr kumimoji="0" sz="1600" b="0" i="0" u="none" strike="noStrike" kern="1200" cap="none" spc="-10" normalizeH="0" baseline="0" noProof="0" dirty="0">
                <a:ln>
                  <a:noFill/>
                </a:ln>
                <a:solidFill>
                  <a:prstClr val="black"/>
                </a:solidFill>
                <a:effectLst/>
                <a:uLnTx/>
                <a:uFillTx/>
                <a:latin typeface="Calibri"/>
                <a:ea typeface="+mn-ea"/>
                <a:cs typeface="Calibri"/>
              </a:rPr>
              <a:t>we </a:t>
            </a:r>
            <a:r>
              <a:rPr kumimoji="0" sz="1600" b="0" i="0" u="none" strike="noStrike" kern="1200" cap="none" spc="-5" normalizeH="0" baseline="0" noProof="0" dirty="0">
                <a:ln>
                  <a:noFill/>
                </a:ln>
                <a:solidFill>
                  <a:prstClr val="black"/>
                </a:solidFill>
                <a:effectLst/>
                <a:uLnTx/>
                <a:uFillTx/>
                <a:latin typeface="Calibri"/>
                <a:ea typeface="+mn-ea"/>
                <a:cs typeface="Calibri"/>
              </a:rPr>
              <a:t>also </a:t>
            </a:r>
            <a:r>
              <a:rPr kumimoji="0" sz="1600" b="0" i="0" u="none" strike="noStrike" kern="1200" cap="none" spc="-15" normalizeH="0" baseline="0" noProof="0" dirty="0">
                <a:ln>
                  <a:noFill/>
                </a:ln>
                <a:solidFill>
                  <a:prstClr val="black"/>
                </a:solidFill>
                <a:effectLst/>
                <a:uLnTx/>
                <a:uFillTx/>
                <a:latin typeface="Calibri"/>
                <a:ea typeface="+mn-ea"/>
                <a:cs typeface="Calibri"/>
              </a:rPr>
              <a:t>organize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0" normalizeH="0" baseline="0" noProof="0" dirty="0">
                <a:ln>
                  <a:noFill/>
                </a:ln>
                <a:solidFill>
                  <a:prstClr val="black"/>
                </a:solidFill>
                <a:effectLst/>
                <a:uLnTx/>
                <a:uFillTx/>
                <a:latin typeface="Calibri"/>
                <a:ea typeface="+mn-ea"/>
                <a:cs typeface="Calibri"/>
              </a:rPr>
              <a:t>conduct recruitment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0" normalizeH="0" baseline="0" noProof="0" dirty="0">
                <a:ln>
                  <a:noFill/>
                </a:ln>
                <a:solidFill>
                  <a:prstClr val="black"/>
                </a:solidFill>
                <a:effectLst/>
                <a:uLnTx/>
                <a:uFillTx/>
                <a:latin typeface="Calibri"/>
                <a:ea typeface="+mn-ea"/>
                <a:cs typeface="Calibri"/>
              </a:rPr>
              <a:t>outreach  </a:t>
            </a:r>
            <a:r>
              <a:rPr kumimoji="0" sz="1600" b="0" i="0" u="none" strike="noStrike" kern="1200" cap="none" spc="-5" normalizeH="0" baseline="0" noProof="0" dirty="0">
                <a:ln>
                  <a:noFill/>
                </a:ln>
                <a:solidFill>
                  <a:prstClr val="black"/>
                </a:solidFill>
                <a:effectLst/>
                <a:uLnTx/>
                <a:uFillTx/>
                <a:latin typeface="Calibri"/>
                <a:ea typeface="+mn-ea"/>
                <a:cs typeface="Calibri"/>
              </a:rPr>
              <a:t>activities.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55" normalizeH="0" baseline="0" noProof="0" dirty="0">
                <a:ln>
                  <a:noFill/>
                </a:ln>
                <a:solidFill>
                  <a:prstClr val="black"/>
                </a:solidFill>
                <a:effectLst/>
                <a:uLnTx/>
                <a:uFillTx/>
                <a:latin typeface="Calibri"/>
                <a:ea typeface="+mn-ea"/>
                <a:cs typeface="Calibri"/>
              </a:rPr>
              <a:t>Top</a:t>
            </a:r>
            <a:r>
              <a:rPr kumimoji="0" sz="1600" b="1"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Priorities: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Increase awareness </a:t>
            </a:r>
            <a:r>
              <a:rPr kumimoji="0" sz="1600" b="0" i="0" u="none" strike="noStrike" kern="1200" cap="none" spc="-5" normalizeH="0" baseline="0" noProof="0" dirty="0">
                <a:ln>
                  <a:noFill/>
                </a:ln>
                <a:solidFill>
                  <a:prstClr val="black"/>
                </a:solidFill>
                <a:effectLst/>
                <a:uLnTx/>
                <a:uFillTx/>
                <a:latin typeface="Calibri"/>
                <a:ea typeface="+mn-ea"/>
                <a:cs typeface="Calibri"/>
              </a:rPr>
              <a:t>of the Department's </a:t>
            </a:r>
            <a:r>
              <a:rPr kumimoji="0" sz="1600" b="0" i="0" u="none" strike="noStrike" kern="1200" cap="none" spc="0" normalizeH="0" baseline="0" noProof="0" dirty="0">
                <a:ln>
                  <a:noFill/>
                </a:ln>
                <a:solidFill>
                  <a:prstClr val="black"/>
                </a:solidFill>
                <a:effectLst/>
                <a:uLnTx/>
                <a:uFillTx/>
                <a:latin typeface="Calibri"/>
                <a:ea typeface="+mn-ea"/>
                <a:cs typeface="Calibri"/>
              </a:rPr>
              <a:t>civilian </a:t>
            </a:r>
            <a:r>
              <a:rPr kumimoji="0" sz="1600" b="0" i="0" u="none" strike="noStrike" kern="1200" cap="none" spc="-10" normalizeH="0" baseline="0" noProof="0" dirty="0">
                <a:ln>
                  <a:noFill/>
                </a:ln>
                <a:solidFill>
                  <a:prstClr val="black"/>
                </a:solidFill>
                <a:effectLst/>
                <a:uLnTx/>
                <a:uFillTx/>
                <a:latin typeface="Calibri"/>
                <a:ea typeface="+mn-ea"/>
                <a:cs typeface="Calibri"/>
              </a:rPr>
              <a:t>employment </a:t>
            </a:r>
            <a:r>
              <a:rPr kumimoji="0" sz="1600" b="0" i="0" u="none" strike="noStrike" kern="1200" cap="none" spc="-5" normalizeH="0" baseline="0" noProof="0" dirty="0">
                <a:ln>
                  <a:noFill/>
                </a:ln>
                <a:solidFill>
                  <a:prstClr val="black"/>
                </a:solidFill>
                <a:effectLst/>
                <a:uLnTx/>
                <a:uFillTx/>
                <a:latin typeface="Calibri"/>
                <a:ea typeface="+mn-ea"/>
                <a:cs typeface="Calibri"/>
              </a:rPr>
              <a:t>opportunities </a:t>
            </a:r>
            <a:r>
              <a:rPr kumimoji="0" sz="1600" b="0" i="0" u="none" strike="noStrike" kern="1200" cap="none" spc="-10" normalizeH="0" baseline="0" noProof="0" dirty="0">
                <a:ln>
                  <a:noFill/>
                </a:ln>
                <a:solidFill>
                  <a:prstClr val="black"/>
                </a:solidFill>
                <a:effectLst/>
                <a:uLnTx/>
                <a:uFillTx/>
                <a:latin typeface="Calibri"/>
                <a:ea typeface="+mn-ea"/>
                <a:cs typeface="Calibri"/>
              </a:rPr>
              <a:t>to </a:t>
            </a:r>
            <a:r>
              <a:rPr kumimoji="0" sz="1600" b="0" i="0" u="none" strike="noStrike" kern="1200" cap="none" spc="-15" normalizeH="0" baseline="0" noProof="0" dirty="0">
                <a:ln>
                  <a:noFill/>
                </a:ln>
                <a:solidFill>
                  <a:prstClr val="black"/>
                </a:solidFill>
                <a:effectLst/>
                <a:uLnTx/>
                <a:uFillTx/>
                <a:latin typeface="Calibri"/>
                <a:ea typeface="+mn-ea"/>
                <a:cs typeface="Calibri"/>
              </a:rPr>
              <a:t>attract</a:t>
            </a:r>
            <a:r>
              <a:rPr kumimoji="0" sz="1600" b="0" i="0" u="none" strike="noStrike" kern="1200" cap="none" spc="150"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targeted</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0" algn="l" defTabSz="914400" rtl="0" eaLnBrk="1" fontAlgn="auto" latinLnBrk="0" hangingPunct="1">
              <a:lnSpc>
                <a:spcPct val="100000"/>
              </a:lnSpc>
              <a:spcBef>
                <a:spcPts val="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candidates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Educate </a:t>
            </a:r>
            <a:r>
              <a:rPr kumimoji="0" sz="1600" b="0" i="0" u="none" strike="noStrike" kern="1200" cap="none" spc="-15" normalizeH="0" baseline="0" noProof="0" dirty="0">
                <a:ln>
                  <a:noFill/>
                </a:ln>
                <a:solidFill>
                  <a:prstClr val="black"/>
                </a:solidFill>
                <a:effectLst/>
                <a:uLnTx/>
                <a:uFillTx/>
                <a:latin typeface="Calibri"/>
                <a:ea typeface="+mn-ea"/>
                <a:cs typeface="Calibri"/>
              </a:rPr>
              <a:t>stakeholders </a:t>
            </a:r>
            <a:r>
              <a:rPr kumimoji="0" sz="1600" b="0" i="0" u="none" strike="noStrike" kern="1200" cap="none" spc="-5" normalizeH="0" baseline="0" noProof="0" dirty="0">
                <a:ln>
                  <a:noFill/>
                </a:ln>
                <a:solidFill>
                  <a:prstClr val="black"/>
                </a:solidFill>
                <a:effectLst/>
                <a:uLnTx/>
                <a:uFillTx/>
                <a:latin typeface="Calibri"/>
                <a:ea typeface="+mn-ea"/>
                <a:cs typeface="Calibri"/>
              </a:rPr>
              <a:t>on </a:t>
            </a:r>
            <a:r>
              <a:rPr kumimoji="0" sz="1600" b="0" i="0" u="none" strike="noStrike" kern="1200" cap="none" spc="-10" normalizeH="0" baseline="0" noProof="0" dirty="0">
                <a:ln>
                  <a:noFill/>
                </a:ln>
                <a:solidFill>
                  <a:prstClr val="black"/>
                </a:solidFill>
                <a:effectLst/>
                <a:uLnTx/>
                <a:uFillTx/>
                <a:latin typeface="Calibri"/>
                <a:ea typeface="+mn-ea"/>
                <a:cs typeface="Calibri"/>
              </a:rPr>
              <a:t>available </a:t>
            </a:r>
            <a:r>
              <a:rPr kumimoji="0" sz="1600" b="0" i="0" u="none" strike="noStrike" kern="1200" cap="none" spc="-5" normalizeH="0" baseline="0" noProof="0" dirty="0">
                <a:ln>
                  <a:noFill/>
                </a:ln>
                <a:solidFill>
                  <a:prstClr val="black"/>
                </a:solidFill>
                <a:effectLst/>
                <a:uLnTx/>
                <a:uFillTx/>
                <a:latin typeface="Calibri"/>
                <a:ea typeface="+mn-ea"/>
                <a:cs typeface="Calibri"/>
              </a:rPr>
              <a:t>hiring authorities and </a:t>
            </a:r>
            <a:r>
              <a:rPr kumimoji="0" sz="1600" b="0" i="0" u="none" strike="noStrike" kern="1200" cap="none" spc="-10" normalizeH="0" baseline="0" noProof="0" dirty="0">
                <a:ln>
                  <a:noFill/>
                </a:ln>
                <a:solidFill>
                  <a:prstClr val="black"/>
                </a:solidFill>
                <a:effectLst/>
                <a:uLnTx/>
                <a:uFillTx/>
                <a:latin typeface="Calibri"/>
                <a:ea typeface="+mn-ea"/>
                <a:cs typeface="Calibri"/>
              </a:rPr>
              <a:t>flexibilities to expedite </a:t>
            </a:r>
            <a:r>
              <a:rPr kumimoji="0" sz="1600" b="0" i="0" u="none" strike="noStrike" kern="1200" cap="none" spc="-5" normalizeH="0" baseline="0" noProof="0" dirty="0">
                <a:ln>
                  <a:noFill/>
                </a:ln>
                <a:solidFill>
                  <a:prstClr val="black"/>
                </a:solidFill>
                <a:effectLst/>
                <a:uLnTx/>
                <a:uFillTx/>
                <a:latin typeface="Calibri"/>
                <a:ea typeface="+mn-ea"/>
                <a:cs typeface="Calibri"/>
              </a:rPr>
              <a:t>hiring</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Improve </a:t>
            </a:r>
            <a:r>
              <a:rPr kumimoji="0" sz="1600" b="0" i="0" u="none" strike="noStrike" kern="1200" cap="none" spc="-5" normalizeH="0" baseline="0" noProof="0" dirty="0">
                <a:ln>
                  <a:noFill/>
                </a:ln>
                <a:solidFill>
                  <a:prstClr val="black"/>
                </a:solidFill>
                <a:effectLst/>
                <a:uLnTx/>
                <a:uFillTx/>
                <a:latin typeface="Calibri"/>
                <a:ea typeface="+mn-ea"/>
                <a:cs typeface="Calibri"/>
              </a:rPr>
              <a:t>timeliness and quality of</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hires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15" normalizeH="0" baseline="0" noProof="0" dirty="0">
                <a:ln>
                  <a:noFill/>
                </a:ln>
                <a:solidFill>
                  <a:prstClr val="black"/>
                </a:solidFill>
                <a:effectLst/>
                <a:uLnTx/>
                <a:uFillTx/>
                <a:latin typeface="Calibri"/>
                <a:ea typeface="+mn-ea"/>
                <a:cs typeface="Calibri"/>
              </a:rPr>
              <a:t>Evaluate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5" normalizeH="0" baseline="0" noProof="0" dirty="0">
                <a:ln>
                  <a:noFill/>
                </a:ln>
                <a:solidFill>
                  <a:prstClr val="black"/>
                </a:solidFill>
                <a:effectLst/>
                <a:uLnTx/>
                <a:uFillTx/>
                <a:latin typeface="Calibri"/>
                <a:ea typeface="+mn-ea"/>
                <a:cs typeface="Calibri"/>
              </a:rPr>
              <a:t>rationalize </a:t>
            </a:r>
            <a:r>
              <a:rPr kumimoji="0" sz="1600" b="0" i="0" u="none" strike="noStrike" kern="1200" cap="none" spc="-10" normalizeH="0" baseline="0" noProof="0" dirty="0">
                <a:ln>
                  <a:noFill/>
                </a:ln>
                <a:solidFill>
                  <a:prstClr val="black"/>
                </a:solidFill>
                <a:effectLst/>
                <a:uLnTx/>
                <a:uFillTx/>
                <a:latin typeface="Calibri"/>
                <a:ea typeface="+mn-ea"/>
                <a:cs typeface="Calibri"/>
              </a:rPr>
              <a:t>existing DoD alternative personnel</a:t>
            </a:r>
            <a:r>
              <a:rPr kumimoji="0" sz="1600" b="0" i="0" u="none" strike="noStrike" kern="1200" cap="none" spc="45"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systems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Develop strategies to </a:t>
            </a:r>
            <a:r>
              <a:rPr kumimoji="0" sz="1600" b="0" i="0" u="none" strike="noStrike" kern="1200" cap="none" spc="-5" normalizeH="0" baseline="0" noProof="0" dirty="0">
                <a:ln>
                  <a:noFill/>
                </a:ln>
                <a:solidFill>
                  <a:prstClr val="black"/>
                </a:solidFill>
                <a:effectLst/>
                <a:uLnTx/>
                <a:uFillTx/>
                <a:latin typeface="Calibri"/>
                <a:ea typeface="+mn-ea"/>
                <a:cs typeface="Calibri"/>
              </a:rPr>
              <a:t>enhance </a:t>
            </a:r>
            <a:r>
              <a:rPr kumimoji="0" sz="1600" b="0" i="0" u="none" strike="noStrike" kern="1200" cap="none" spc="-10" normalizeH="0" baseline="0" noProof="0" dirty="0">
                <a:ln>
                  <a:noFill/>
                </a:ln>
                <a:solidFill>
                  <a:prstClr val="black"/>
                </a:solidFill>
                <a:effectLst/>
                <a:uLnTx/>
                <a:uFillTx/>
                <a:latin typeface="Calibri"/>
                <a:ea typeface="+mn-ea"/>
                <a:cs typeface="Calibri"/>
              </a:rPr>
              <a:t>DoD classification </a:t>
            </a:r>
            <a:r>
              <a:rPr kumimoji="0" sz="1600" b="0" i="0" u="none" strike="noStrike" kern="1200" cap="none" spc="-5" normalizeH="0" baseline="0" noProof="0" dirty="0">
                <a:ln>
                  <a:noFill/>
                </a:ln>
                <a:solidFill>
                  <a:prstClr val="black"/>
                </a:solidFill>
                <a:effectLst/>
                <a:uLnTx/>
                <a:uFillTx/>
                <a:latin typeface="Calibri"/>
                <a:ea typeface="+mn-ea"/>
                <a:cs typeface="Calibri"/>
              </a:rPr>
              <a:t>and </a:t>
            </a:r>
            <a:r>
              <a:rPr kumimoji="0" sz="1600" b="0" i="0" u="none" strike="noStrike" kern="1200" cap="none" spc="-10" normalizeH="0" baseline="0" noProof="0" dirty="0">
                <a:ln>
                  <a:noFill/>
                </a:ln>
                <a:solidFill>
                  <a:prstClr val="black"/>
                </a:solidFill>
                <a:effectLst/>
                <a:uLnTx/>
                <a:uFillTx/>
                <a:latin typeface="Calibri"/>
                <a:ea typeface="+mn-ea"/>
                <a:cs typeface="Calibri"/>
              </a:rPr>
              <a:t>compensation </a:t>
            </a:r>
            <a:r>
              <a:rPr kumimoji="0" sz="1600" b="0" i="0" u="none" strike="noStrike" kern="1200" cap="none" spc="-15" normalizeH="0" baseline="0" noProof="0" dirty="0">
                <a:ln>
                  <a:noFill/>
                </a:ln>
                <a:solidFill>
                  <a:prstClr val="black"/>
                </a:solidFill>
                <a:effectLst/>
                <a:uLnTx/>
                <a:uFillTx/>
                <a:latin typeface="Calibri"/>
                <a:ea typeface="+mn-ea"/>
                <a:cs typeface="Calibri"/>
              </a:rPr>
              <a:t>programs </a:t>
            </a:r>
            <a:r>
              <a:rPr kumimoji="0" sz="1600" b="0" i="0" u="none" strike="noStrike" kern="1200" cap="none" spc="-5" normalizeH="0" baseline="0" noProof="0" dirty="0">
                <a:ln>
                  <a:noFill/>
                </a:ln>
                <a:solidFill>
                  <a:prstClr val="black"/>
                </a:solidFill>
                <a:effectLst/>
                <a:uLnTx/>
                <a:uFillTx/>
                <a:latin typeface="Calibri"/>
                <a:ea typeface="+mn-ea"/>
                <a:cs typeface="Calibri"/>
              </a:rPr>
              <a:t>within</a:t>
            </a:r>
            <a:r>
              <a:rPr kumimoji="0" sz="1600" b="0" i="0" u="none" strike="noStrike" kern="1200" cap="none" spc="21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existing</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0" algn="l" defTabSz="914400" rtl="0" eaLnBrk="1" fontAlgn="auto" latinLnBrk="0" hangingPunct="1">
              <a:lnSpc>
                <a:spcPct val="100000"/>
              </a:lnSpc>
              <a:spcBef>
                <a:spcPts val="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authorities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Living </a:t>
            </a:r>
            <a:r>
              <a:rPr kumimoji="0" sz="1600" b="0" i="0" u="none" strike="noStrike" kern="1200" cap="none" spc="-10" normalizeH="0" baseline="0" noProof="0" dirty="0">
                <a:ln>
                  <a:noFill/>
                </a:ln>
                <a:solidFill>
                  <a:prstClr val="black"/>
                </a:solidFill>
                <a:effectLst/>
                <a:uLnTx/>
                <a:uFillTx/>
                <a:latin typeface="Calibri"/>
                <a:ea typeface="+mn-ea"/>
                <a:cs typeface="Calibri"/>
              </a:rPr>
              <a:t>Quarters Allowance/Update </a:t>
            </a:r>
            <a:r>
              <a:rPr kumimoji="0" sz="1600" b="0" i="0" u="none" strike="noStrike" kern="1200" cap="none" spc="-20" normalizeH="0" baseline="0" noProof="0" dirty="0">
                <a:ln>
                  <a:noFill/>
                </a:ln>
                <a:solidFill>
                  <a:prstClr val="black"/>
                </a:solidFill>
                <a:effectLst/>
                <a:uLnTx/>
                <a:uFillTx/>
                <a:latin typeface="Calibri"/>
                <a:ea typeface="+mn-ea"/>
                <a:cs typeface="Calibri"/>
              </a:rPr>
              <a:t>Volume</a:t>
            </a:r>
            <a:r>
              <a:rPr kumimoji="0" sz="1600" b="0" i="0" u="none" strike="noStrike" kern="1200" cap="none" spc="5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1250</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20" normalizeH="0" baseline="0" noProof="0" dirty="0">
                <a:ln>
                  <a:noFill/>
                </a:ln>
                <a:solidFill>
                  <a:prstClr val="black"/>
                </a:solidFill>
                <a:effectLst/>
                <a:uLnTx/>
                <a:uFillTx/>
                <a:latin typeface="Calibri"/>
                <a:ea typeface="+mn-ea"/>
                <a:cs typeface="Calibri"/>
              </a:rPr>
              <a:t>Waiver </a:t>
            </a:r>
            <a:r>
              <a:rPr kumimoji="0" sz="1600" b="0" i="0" u="none" strike="noStrike" kern="1200" cap="none" spc="-5" normalizeH="0" baseline="0" noProof="0" dirty="0">
                <a:ln>
                  <a:noFill/>
                </a:ln>
                <a:solidFill>
                  <a:prstClr val="black"/>
                </a:solidFill>
                <a:effectLst/>
                <a:uLnTx/>
                <a:uFillTx/>
                <a:latin typeface="Calibri"/>
                <a:ea typeface="+mn-ea"/>
                <a:cs typeface="Calibri"/>
              </a:rPr>
              <a:t>of annual </a:t>
            </a:r>
            <a:r>
              <a:rPr kumimoji="0" sz="1600" b="0" i="0" u="none" strike="noStrike" kern="1200" cap="none" spc="-10" normalizeH="0" baseline="0" noProof="0" dirty="0">
                <a:ln>
                  <a:noFill/>
                </a:ln>
                <a:solidFill>
                  <a:prstClr val="black"/>
                </a:solidFill>
                <a:effectLst/>
                <a:uLnTx/>
                <a:uFillTx/>
                <a:latin typeface="Calibri"/>
                <a:ea typeface="+mn-ea"/>
                <a:cs typeface="Calibri"/>
              </a:rPr>
              <a:t>pay</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limitations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Performance-based Reduction-in-Force</a:t>
            </a:r>
            <a:r>
              <a:rPr kumimoji="0" sz="1600" b="0" i="0" u="none" strike="noStrike" kern="1200" cap="none" spc="85"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procedures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Priority Placement </a:t>
            </a:r>
            <a:r>
              <a:rPr kumimoji="0" sz="1600" b="0" i="0" u="none" strike="noStrike" kern="1200" cap="none" spc="-15" normalizeH="0" baseline="0" noProof="0" dirty="0">
                <a:ln>
                  <a:noFill/>
                </a:ln>
                <a:solidFill>
                  <a:prstClr val="black"/>
                </a:solidFill>
                <a:effectLst/>
                <a:uLnTx/>
                <a:uFillTx/>
                <a:latin typeface="Calibri"/>
                <a:ea typeface="+mn-ea"/>
                <a:cs typeface="Calibri"/>
              </a:rPr>
              <a:t>Program </a:t>
            </a:r>
            <a:r>
              <a:rPr kumimoji="0" sz="1600" b="0" i="0" u="none" strike="noStrike" kern="1200" cap="none" spc="-5" normalizeH="0" baseline="0" noProof="0" dirty="0">
                <a:ln>
                  <a:noFill/>
                </a:ln>
                <a:solidFill>
                  <a:prstClr val="black"/>
                </a:solidFill>
                <a:effectLst/>
                <a:uLnTx/>
                <a:uFillTx/>
                <a:latin typeface="Calibri"/>
                <a:ea typeface="+mn-ea"/>
                <a:cs typeface="Calibri"/>
              </a:rPr>
              <a:t>streamlining</a:t>
            </a:r>
            <a:r>
              <a:rPr kumimoji="0" sz="1600" b="0" i="0" u="none" strike="noStrike" kern="1200" cap="none" spc="2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initiatives</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0"/>
              </a:spcBef>
              <a:spcAft>
                <a:spcPts val="0"/>
              </a:spcAft>
              <a:buClrTx/>
              <a:buSzTx/>
              <a:buFont typeface="Arial"/>
              <a:buChar char="•"/>
              <a:tabLst>
                <a:tab pos="354965" algn="l"/>
                <a:tab pos="355600" algn="l"/>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HR Credentialing </a:t>
            </a:r>
            <a:r>
              <a:rPr kumimoji="0" sz="1600" b="0" i="0" u="none" strike="noStrike" kern="1200" cap="none" spc="-15" normalizeH="0" baseline="0" noProof="0" dirty="0">
                <a:ln>
                  <a:noFill/>
                </a:ln>
                <a:solidFill>
                  <a:prstClr val="black"/>
                </a:solidFill>
                <a:effectLst/>
                <a:uLnTx/>
                <a:uFillTx/>
                <a:latin typeface="Calibri"/>
                <a:ea typeface="+mn-ea"/>
                <a:cs typeface="Calibri"/>
              </a:rPr>
              <a:t>Program for </a:t>
            </a:r>
            <a:r>
              <a:rPr kumimoji="0" sz="1600" b="0" i="0" u="none" strike="noStrike" kern="1200" cap="none" spc="-10" normalizeH="0" baseline="0" noProof="0" dirty="0">
                <a:ln>
                  <a:noFill/>
                </a:ln>
                <a:solidFill>
                  <a:prstClr val="black"/>
                </a:solidFill>
                <a:effectLst/>
                <a:uLnTx/>
                <a:uFillTx/>
                <a:latin typeface="Calibri"/>
                <a:ea typeface="+mn-ea"/>
                <a:cs typeface="Calibri"/>
              </a:rPr>
              <a:t>Staffing </a:t>
            </a:r>
            <a:r>
              <a:rPr kumimoji="0" sz="1600" b="0" i="0" u="none" strike="noStrike" kern="1200" cap="none" spc="0" normalizeH="0" baseline="0" noProof="0" dirty="0">
                <a:ln>
                  <a:noFill/>
                </a:ln>
                <a:solidFill>
                  <a:prstClr val="black"/>
                </a:solidFill>
                <a:effectLst/>
                <a:uLnTx/>
                <a:uFillTx/>
                <a:latin typeface="Calibri"/>
                <a:ea typeface="+mn-ea"/>
                <a:cs typeface="Calibri"/>
              </a:rPr>
              <a:t>and</a:t>
            </a:r>
            <a:r>
              <a:rPr kumimoji="0" sz="1600" b="0" i="0" u="none" strike="noStrike" kern="1200" cap="none" spc="3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Classification</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5"/>
              </a:spcBef>
              <a:spcAft>
                <a:spcPts val="0"/>
              </a:spcAft>
              <a:buClrTx/>
              <a:buSzTx/>
              <a:buFont typeface="Arial"/>
              <a:buChar char="•"/>
              <a:tabLst>
                <a:tab pos="354965" algn="l"/>
                <a:tab pos="355600" algn="l"/>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Redeploy Employment </a:t>
            </a:r>
            <a:r>
              <a:rPr kumimoji="0" sz="1600" b="0" i="0" u="none" strike="noStrike" kern="1200" cap="none" spc="-5" normalizeH="0" baseline="0" noProof="0" dirty="0">
                <a:ln>
                  <a:noFill/>
                </a:ln>
                <a:solidFill>
                  <a:prstClr val="black"/>
                </a:solidFill>
                <a:effectLst/>
                <a:uLnTx/>
                <a:uFillTx/>
                <a:latin typeface="Calibri"/>
                <a:ea typeface="+mn-ea"/>
                <a:cs typeface="Calibri"/>
              </a:rPr>
              <a:t>and Compensation </a:t>
            </a:r>
            <a:r>
              <a:rPr kumimoji="0" sz="1600" b="0" i="0" u="none" strike="noStrike" kern="1200" cap="none" spc="-20" normalizeH="0" baseline="0" noProof="0" dirty="0">
                <a:ln>
                  <a:noFill/>
                </a:ln>
                <a:solidFill>
                  <a:prstClr val="black"/>
                </a:solidFill>
                <a:effectLst/>
                <a:uLnTx/>
                <a:uFillTx/>
                <a:latin typeface="Calibri"/>
                <a:ea typeface="+mn-ea"/>
                <a:cs typeface="Calibri"/>
              </a:rPr>
              <a:t>Training</a:t>
            </a:r>
            <a:r>
              <a:rPr kumimoji="0" sz="1600" b="0" i="0" u="none" strike="noStrike" kern="1200" cap="none" spc="6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Suite</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045650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85341" y="241503"/>
            <a:ext cx="5974080" cy="391795"/>
          </a:xfrm>
          <a:prstGeom prst="rect">
            <a:avLst/>
          </a:prstGeom>
        </p:spPr>
        <p:txBody>
          <a:bodyPr vert="horz" wrap="square" lIns="0" tIns="12700" rIns="0" bIns="0" rtlCol="0">
            <a:spAutoFit/>
          </a:bodyPr>
          <a:lstStyle/>
          <a:p>
            <a:pPr marL="12700">
              <a:lnSpc>
                <a:spcPct val="100000"/>
              </a:lnSpc>
              <a:spcBef>
                <a:spcPts val="100"/>
              </a:spcBef>
            </a:pPr>
            <a:r>
              <a:rPr sz="2400" spc="-5" dirty="0"/>
              <a:t>Benefits, </a:t>
            </a:r>
            <a:r>
              <a:rPr sz="2400" spc="-30" dirty="0"/>
              <a:t>Wage </a:t>
            </a:r>
            <a:r>
              <a:rPr sz="2400" dirty="0"/>
              <a:t>&amp; </a:t>
            </a:r>
            <a:r>
              <a:rPr sz="2400" spc="-10" dirty="0"/>
              <a:t>Nonappropriated </a:t>
            </a:r>
            <a:r>
              <a:rPr sz="2400" spc="-5" dirty="0"/>
              <a:t>Fund</a:t>
            </a:r>
            <a:r>
              <a:rPr sz="2400" spc="25" dirty="0"/>
              <a:t> </a:t>
            </a:r>
            <a:r>
              <a:rPr sz="2400" spc="-10" dirty="0"/>
              <a:t>Policy</a:t>
            </a:r>
            <a:endParaRPr sz="24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white"/>
                </a:solidFill>
                <a:effectLst/>
                <a:uLnTx/>
                <a:uFillTx/>
                <a:latin typeface="Calibri"/>
                <a:ea typeface="+mn-ea"/>
                <a:cs typeface="Calibri"/>
              </a:rPr>
              <a:t>(</a:t>
            </a:r>
            <a:fld id="{81D60167-4931-47E6-BA6A-407CBD079E47}" type="slidenum">
              <a:rPr kumimoji="0" sz="1600" b="0" i="0" u="none" strike="noStrike" kern="1200" cap="none" spc="-5" normalizeH="0" baseline="0" noProof="0" dirty="0">
                <a:ln>
                  <a:noFill/>
                </a:ln>
                <a:solidFill>
                  <a:prstClr val="white"/>
                </a:solidFill>
                <a:effectLst/>
                <a:uLnTx/>
                <a:uFillTx/>
                <a:latin typeface="Calibri"/>
                <a:ea typeface="+mn-ea"/>
                <a:cs typeface="Calibri"/>
              </a:rPr>
              <a:pPr marL="12700" marR="0" lvl="0" indent="0" algn="l" defTabSz="914400" rtl="0" eaLnBrk="1" fontAlgn="auto" latinLnBrk="0" hangingPunct="1">
                <a:lnSpc>
                  <a:spcPts val="1614"/>
                </a:lnSpc>
                <a:spcBef>
                  <a:spcPts val="0"/>
                </a:spcBef>
                <a:spcAft>
                  <a:spcPts val="0"/>
                </a:spcAft>
                <a:buClrTx/>
                <a:buSzTx/>
                <a:buFontTx/>
                <a:buNone/>
                <a:tabLst/>
                <a:defRPr/>
              </a:pPr>
              <a:t>9</a:t>
            </a:fld>
            <a:r>
              <a:rPr kumimoji="0" sz="1600" b="0" i="0" u="none" strike="noStrike" kern="1200" cap="none" spc="-5" normalizeH="0" baseline="0" noProof="0" dirty="0">
                <a:ln>
                  <a:noFill/>
                </a:ln>
                <a:solidFill>
                  <a:prstClr val="white"/>
                </a:solidFill>
                <a:effectLst/>
                <a:uLnTx/>
                <a:uFillTx/>
                <a:latin typeface="Calibri"/>
                <a:ea typeface="+mn-ea"/>
                <a:cs typeface="Calibri"/>
              </a:rPr>
              <a:t>)</a:t>
            </a:r>
          </a:p>
        </p:txBody>
      </p:sp>
      <p:sp>
        <p:nvSpPr>
          <p:cNvPr id="3" name="object 3"/>
          <p:cNvSpPr txBox="1"/>
          <p:nvPr/>
        </p:nvSpPr>
        <p:spPr>
          <a:xfrm>
            <a:off x="535940" y="1086357"/>
            <a:ext cx="8039734" cy="4364355"/>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Our mission is </a:t>
            </a:r>
            <a:r>
              <a:rPr kumimoji="0" sz="1700" b="0" i="0" u="none" strike="noStrike" kern="1200" cap="none" spc="-10" normalizeH="0" baseline="0" noProof="0" dirty="0">
                <a:ln>
                  <a:noFill/>
                </a:ln>
                <a:solidFill>
                  <a:prstClr val="black"/>
                </a:solidFill>
                <a:effectLst/>
                <a:uLnTx/>
                <a:uFillTx/>
                <a:latin typeface="Calibri"/>
                <a:ea typeface="+mn-ea"/>
                <a:cs typeface="Calibri"/>
              </a:rPr>
              <a:t>to </a:t>
            </a:r>
            <a:r>
              <a:rPr kumimoji="0" sz="1700" b="0" i="0" u="none" strike="noStrike" kern="1200" cap="none" spc="-5" normalizeH="0" baseline="0" noProof="0" dirty="0">
                <a:ln>
                  <a:noFill/>
                </a:ln>
                <a:solidFill>
                  <a:prstClr val="black"/>
                </a:solidFill>
                <a:effectLst/>
                <a:uLnTx/>
                <a:uFillTx/>
                <a:latin typeface="Calibri"/>
                <a:ea typeface="+mn-ea"/>
                <a:cs typeface="Calibri"/>
              </a:rPr>
              <a:t>support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“whole person </a:t>
            </a:r>
            <a:r>
              <a:rPr kumimoji="0" sz="1700" b="0" i="0" u="none" strike="noStrike" kern="1200" cap="none" spc="0" normalizeH="0" baseline="0" noProof="0" dirty="0">
                <a:ln>
                  <a:noFill/>
                </a:ln>
                <a:solidFill>
                  <a:prstClr val="black"/>
                </a:solidFill>
                <a:effectLst/>
                <a:uLnTx/>
                <a:uFillTx/>
                <a:latin typeface="Calibri"/>
                <a:ea typeface="+mn-ea"/>
                <a:cs typeface="Calibri"/>
              </a:rPr>
              <a:t>– whole </a:t>
            </a:r>
            <a:r>
              <a:rPr kumimoji="0" sz="1700" b="0" i="0" u="none" strike="noStrike" kern="1200" cap="none" spc="5" normalizeH="0" baseline="0" noProof="0" dirty="0">
                <a:ln>
                  <a:noFill/>
                </a:ln>
                <a:solidFill>
                  <a:prstClr val="black"/>
                </a:solidFill>
                <a:effectLst/>
                <a:uLnTx/>
                <a:uFillTx/>
                <a:latin typeface="Calibri"/>
                <a:ea typeface="+mn-ea"/>
                <a:cs typeface="Calibri"/>
              </a:rPr>
              <a:t>career” </a:t>
            </a:r>
            <a:r>
              <a:rPr kumimoji="0" sz="1700" b="0" i="0" u="none" strike="noStrike" kern="1200" cap="none" spc="-5" normalizeH="0" baseline="0" noProof="0" dirty="0">
                <a:ln>
                  <a:noFill/>
                </a:ln>
                <a:solidFill>
                  <a:prstClr val="black"/>
                </a:solidFill>
                <a:effectLst/>
                <a:uLnTx/>
                <a:uFillTx/>
                <a:latin typeface="Calibri"/>
                <a:ea typeface="+mn-ea"/>
                <a:cs typeface="Calibri"/>
              </a:rPr>
              <a:t>by </a:t>
            </a:r>
            <a:r>
              <a:rPr kumimoji="0" sz="1700" b="0" i="0" u="none" strike="noStrike" kern="1200" cap="none" spc="0" normalizeH="0" baseline="0" noProof="0" dirty="0">
                <a:ln>
                  <a:noFill/>
                </a:ln>
                <a:solidFill>
                  <a:prstClr val="black"/>
                </a:solidFill>
                <a:effectLst/>
                <a:uLnTx/>
                <a:uFillTx/>
                <a:latin typeface="Calibri"/>
                <a:ea typeface="+mn-ea"/>
                <a:cs typeface="Calibri"/>
              </a:rPr>
              <a:t>enhancing the </a:t>
            </a:r>
            <a:r>
              <a:rPr kumimoji="0" sz="1700" b="0" i="0" u="none" strike="noStrike" kern="1200" cap="none" spc="-5" normalizeH="0" baseline="0" noProof="0" dirty="0">
                <a:ln>
                  <a:noFill/>
                </a:ln>
                <a:solidFill>
                  <a:prstClr val="black"/>
                </a:solidFill>
                <a:effectLst/>
                <a:uLnTx/>
                <a:uFillTx/>
                <a:latin typeface="Calibri"/>
                <a:ea typeface="+mn-ea"/>
                <a:cs typeface="Calibri"/>
              </a:rPr>
              <a:t>work </a:t>
            </a:r>
            <a:r>
              <a:rPr kumimoji="0" sz="1700" b="0" i="0" u="none" strike="noStrike" kern="1200" cap="none" spc="-15" normalizeH="0" baseline="0" noProof="0" dirty="0">
                <a:ln>
                  <a:noFill/>
                </a:ln>
                <a:solidFill>
                  <a:prstClr val="black"/>
                </a:solidFill>
                <a:effectLst/>
                <a:uLnTx/>
                <a:uFillTx/>
                <a:latin typeface="Calibri"/>
                <a:ea typeface="+mn-ea"/>
                <a:cs typeface="Calibri"/>
              </a:rPr>
              <a:t>life </a:t>
            </a:r>
            <a:r>
              <a:rPr kumimoji="0" sz="1700" b="0" i="0" u="none" strike="noStrike" kern="1200" cap="none" spc="-5" normalizeH="0" baseline="0" noProof="0" dirty="0">
                <a:ln>
                  <a:noFill/>
                </a:ln>
                <a:solidFill>
                  <a:prstClr val="black"/>
                </a:solidFill>
                <a:effectLst/>
                <a:uLnTx/>
                <a:uFillTx/>
                <a:latin typeface="Calibri"/>
                <a:ea typeface="+mn-ea"/>
                <a:cs typeface="Calibri"/>
              </a:rPr>
              <a:t>of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10" normalizeH="0" baseline="0" noProof="0" dirty="0">
                <a:ln>
                  <a:noFill/>
                </a:ln>
                <a:solidFill>
                  <a:prstClr val="black"/>
                </a:solidFill>
                <a:effectLst/>
                <a:uLnTx/>
                <a:uFillTx/>
                <a:latin typeface="Calibri"/>
                <a:ea typeface="+mn-ea"/>
                <a:cs typeface="Calibri"/>
              </a:rPr>
              <a:t>workforce. </a:t>
            </a:r>
            <a:r>
              <a:rPr kumimoji="0" sz="1700" b="0" i="0" u="none" strike="noStrike" kern="1200" cap="none" spc="-30" normalizeH="0" baseline="0" noProof="0" dirty="0">
                <a:ln>
                  <a:noFill/>
                </a:ln>
                <a:solidFill>
                  <a:prstClr val="black"/>
                </a:solidFill>
                <a:effectLst/>
                <a:uLnTx/>
                <a:uFillTx/>
                <a:latin typeface="Calibri"/>
                <a:ea typeface="+mn-ea"/>
                <a:cs typeface="Calibri"/>
              </a:rPr>
              <a:t>We </a:t>
            </a:r>
            <a:r>
              <a:rPr kumimoji="0" sz="1700" b="0" i="0" u="none" strike="noStrike" kern="1200" cap="none" spc="-5" normalizeH="0" baseline="0" noProof="0" dirty="0">
                <a:ln>
                  <a:noFill/>
                </a:ln>
                <a:solidFill>
                  <a:prstClr val="black"/>
                </a:solidFill>
                <a:effectLst/>
                <a:uLnTx/>
                <a:uFillTx/>
                <a:latin typeface="Calibri"/>
                <a:ea typeface="+mn-ea"/>
                <a:cs typeface="Calibri"/>
              </a:rPr>
              <a:t>develop </a:t>
            </a:r>
            <a:r>
              <a:rPr kumimoji="0" sz="1700" b="0" i="0" u="none" strike="noStrike" kern="1200" cap="none" spc="-10" normalizeH="0" baseline="0" noProof="0" dirty="0">
                <a:ln>
                  <a:noFill/>
                </a:ln>
                <a:solidFill>
                  <a:prstClr val="black"/>
                </a:solidFill>
                <a:effectLst/>
                <a:uLnTx/>
                <a:uFillTx/>
                <a:latin typeface="Calibri"/>
                <a:ea typeface="+mn-ea"/>
                <a:cs typeface="Calibri"/>
              </a:rPr>
              <a:t>relevant </a:t>
            </a:r>
            <a:r>
              <a:rPr kumimoji="0" sz="1700" b="0" i="0" u="none" strike="noStrike" kern="1200" cap="none" spc="0" normalizeH="0" baseline="0" noProof="0" dirty="0">
                <a:ln>
                  <a:noFill/>
                </a:ln>
                <a:solidFill>
                  <a:prstClr val="black"/>
                </a:solidFill>
                <a:effectLst/>
                <a:uLnTx/>
                <a:uFillTx/>
                <a:latin typeface="Calibri"/>
                <a:ea typeface="+mn-ea"/>
                <a:cs typeface="Calibri"/>
              </a:rPr>
              <a:t>human </a:t>
            </a:r>
            <a:r>
              <a:rPr kumimoji="0" sz="1700" b="0" i="0" u="none" strike="noStrike" kern="1200" cap="none" spc="-5" normalizeH="0" baseline="0" noProof="0" dirty="0">
                <a:ln>
                  <a:noFill/>
                </a:ln>
                <a:solidFill>
                  <a:prstClr val="black"/>
                </a:solidFill>
                <a:effectLst/>
                <a:uLnTx/>
                <a:uFillTx/>
                <a:latin typeface="Calibri"/>
                <a:ea typeface="+mn-ea"/>
                <a:cs typeface="Calibri"/>
              </a:rPr>
              <a:t>resource </a:t>
            </a:r>
            <a:r>
              <a:rPr kumimoji="0" sz="1700" b="0" i="0" u="none" strike="noStrike" kern="1200" cap="none" spc="0" normalizeH="0" baseline="0" noProof="0" dirty="0">
                <a:ln>
                  <a:noFill/>
                </a:ln>
                <a:solidFill>
                  <a:prstClr val="black"/>
                </a:solidFill>
                <a:effectLst/>
                <a:uLnTx/>
                <a:uFillTx/>
                <a:latin typeface="Calibri"/>
                <a:ea typeface="+mn-ea"/>
                <a:cs typeface="Calibri"/>
              </a:rPr>
              <a:t>policies and </a:t>
            </a:r>
            <a:r>
              <a:rPr kumimoji="0" sz="1700" b="0" i="0" u="none" strike="noStrike" kern="1200" cap="none" spc="-5" normalizeH="0" baseline="0" noProof="0" dirty="0">
                <a:ln>
                  <a:noFill/>
                </a:ln>
                <a:solidFill>
                  <a:prstClr val="black"/>
                </a:solidFill>
                <a:effectLst/>
                <a:uLnTx/>
                <a:uFillTx/>
                <a:latin typeface="Calibri"/>
                <a:ea typeface="+mn-ea"/>
                <a:cs typeface="Calibri"/>
              </a:rPr>
              <a:t>flexibilities,  competitive </a:t>
            </a:r>
            <a:r>
              <a:rPr kumimoji="0" sz="1700" b="0" i="0" u="none" strike="noStrike" kern="1200" cap="none" spc="-15" normalizeH="0" baseline="0" noProof="0" dirty="0">
                <a:ln>
                  <a:noFill/>
                </a:ln>
                <a:solidFill>
                  <a:prstClr val="black"/>
                </a:solidFill>
                <a:effectLst/>
                <a:uLnTx/>
                <a:uFillTx/>
                <a:latin typeface="Calibri"/>
                <a:ea typeface="+mn-ea"/>
                <a:cs typeface="Calibri"/>
              </a:rPr>
              <a:t>pay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benefits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sustaining work </a:t>
            </a:r>
            <a:r>
              <a:rPr kumimoji="0" sz="1700" b="0" i="0" u="none" strike="noStrike" kern="1200" cap="none" spc="-15" normalizeH="0" baseline="0" noProof="0" dirty="0">
                <a:ln>
                  <a:noFill/>
                </a:ln>
                <a:solidFill>
                  <a:prstClr val="black"/>
                </a:solidFill>
                <a:effectLst/>
                <a:uLnTx/>
                <a:uFillTx/>
                <a:latin typeface="Calibri"/>
                <a:ea typeface="+mn-ea"/>
                <a:cs typeface="Calibri"/>
              </a:rPr>
              <a:t>life </a:t>
            </a:r>
            <a:r>
              <a:rPr kumimoji="0" sz="1700" b="0" i="0" u="none" strike="noStrike" kern="1200" cap="none" spc="-10" normalizeH="0" baseline="0" noProof="0" dirty="0">
                <a:ln>
                  <a:noFill/>
                </a:ln>
                <a:solidFill>
                  <a:prstClr val="black"/>
                </a:solidFill>
                <a:effectLst/>
                <a:uLnTx/>
                <a:uFillTx/>
                <a:latin typeface="Calibri"/>
                <a:ea typeface="+mn-ea"/>
                <a:cs typeface="Calibri"/>
              </a:rPr>
              <a:t>programs. </a:t>
            </a:r>
            <a:r>
              <a:rPr kumimoji="0" sz="1700" b="0" i="0" u="none" strike="noStrike" kern="1200" cap="none" spc="-5" normalizeH="0" baseline="0" noProof="0" dirty="0">
                <a:ln>
                  <a:noFill/>
                </a:ln>
                <a:solidFill>
                  <a:prstClr val="black"/>
                </a:solidFill>
                <a:effectLst/>
                <a:uLnTx/>
                <a:uFillTx/>
                <a:latin typeface="Calibri"/>
                <a:ea typeface="+mn-ea"/>
                <a:cs typeface="Calibri"/>
              </a:rPr>
              <a:t>Our portfolio </a:t>
            </a:r>
            <a:r>
              <a:rPr kumimoji="0" sz="1700" b="0" i="0" u="none" strike="noStrike" kern="1200" cap="none" spc="0" normalizeH="0" baseline="0" noProof="0" dirty="0">
                <a:ln>
                  <a:noFill/>
                </a:ln>
                <a:solidFill>
                  <a:prstClr val="black"/>
                </a:solidFill>
                <a:effectLst/>
                <a:uLnTx/>
                <a:uFillTx/>
                <a:latin typeface="Calibri"/>
                <a:ea typeface="+mn-ea"/>
                <a:cs typeface="Calibri"/>
              </a:rPr>
              <a:t>includes  </a:t>
            </a:r>
            <a:r>
              <a:rPr kumimoji="0" sz="1700" b="0" i="0" u="none" strike="noStrike" kern="1200" cap="none" spc="-10" normalizeH="0" baseline="0" noProof="0" dirty="0">
                <a:ln>
                  <a:noFill/>
                </a:ln>
                <a:solidFill>
                  <a:prstClr val="black"/>
                </a:solidFill>
                <a:effectLst/>
                <a:uLnTx/>
                <a:uFillTx/>
                <a:latin typeface="Calibri"/>
                <a:ea typeface="+mn-ea"/>
                <a:cs typeface="Calibri"/>
              </a:rPr>
              <a:t>Nonappropriated </a:t>
            </a:r>
            <a:r>
              <a:rPr kumimoji="0" sz="1700" b="0" i="0" u="none" strike="noStrike" kern="1200" cap="none" spc="0" normalizeH="0" baseline="0" noProof="0" dirty="0">
                <a:ln>
                  <a:noFill/>
                </a:ln>
                <a:solidFill>
                  <a:prstClr val="black"/>
                </a:solidFill>
                <a:effectLst/>
                <a:uLnTx/>
                <a:uFillTx/>
                <a:latin typeface="Calibri"/>
                <a:ea typeface="+mn-ea"/>
                <a:cs typeface="Calibri"/>
              </a:rPr>
              <a:t>Fund </a:t>
            </a:r>
            <a:r>
              <a:rPr kumimoji="0" sz="1700" b="0" i="0" u="none" strike="noStrike" kern="1200" cap="none" spc="-5" normalizeH="0" baseline="0" noProof="0" dirty="0">
                <a:ln>
                  <a:noFill/>
                </a:ln>
                <a:solidFill>
                  <a:prstClr val="black"/>
                </a:solidFill>
                <a:effectLst/>
                <a:uLnTx/>
                <a:uFillTx/>
                <a:latin typeface="Calibri"/>
                <a:ea typeface="+mn-ea"/>
                <a:cs typeface="Calibri"/>
              </a:rPr>
              <a:t>(NAF) personnel </a:t>
            </a:r>
            <a:r>
              <a:rPr kumimoji="0" sz="1700" b="0" i="0" u="none" strike="noStrike" kern="1200" cap="none" spc="-10" normalizeH="0" baseline="0" noProof="0" dirty="0">
                <a:ln>
                  <a:noFill/>
                </a:ln>
                <a:solidFill>
                  <a:prstClr val="black"/>
                </a:solidFill>
                <a:effectLst/>
                <a:uLnTx/>
                <a:uFillTx/>
                <a:latin typeface="Calibri"/>
                <a:ea typeface="+mn-ea"/>
                <a:cs typeface="Calibri"/>
              </a:rPr>
              <a:t>programs, Federal </a:t>
            </a:r>
            <a:r>
              <a:rPr kumimoji="0" sz="1700" b="0" i="0" u="none" strike="noStrike" kern="1200" cap="none" spc="-20" normalizeH="0" baseline="0" noProof="0" dirty="0">
                <a:ln>
                  <a:noFill/>
                </a:ln>
                <a:solidFill>
                  <a:prstClr val="black"/>
                </a:solidFill>
                <a:effectLst/>
                <a:uLnTx/>
                <a:uFillTx/>
                <a:latin typeface="Calibri"/>
                <a:ea typeface="+mn-ea"/>
                <a:cs typeface="Calibri"/>
              </a:rPr>
              <a:t>Wage </a:t>
            </a:r>
            <a:r>
              <a:rPr kumimoji="0" sz="1700" b="0" i="0" u="none" strike="noStrike" kern="1200" cap="none" spc="-15" normalizeH="0" baseline="0" noProof="0" dirty="0">
                <a:ln>
                  <a:noFill/>
                </a:ln>
                <a:solidFill>
                  <a:prstClr val="black"/>
                </a:solidFill>
                <a:effectLst/>
                <a:uLnTx/>
                <a:uFillTx/>
                <a:latin typeface="Calibri"/>
                <a:ea typeface="+mn-ea"/>
                <a:cs typeface="Calibri"/>
              </a:rPr>
              <a:t>System </a:t>
            </a:r>
            <a:r>
              <a:rPr kumimoji="0" sz="1700" b="0" i="0" u="none" strike="noStrike" kern="1200" cap="none" spc="-5" normalizeH="0" baseline="0" noProof="0" dirty="0">
                <a:ln>
                  <a:noFill/>
                </a:ln>
                <a:solidFill>
                  <a:prstClr val="black"/>
                </a:solidFill>
                <a:effectLst/>
                <a:uLnTx/>
                <a:uFillTx/>
                <a:latin typeface="Calibri"/>
                <a:ea typeface="+mn-ea"/>
                <a:cs typeface="Calibri"/>
              </a:rPr>
              <a:t>surveys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15" normalizeH="0" baseline="0" noProof="0" dirty="0">
                <a:ln>
                  <a:noFill/>
                </a:ln>
                <a:solidFill>
                  <a:prstClr val="black"/>
                </a:solidFill>
                <a:effectLst/>
                <a:uLnTx/>
                <a:uFillTx/>
                <a:latin typeface="Calibri"/>
                <a:ea typeface="+mn-ea"/>
                <a:cs typeface="Calibri"/>
              </a:rPr>
              <a:t>pay  </a:t>
            </a:r>
            <a:r>
              <a:rPr kumimoji="0" sz="1700" b="0" i="0" u="none" strike="noStrike" kern="1200" cap="none" spc="0" normalizeH="0" baseline="0" noProof="0" dirty="0">
                <a:ln>
                  <a:noFill/>
                </a:ln>
                <a:solidFill>
                  <a:prstClr val="black"/>
                </a:solidFill>
                <a:effectLst/>
                <a:uLnTx/>
                <a:uFillTx/>
                <a:latin typeface="Calibri"/>
                <a:ea typeface="+mn-ea"/>
                <a:cs typeface="Calibri"/>
              </a:rPr>
              <a:t>schedules, </a:t>
            </a:r>
            <a:r>
              <a:rPr kumimoji="0" sz="1700" b="0" i="0" u="none" strike="noStrike" kern="1200" cap="none" spc="-5" normalizeH="0" baseline="0" noProof="0" dirty="0">
                <a:ln>
                  <a:noFill/>
                </a:ln>
                <a:solidFill>
                  <a:prstClr val="black"/>
                </a:solidFill>
                <a:effectLst/>
                <a:uLnTx/>
                <a:uFillTx/>
                <a:latin typeface="Calibri"/>
                <a:ea typeface="+mn-ea"/>
                <a:cs typeface="Calibri"/>
              </a:rPr>
              <a:t>white collar </a:t>
            </a:r>
            <a:r>
              <a:rPr kumimoji="0" sz="1700" b="0" i="0" u="none" strike="noStrike" kern="1200" cap="none" spc="0" normalizeH="0" baseline="0" noProof="0" dirty="0">
                <a:ln>
                  <a:noFill/>
                </a:ln>
                <a:solidFill>
                  <a:prstClr val="black"/>
                </a:solidFill>
                <a:effectLst/>
                <a:uLnTx/>
                <a:uFillTx/>
                <a:latin typeface="Calibri"/>
                <a:ea typeface="+mn-ea"/>
                <a:cs typeface="Calibri"/>
              </a:rPr>
              <a:t>special </a:t>
            </a:r>
            <a:r>
              <a:rPr kumimoji="0" sz="1700" b="0" i="0" u="none" strike="noStrike" kern="1200" cap="none" spc="-15" normalizeH="0" baseline="0" noProof="0" dirty="0">
                <a:ln>
                  <a:noFill/>
                </a:ln>
                <a:solidFill>
                  <a:prstClr val="black"/>
                </a:solidFill>
                <a:effectLst/>
                <a:uLnTx/>
                <a:uFillTx/>
                <a:latin typeface="Calibri"/>
                <a:ea typeface="+mn-ea"/>
                <a:cs typeface="Calibri"/>
              </a:rPr>
              <a:t>pay rates, </a:t>
            </a:r>
            <a:r>
              <a:rPr kumimoji="0" sz="1700" b="0" i="0" u="none" strike="noStrike" kern="1200" cap="none" spc="0" normalizeH="0" baseline="0" noProof="0" dirty="0">
                <a:ln>
                  <a:noFill/>
                </a:ln>
                <a:solidFill>
                  <a:prstClr val="black"/>
                </a:solidFill>
                <a:effectLst/>
                <a:uLnTx/>
                <a:uFillTx/>
                <a:latin typeface="Calibri"/>
                <a:ea typeface="+mn-ea"/>
                <a:cs typeface="Calibri"/>
              </a:rPr>
              <a:t>and a </a:t>
            </a:r>
            <a:r>
              <a:rPr kumimoji="0" sz="1700" b="0" i="0" u="none" strike="noStrike" kern="1200" cap="none" spc="-15" normalizeH="0" baseline="0" noProof="0" dirty="0">
                <a:ln>
                  <a:noFill/>
                </a:ln>
                <a:solidFill>
                  <a:prstClr val="black"/>
                </a:solidFill>
                <a:effectLst/>
                <a:uLnTx/>
                <a:uFillTx/>
                <a:latin typeface="Calibri"/>
                <a:ea typeface="+mn-ea"/>
                <a:cs typeface="Calibri"/>
              </a:rPr>
              <a:t>vast array </a:t>
            </a:r>
            <a:r>
              <a:rPr kumimoji="0" sz="1700" b="0" i="0" u="none" strike="noStrike" kern="1200" cap="none" spc="-5" normalizeH="0" baseline="0" noProof="0" dirty="0">
                <a:ln>
                  <a:noFill/>
                </a:ln>
                <a:solidFill>
                  <a:prstClr val="black"/>
                </a:solidFill>
                <a:effectLst/>
                <a:uLnTx/>
                <a:uFillTx/>
                <a:latin typeface="Calibri"/>
                <a:ea typeface="+mn-ea"/>
                <a:cs typeface="Calibri"/>
              </a:rPr>
              <a:t>of benefits </a:t>
            </a:r>
            <a:r>
              <a:rPr kumimoji="0" sz="1700" b="0" i="0" u="none" strike="noStrike" kern="1200" cap="none" spc="0" normalizeH="0" baseline="0" noProof="0" dirty="0">
                <a:ln>
                  <a:noFill/>
                </a:ln>
                <a:solidFill>
                  <a:prstClr val="black"/>
                </a:solidFill>
                <a:effectLst/>
                <a:uLnTx/>
                <a:uFillTx/>
                <a:latin typeface="Calibri"/>
                <a:ea typeface="+mn-ea"/>
                <a:cs typeface="Calibri"/>
              </a:rPr>
              <a:t>and </a:t>
            </a:r>
            <a:r>
              <a:rPr kumimoji="0" sz="1700" b="0" i="0" u="none" strike="noStrike" kern="1200" cap="none" spc="-5" normalizeH="0" baseline="0" noProof="0" dirty="0">
                <a:ln>
                  <a:noFill/>
                </a:ln>
                <a:solidFill>
                  <a:prstClr val="black"/>
                </a:solidFill>
                <a:effectLst/>
                <a:uLnTx/>
                <a:uFillTx/>
                <a:latin typeface="Calibri"/>
                <a:ea typeface="+mn-ea"/>
                <a:cs typeface="Calibri"/>
              </a:rPr>
              <a:t>work </a:t>
            </a:r>
            <a:r>
              <a:rPr kumimoji="0" sz="1700" b="0" i="0" u="none" strike="noStrike" kern="1200" cap="none" spc="-15" normalizeH="0" baseline="0" noProof="0" dirty="0">
                <a:ln>
                  <a:noFill/>
                </a:ln>
                <a:solidFill>
                  <a:prstClr val="black"/>
                </a:solidFill>
                <a:effectLst/>
                <a:uLnTx/>
                <a:uFillTx/>
                <a:latin typeface="Calibri"/>
                <a:ea typeface="+mn-ea"/>
                <a:cs typeface="Calibri"/>
              </a:rPr>
              <a:t>life </a:t>
            </a:r>
            <a:r>
              <a:rPr kumimoji="0" sz="1700" b="0" i="0" u="none" strike="noStrike" kern="1200" cap="none" spc="-10" normalizeH="0" baseline="0" noProof="0" dirty="0">
                <a:ln>
                  <a:noFill/>
                </a:ln>
                <a:solidFill>
                  <a:prstClr val="black"/>
                </a:solidFill>
                <a:effectLst/>
                <a:uLnTx/>
                <a:uFillTx/>
                <a:latin typeface="Calibri"/>
                <a:ea typeface="+mn-ea"/>
                <a:cs typeface="Calibri"/>
              </a:rPr>
              <a:t>programs  </a:t>
            </a:r>
            <a:r>
              <a:rPr kumimoji="0" sz="1700" b="0" i="0" u="none" strike="noStrike" kern="1200" cap="none" spc="-5" normalizeH="0" baseline="0" noProof="0" dirty="0">
                <a:ln>
                  <a:noFill/>
                </a:ln>
                <a:solidFill>
                  <a:prstClr val="black"/>
                </a:solidFill>
                <a:effectLst/>
                <a:uLnTx/>
                <a:uFillTx/>
                <a:latin typeface="Calibri"/>
                <a:ea typeface="+mn-ea"/>
                <a:cs typeface="Calibri"/>
              </a:rPr>
              <a:t>that support </a:t>
            </a:r>
            <a:r>
              <a:rPr kumimoji="0" sz="1700" b="0" i="0" u="none" strike="noStrike" kern="1200" cap="none" spc="-10" normalizeH="0" baseline="0" noProof="0" dirty="0">
                <a:ln>
                  <a:noFill/>
                </a:ln>
                <a:solidFill>
                  <a:prstClr val="black"/>
                </a:solidFill>
                <a:effectLst/>
                <a:uLnTx/>
                <a:uFillTx/>
                <a:latin typeface="Calibri"/>
                <a:ea typeface="+mn-ea"/>
                <a:cs typeface="Calibri"/>
              </a:rPr>
              <a:t>over </a:t>
            </a:r>
            <a:r>
              <a:rPr kumimoji="0" sz="1700" b="0" i="0" u="none" strike="noStrike" kern="1200" cap="none" spc="0" normalizeH="0" baseline="0" noProof="0" dirty="0">
                <a:ln>
                  <a:noFill/>
                </a:ln>
                <a:solidFill>
                  <a:prstClr val="black"/>
                </a:solidFill>
                <a:effectLst/>
                <a:uLnTx/>
                <a:uFillTx/>
                <a:latin typeface="Calibri"/>
                <a:ea typeface="+mn-ea"/>
                <a:cs typeface="Calibri"/>
              </a:rPr>
              <a:t>one million </a:t>
            </a:r>
            <a:r>
              <a:rPr kumimoji="0" sz="1700" b="0" i="0" u="none" strike="noStrike" kern="1200" cap="none" spc="-5" normalizeH="0" baseline="0" noProof="0" dirty="0">
                <a:ln>
                  <a:noFill/>
                </a:ln>
                <a:solidFill>
                  <a:prstClr val="black"/>
                </a:solidFill>
                <a:effectLst/>
                <a:uLnTx/>
                <a:uFillTx/>
                <a:latin typeface="Calibri"/>
                <a:ea typeface="+mn-ea"/>
                <a:cs typeface="Calibri"/>
              </a:rPr>
              <a:t>DoD </a:t>
            </a:r>
            <a:r>
              <a:rPr kumimoji="0" sz="1700" b="0" i="0" u="none" strike="noStrike" kern="1200" cap="none" spc="0" normalizeH="0" baseline="0" noProof="0" dirty="0">
                <a:ln>
                  <a:noFill/>
                </a:ln>
                <a:solidFill>
                  <a:prstClr val="black"/>
                </a:solidFill>
                <a:effectLst/>
                <a:uLnTx/>
                <a:uFillTx/>
                <a:latin typeface="Calibri"/>
                <a:ea typeface="+mn-ea"/>
                <a:cs typeface="Calibri"/>
              </a:rPr>
              <a:t>civilian </a:t>
            </a:r>
            <a:r>
              <a:rPr kumimoji="0" sz="1700" b="0" i="0" u="none" strike="noStrike" kern="1200" cap="none" spc="-5" normalizeH="0" baseline="0" noProof="0" dirty="0">
                <a:ln>
                  <a:noFill/>
                </a:ln>
                <a:solidFill>
                  <a:prstClr val="black"/>
                </a:solidFill>
                <a:effectLst/>
                <a:uLnTx/>
                <a:uFillTx/>
                <a:latin typeface="Calibri"/>
                <a:ea typeface="+mn-ea"/>
                <a:cs typeface="Calibri"/>
              </a:rPr>
              <a:t>employees </a:t>
            </a:r>
            <a:r>
              <a:rPr kumimoji="0" sz="1700" b="0" i="0" u="none" strike="noStrike" kern="1200" cap="none" spc="0" normalizeH="0" baseline="0" noProof="0" dirty="0">
                <a:ln>
                  <a:noFill/>
                </a:ln>
                <a:solidFill>
                  <a:prstClr val="black"/>
                </a:solidFill>
                <a:effectLst/>
                <a:uLnTx/>
                <a:uFillTx/>
                <a:latin typeface="Calibri"/>
                <a:ea typeface="+mn-ea"/>
                <a:cs typeface="Calibri"/>
              </a:rPr>
              <a:t>and their </a:t>
            </a:r>
            <a:r>
              <a:rPr kumimoji="0" sz="1700" b="0" i="0" u="none" strike="noStrike" kern="1200" cap="none" spc="-5" normalizeH="0" baseline="0" noProof="0" dirty="0">
                <a:ln>
                  <a:noFill/>
                </a:ln>
                <a:solidFill>
                  <a:prstClr val="black"/>
                </a:solidFill>
                <a:effectLst/>
                <a:uLnTx/>
                <a:uFillTx/>
                <a:latin typeface="Calibri"/>
                <a:ea typeface="+mn-ea"/>
                <a:cs typeface="Calibri"/>
              </a:rPr>
              <a:t>families stationed </a:t>
            </a:r>
            <a:r>
              <a:rPr kumimoji="0" sz="1700" b="0" i="0" u="none" strike="noStrike" kern="1200" cap="none" spc="-10" normalizeH="0" baseline="0" noProof="0" dirty="0">
                <a:ln>
                  <a:noFill/>
                </a:ln>
                <a:solidFill>
                  <a:prstClr val="black"/>
                </a:solidFill>
                <a:effectLst/>
                <a:uLnTx/>
                <a:uFillTx/>
                <a:latin typeface="Calibri"/>
                <a:ea typeface="+mn-ea"/>
                <a:cs typeface="Calibri"/>
              </a:rPr>
              <a:t>around  </a:t>
            </a:r>
            <a:r>
              <a:rPr kumimoji="0" sz="1700" b="0" i="0" u="none" strike="noStrike" kern="1200" cap="none" spc="0" normalizeH="0" baseline="0" noProof="0" dirty="0">
                <a:ln>
                  <a:noFill/>
                </a:ln>
                <a:solidFill>
                  <a:prstClr val="black"/>
                </a:solidFill>
                <a:effectLst/>
                <a:uLnTx/>
                <a:uFillTx/>
                <a:latin typeface="Calibri"/>
                <a:ea typeface="+mn-ea"/>
                <a:cs typeface="Calibri"/>
              </a:rPr>
              <a:t>the </a:t>
            </a:r>
            <a:r>
              <a:rPr kumimoji="0" sz="1700" b="0" i="0" u="none" strike="noStrike" kern="1200" cap="none" spc="-5" normalizeH="0" baseline="0" noProof="0" dirty="0">
                <a:ln>
                  <a:noFill/>
                </a:ln>
                <a:solidFill>
                  <a:prstClr val="black"/>
                </a:solidFill>
                <a:effectLst/>
                <a:uLnTx/>
                <a:uFillTx/>
                <a:latin typeface="Calibri"/>
                <a:ea typeface="+mn-ea"/>
                <a:cs typeface="Calibri"/>
              </a:rPr>
              <a:t>world. </a:t>
            </a:r>
            <a:r>
              <a:rPr kumimoji="0" sz="1700" b="0" i="0" u="none" strike="noStrike" kern="1200" cap="none" spc="-30" normalizeH="0" baseline="0" noProof="0" dirty="0">
                <a:ln>
                  <a:noFill/>
                </a:ln>
                <a:solidFill>
                  <a:prstClr val="black"/>
                </a:solidFill>
                <a:effectLst/>
                <a:uLnTx/>
                <a:uFillTx/>
                <a:latin typeface="Calibri"/>
                <a:ea typeface="+mn-ea"/>
                <a:cs typeface="Calibri"/>
              </a:rPr>
              <a:t>We </a:t>
            </a:r>
            <a:r>
              <a:rPr kumimoji="0" sz="1700" b="0" i="0" u="none" strike="noStrike" kern="1200" cap="none" spc="-5" normalizeH="0" baseline="0" noProof="0" dirty="0">
                <a:ln>
                  <a:noFill/>
                </a:ln>
                <a:solidFill>
                  <a:prstClr val="black"/>
                </a:solidFill>
                <a:effectLst/>
                <a:uLnTx/>
                <a:uFillTx/>
                <a:latin typeface="Calibri"/>
                <a:ea typeface="+mn-ea"/>
                <a:cs typeface="Calibri"/>
              </a:rPr>
              <a:t>are proud to </a:t>
            </a:r>
            <a:r>
              <a:rPr kumimoji="0" sz="1700" b="0" i="0" u="none" strike="noStrike" kern="1200" cap="none" spc="-15" normalizeH="0" baseline="0" noProof="0" dirty="0">
                <a:ln>
                  <a:noFill/>
                </a:ln>
                <a:solidFill>
                  <a:prstClr val="black"/>
                </a:solidFill>
                <a:effectLst/>
                <a:uLnTx/>
                <a:uFillTx/>
                <a:latin typeface="Calibri"/>
                <a:ea typeface="+mn-ea"/>
                <a:cs typeface="Calibri"/>
              </a:rPr>
              <a:t>say </a:t>
            </a:r>
            <a:r>
              <a:rPr kumimoji="0" sz="1700" b="0" i="0" u="none" strike="noStrike" kern="1200" cap="none" spc="-5" normalizeH="0" baseline="0" noProof="0" dirty="0">
                <a:ln>
                  <a:noFill/>
                </a:ln>
                <a:solidFill>
                  <a:prstClr val="black"/>
                </a:solidFill>
                <a:effectLst/>
                <a:uLnTx/>
                <a:uFillTx/>
                <a:latin typeface="Calibri"/>
                <a:ea typeface="+mn-ea"/>
                <a:cs typeface="Calibri"/>
              </a:rPr>
              <a:t>that, </a:t>
            </a:r>
            <a:r>
              <a:rPr kumimoji="0" sz="1700" b="0" i="0" u="none" strike="noStrike" kern="1200" cap="none" spc="-10" normalizeH="0" baseline="0" noProof="0" dirty="0">
                <a:ln>
                  <a:noFill/>
                </a:ln>
                <a:solidFill>
                  <a:prstClr val="black"/>
                </a:solidFill>
                <a:effectLst/>
                <a:uLnTx/>
                <a:uFillTx/>
                <a:latin typeface="Calibri"/>
                <a:ea typeface="+mn-ea"/>
                <a:cs typeface="Calibri"/>
              </a:rPr>
              <a:t>“Our </a:t>
            </a:r>
            <a:r>
              <a:rPr kumimoji="0" sz="1700" b="0" i="0" u="none" strike="noStrike" kern="1200" cap="none" spc="0" normalizeH="0" baseline="0" noProof="0" dirty="0">
                <a:ln>
                  <a:noFill/>
                </a:ln>
                <a:solidFill>
                  <a:prstClr val="black"/>
                </a:solidFill>
                <a:effectLst/>
                <a:uLnTx/>
                <a:uFillTx/>
                <a:latin typeface="Calibri"/>
                <a:ea typeface="+mn-ea"/>
                <a:cs typeface="Calibri"/>
              </a:rPr>
              <a:t>service </a:t>
            </a:r>
            <a:r>
              <a:rPr kumimoji="0" sz="1700" b="0" i="0" u="none" strike="noStrike" kern="1200" cap="none" spc="-5" normalizeH="0" baseline="0" noProof="0" dirty="0">
                <a:ln>
                  <a:noFill/>
                </a:ln>
                <a:solidFill>
                  <a:prstClr val="black"/>
                </a:solidFill>
                <a:effectLst/>
                <a:uLnTx/>
                <a:uFillTx/>
                <a:latin typeface="Calibri"/>
                <a:ea typeface="+mn-ea"/>
                <a:cs typeface="Calibri"/>
              </a:rPr>
              <a:t>sustains </a:t>
            </a:r>
            <a:r>
              <a:rPr kumimoji="0" sz="1700" b="0" i="0" u="none" strike="noStrike" kern="1200" cap="none" spc="-10" normalizeH="0" baseline="0" noProof="0" dirty="0">
                <a:ln>
                  <a:noFill/>
                </a:ln>
                <a:solidFill>
                  <a:prstClr val="black"/>
                </a:solidFill>
                <a:effectLst/>
                <a:uLnTx/>
                <a:uFillTx/>
                <a:latin typeface="Calibri"/>
                <a:ea typeface="+mn-ea"/>
                <a:cs typeface="Calibri"/>
              </a:rPr>
              <a:t>your</a:t>
            </a:r>
            <a:r>
              <a:rPr kumimoji="0" sz="1700" b="0" i="0" u="none" strike="noStrike" kern="1200" cap="none" spc="-120" normalizeH="0" baseline="0" noProof="0" dirty="0">
                <a:ln>
                  <a:noFill/>
                </a:ln>
                <a:solidFill>
                  <a:prstClr val="black"/>
                </a:solidFill>
                <a:effectLst/>
                <a:uLnTx/>
                <a:uFillTx/>
                <a:latin typeface="Calibri"/>
                <a:ea typeface="+mn-ea"/>
                <a:cs typeface="Calibri"/>
              </a:rPr>
              <a:t> </a:t>
            </a:r>
            <a:r>
              <a:rPr kumimoji="0" sz="1700" b="0" i="0" u="none" strike="noStrike" kern="1200" cap="none" spc="-15" normalizeH="0" baseline="0" noProof="0" dirty="0">
                <a:ln>
                  <a:noFill/>
                </a:ln>
                <a:solidFill>
                  <a:prstClr val="black"/>
                </a:solidFill>
                <a:effectLst/>
                <a:uLnTx/>
                <a:uFillTx/>
                <a:latin typeface="Calibri"/>
                <a:ea typeface="+mn-ea"/>
                <a:cs typeface="Calibri"/>
              </a:rPr>
              <a:t>service.”</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070"/>
              </a:spcBef>
              <a:spcAft>
                <a:spcPts val="0"/>
              </a:spcAft>
              <a:buClrTx/>
              <a:buSzTx/>
              <a:buFontTx/>
              <a:buNone/>
              <a:tabLst/>
              <a:defRPr/>
            </a:pPr>
            <a:r>
              <a:rPr kumimoji="0" sz="1700" b="1" i="0" u="none" strike="noStrike" kern="1200" cap="none" spc="-50" normalizeH="0" baseline="0" noProof="0" dirty="0">
                <a:ln>
                  <a:noFill/>
                </a:ln>
                <a:solidFill>
                  <a:prstClr val="black"/>
                </a:solidFill>
                <a:effectLst/>
                <a:uLnTx/>
                <a:uFillTx/>
                <a:latin typeface="Calibri"/>
                <a:ea typeface="+mn-ea"/>
                <a:cs typeface="Calibri"/>
              </a:rPr>
              <a:t>Top</a:t>
            </a:r>
            <a:r>
              <a:rPr kumimoji="0" sz="1700" b="1" i="0" u="none" strike="noStrike" kern="1200" cap="none" spc="-15" normalizeH="0" baseline="0" noProof="0" dirty="0">
                <a:ln>
                  <a:noFill/>
                </a:ln>
                <a:solidFill>
                  <a:prstClr val="black"/>
                </a:solidFill>
                <a:effectLst/>
                <a:uLnTx/>
                <a:uFillTx/>
                <a:latin typeface="Calibri"/>
                <a:ea typeface="+mn-ea"/>
                <a:cs typeface="Calibri"/>
              </a:rPr>
              <a:t> </a:t>
            </a:r>
            <a:r>
              <a:rPr kumimoji="0" sz="1700" b="1" i="0" u="none" strike="noStrike" kern="1200" cap="none" spc="-5" normalizeH="0" baseline="0" noProof="0" dirty="0">
                <a:ln>
                  <a:noFill/>
                </a:ln>
                <a:solidFill>
                  <a:prstClr val="black"/>
                </a:solidFill>
                <a:effectLst/>
                <a:uLnTx/>
                <a:uFillTx/>
                <a:latin typeface="Calibri"/>
                <a:ea typeface="+mn-ea"/>
                <a:cs typeface="Calibri"/>
              </a:rPr>
              <a:t>Priorities: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Employee Assistance </a:t>
            </a:r>
            <a:r>
              <a:rPr kumimoji="0" sz="1700" b="0" i="0" u="none" strike="noStrike" kern="1200" cap="none" spc="-10" normalizeH="0" baseline="0" noProof="0" dirty="0">
                <a:ln>
                  <a:noFill/>
                </a:ln>
                <a:solidFill>
                  <a:prstClr val="black"/>
                </a:solidFill>
                <a:effectLst/>
                <a:uLnTx/>
                <a:uFillTx/>
                <a:latin typeface="Calibri"/>
                <a:ea typeface="+mn-ea"/>
                <a:cs typeface="Calibri"/>
              </a:rPr>
              <a:t>Program </a:t>
            </a:r>
            <a:r>
              <a:rPr kumimoji="0" sz="1700" b="0" i="0" u="none" strike="noStrike" kern="1200" cap="none" spc="0" normalizeH="0" baseline="0" noProof="0" dirty="0">
                <a:ln>
                  <a:noFill/>
                </a:ln>
                <a:solidFill>
                  <a:prstClr val="black"/>
                </a:solidFill>
                <a:effectLst/>
                <a:uLnTx/>
                <a:uFillTx/>
                <a:latin typeface="Calibri"/>
                <a:ea typeface="+mn-ea"/>
                <a:cs typeface="Calibri"/>
              </a:rPr>
              <a:t>Bridge</a:t>
            </a:r>
            <a:r>
              <a:rPr kumimoji="0" sz="1700" b="0" i="0" u="none" strike="noStrike" kern="1200" cap="none" spc="-80" normalizeH="0" baseline="0" noProof="0" dirty="0">
                <a:ln>
                  <a:noFill/>
                </a:ln>
                <a:solidFill>
                  <a:prstClr val="black"/>
                </a:solidFill>
                <a:effectLst/>
                <a:uLnTx/>
                <a:uFillTx/>
                <a:latin typeface="Calibri"/>
                <a:ea typeface="+mn-ea"/>
                <a:cs typeface="Calibri"/>
              </a:rPr>
              <a:t> </a:t>
            </a:r>
            <a:r>
              <a:rPr kumimoji="0" sz="1700" b="0" i="0" u="none" strike="noStrike" kern="1200" cap="none" spc="-5" normalizeH="0" baseline="0" noProof="0" dirty="0">
                <a:ln>
                  <a:noFill/>
                </a:ln>
                <a:solidFill>
                  <a:prstClr val="black"/>
                </a:solidFill>
                <a:effectLst/>
                <a:uLnTx/>
                <a:uFillTx/>
                <a:latin typeface="Calibri"/>
                <a:ea typeface="+mn-ea"/>
                <a:cs typeface="Calibri"/>
              </a:rPr>
              <a:t>Contract</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5"/>
              </a:spcBef>
              <a:spcAft>
                <a:spcPts val="0"/>
              </a:spcAft>
              <a:buClrTx/>
              <a:buSzTx/>
              <a:buFont typeface="Arial"/>
              <a:buChar char="•"/>
              <a:tabLst>
                <a:tab pos="354965" algn="l"/>
                <a:tab pos="3556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Special </a:t>
            </a:r>
            <a:r>
              <a:rPr kumimoji="0" sz="1700" b="0" i="0" u="none" strike="noStrike" kern="1200" cap="none" spc="-5" normalizeH="0" baseline="0" noProof="0" dirty="0">
                <a:ln>
                  <a:noFill/>
                </a:ln>
                <a:solidFill>
                  <a:prstClr val="black"/>
                </a:solidFill>
                <a:effectLst/>
                <a:uLnTx/>
                <a:uFillTx/>
                <a:latin typeface="Calibri"/>
                <a:ea typeface="+mn-ea"/>
                <a:cs typeface="Calibri"/>
              </a:rPr>
              <a:t>Retirement </a:t>
            </a:r>
            <a:r>
              <a:rPr kumimoji="0" sz="1700" b="0" i="0" u="none" strike="noStrike" kern="1200" cap="none" spc="0" normalizeH="0" baseline="0" noProof="0" dirty="0">
                <a:ln>
                  <a:noFill/>
                </a:ln>
                <a:solidFill>
                  <a:prstClr val="black"/>
                </a:solidFill>
                <a:effectLst/>
                <a:uLnTx/>
                <a:uFillTx/>
                <a:latin typeface="Calibri"/>
                <a:ea typeface="+mn-ea"/>
                <a:cs typeface="Calibri"/>
              </a:rPr>
              <a:t>Case</a:t>
            </a:r>
            <a:r>
              <a:rPr kumimoji="0" sz="1700" b="0" i="0" u="none" strike="noStrike" kern="1200" cap="none" spc="-80" normalizeH="0" baseline="0" noProof="0" dirty="0">
                <a:ln>
                  <a:noFill/>
                </a:ln>
                <a:solidFill>
                  <a:prstClr val="black"/>
                </a:solidFill>
                <a:effectLst/>
                <a:uLnTx/>
                <a:uFillTx/>
                <a:latin typeface="Calibri"/>
                <a:ea typeface="+mn-ea"/>
                <a:cs typeface="Calibri"/>
              </a:rPr>
              <a:t> </a:t>
            </a:r>
            <a:r>
              <a:rPr kumimoji="0" sz="1700" b="0" i="0" u="none" strike="noStrike" kern="1200" cap="none" spc="-10" normalizeH="0" baseline="0" noProof="0" dirty="0">
                <a:ln>
                  <a:noFill/>
                </a:ln>
                <a:solidFill>
                  <a:prstClr val="black"/>
                </a:solidFill>
                <a:effectLst/>
                <a:uLnTx/>
                <a:uFillTx/>
                <a:latin typeface="Calibri"/>
                <a:ea typeface="+mn-ea"/>
                <a:cs typeface="Calibri"/>
              </a:rPr>
              <a:t>Approvals</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NAF Health </a:t>
            </a:r>
            <a:r>
              <a:rPr kumimoji="0" sz="1700" b="0" i="0" u="none" strike="noStrike" kern="1200" cap="none" spc="-5" normalizeH="0" baseline="0" noProof="0" dirty="0">
                <a:ln>
                  <a:noFill/>
                </a:ln>
                <a:solidFill>
                  <a:prstClr val="black"/>
                </a:solidFill>
                <a:effectLst/>
                <a:uLnTx/>
                <a:uFillTx/>
                <a:latin typeface="Calibri"/>
                <a:ea typeface="+mn-ea"/>
                <a:cs typeface="Calibri"/>
              </a:rPr>
              <a:t>Benefits</a:t>
            </a:r>
            <a:r>
              <a:rPr kumimoji="0" sz="1700" b="0" i="0" u="none" strike="noStrike" kern="1200" cap="none" spc="-60" normalizeH="0" baseline="0" noProof="0" dirty="0">
                <a:ln>
                  <a:noFill/>
                </a:ln>
                <a:solidFill>
                  <a:prstClr val="black"/>
                </a:solidFill>
                <a:effectLst/>
                <a:uLnTx/>
                <a:uFillTx/>
                <a:latin typeface="Calibri"/>
                <a:ea typeface="+mn-ea"/>
                <a:cs typeface="Calibri"/>
              </a:rPr>
              <a:t> </a:t>
            </a:r>
            <a:r>
              <a:rPr kumimoji="0" sz="1700" b="0" i="0" u="none" strike="noStrike" kern="1200" cap="none" spc="-10" normalizeH="0" baseline="0" noProof="0" dirty="0">
                <a:ln>
                  <a:noFill/>
                </a:ln>
                <a:solidFill>
                  <a:prstClr val="black"/>
                </a:solidFill>
                <a:effectLst/>
                <a:uLnTx/>
                <a:uFillTx/>
                <a:latin typeface="Calibri"/>
                <a:ea typeface="+mn-ea"/>
                <a:cs typeface="Calibri"/>
              </a:rPr>
              <a:t>Policy</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25" normalizeH="0" baseline="0" noProof="0" dirty="0">
                <a:ln>
                  <a:noFill/>
                </a:ln>
                <a:solidFill>
                  <a:prstClr val="black"/>
                </a:solidFill>
                <a:effectLst/>
                <a:uLnTx/>
                <a:uFillTx/>
                <a:latin typeface="Calibri"/>
                <a:ea typeface="+mn-ea"/>
                <a:cs typeface="Calibri"/>
              </a:rPr>
              <a:t>Pay </a:t>
            </a:r>
            <a:r>
              <a:rPr kumimoji="0" sz="1700" b="0" i="0" u="none" strike="noStrike" kern="1200" cap="none" spc="-5" normalizeH="0" baseline="0" noProof="0" dirty="0">
                <a:ln>
                  <a:noFill/>
                </a:ln>
                <a:solidFill>
                  <a:prstClr val="black"/>
                </a:solidFill>
                <a:effectLst/>
                <a:uLnTx/>
                <a:uFillTx/>
                <a:latin typeface="Calibri"/>
                <a:ea typeface="+mn-ea"/>
                <a:cs typeface="Calibri"/>
              </a:rPr>
              <a:t>Legislation </a:t>
            </a:r>
            <a:r>
              <a:rPr kumimoji="0" sz="1700" b="0" i="0" u="none" strike="noStrike" kern="1200" cap="none" spc="-15" normalizeH="0" baseline="0" noProof="0" dirty="0">
                <a:ln>
                  <a:noFill/>
                </a:ln>
                <a:solidFill>
                  <a:prstClr val="black"/>
                </a:solidFill>
                <a:effectLst/>
                <a:uLnTx/>
                <a:uFillTx/>
                <a:latin typeface="Calibri"/>
                <a:ea typeface="+mn-ea"/>
                <a:cs typeface="Calibri"/>
              </a:rPr>
              <a:t>for</a:t>
            </a:r>
            <a:r>
              <a:rPr kumimoji="0" sz="1700" b="0" i="0" u="none" strike="noStrike" kern="1200" cap="none" spc="0" normalizeH="0" baseline="0" noProof="0" dirty="0">
                <a:ln>
                  <a:noFill/>
                </a:ln>
                <a:solidFill>
                  <a:prstClr val="black"/>
                </a:solidFill>
                <a:effectLst/>
                <a:uLnTx/>
                <a:uFillTx/>
                <a:latin typeface="Calibri"/>
                <a:ea typeface="+mn-ea"/>
                <a:cs typeface="Calibri"/>
              </a:rPr>
              <a:t> </a:t>
            </a:r>
            <a:r>
              <a:rPr kumimoji="0" sz="1700" b="0" i="0" u="none" strike="noStrike" kern="1200" cap="none" spc="-20" normalizeH="0" baseline="0" noProof="0" dirty="0">
                <a:ln>
                  <a:noFill/>
                </a:ln>
                <a:solidFill>
                  <a:prstClr val="black"/>
                </a:solidFill>
                <a:effectLst/>
                <a:uLnTx/>
                <a:uFillTx/>
                <a:latin typeface="Calibri"/>
                <a:ea typeface="+mn-ea"/>
                <a:cs typeface="Calibri"/>
              </a:rPr>
              <a:t>Wage</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9"/>
              </a:spcBef>
              <a:spcAft>
                <a:spcPts val="0"/>
              </a:spcAft>
              <a:buClrTx/>
              <a:buSzTx/>
              <a:buFont typeface="Arial"/>
              <a:buChar char="•"/>
              <a:tabLst>
                <a:tab pos="354965" algn="l"/>
                <a:tab pos="355600" algn="l"/>
              </a:tabLst>
              <a:defRPr/>
            </a:pPr>
            <a:r>
              <a:rPr kumimoji="0" sz="1700" b="0" i="0" u="none" strike="noStrike" kern="1200" cap="none" spc="-5" normalizeH="0" baseline="0" noProof="0" dirty="0">
                <a:ln>
                  <a:noFill/>
                </a:ln>
                <a:solidFill>
                  <a:prstClr val="black"/>
                </a:solidFill>
                <a:effectLst/>
                <a:uLnTx/>
                <a:uFillTx/>
                <a:latin typeface="Calibri"/>
                <a:ea typeface="+mn-ea"/>
                <a:cs typeface="Calibri"/>
              </a:rPr>
              <a:t>Credentialing</a:t>
            </a: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405"/>
              </a:spcBef>
              <a:spcAft>
                <a:spcPts val="0"/>
              </a:spcAft>
              <a:buClrTx/>
              <a:buSzTx/>
              <a:buFont typeface="Arial"/>
              <a:buChar char="•"/>
              <a:tabLst>
                <a:tab pos="354965" algn="l"/>
                <a:tab pos="355600" algn="l"/>
              </a:tabLst>
              <a:defRPr/>
            </a:pPr>
            <a:r>
              <a:rPr kumimoji="0" sz="1700" b="0" i="0" u="none" strike="noStrike" kern="1200" cap="none" spc="0" normalizeH="0" baseline="0" noProof="0" dirty="0">
                <a:ln>
                  <a:noFill/>
                </a:ln>
                <a:solidFill>
                  <a:prstClr val="black"/>
                </a:solidFill>
                <a:effectLst/>
                <a:uLnTx/>
                <a:uFillTx/>
                <a:latin typeface="Calibri"/>
                <a:ea typeface="+mn-ea"/>
                <a:cs typeface="Calibri"/>
              </a:rPr>
              <a:t>Expand </a:t>
            </a:r>
            <a:r>
              <a:rPr kumimoji="0" sz="1700" b="0" i="0" u="none" strike="noStrike" kern="1200" cap="none" spc="5" normalizeH="0" baseline="0" noProof="0" dirty="0">
                <a:ln>
                  <a:noFill/>
                </a:ln>
                <a:solidFill>
                  <a:prstClr val="black"/>
                </a:solidFill>
                <a:effectLst/>
                <a:uLnTx/>
                <a:uFillTx/>
                <a:latin typeface="Calibri"/>
                <a:ea typeface="+mn-ea"/>
                <a:cs typeface="Calibri"/>
              </a:rPr>
              <a:t>the </a:t>
            </a:r>
            <a:r>
              <a:rPr kumimoji="0" sz="1700" b="0" i="0" u="none" strike="noStrike" kern="1200" cap="none" spc="0" normalizeH="0" baseline="0" noProof="0" dirty="0">
                <a:ln>
                  <a:noFill/>
                </a:ln>
                <a:solidFill>
                  <a:prstClr val="black"/>
                </a:solidFill>
                <a:effectLst/>
                <a:uLnTx/>
                <a:uFillTx/>
                <a:latin typeface="Calibri"/>
                <a:ea typeface="+mn-ea"/>
                <a:cs typeface="Calibri"/>
              </a:rPr>
              <a:t>knowledge </a:t>
            </a:r>
            <a:r>
              <a:rPr kumimoji="0" sz="1700" b="0" i="0" u="none" strike="noStrike" kern="1200" cap="none" spc="-5" normalizeH="0" baseline="0" noProof="0" dirty="0">
                <a:ln>
                  <a:noFill/>
                </a:ln>
                <a:solidFill>
                  <a:prstClr val="black"/>
                </a:solidFill>
                <a:effectLst/>
                <a:uLnTx/>
                <a:uFillTx/>
                <a:latin typeface="Calibri"/>
                <a:ea typeface="+mn-ea"/>
                <a:cs typeface="Calibri"/>
              </a:rPr>
              <a:t>of </a:t>
            </a:r>
            <a:r>
              <a:rPr kumimoji="0" sz="1700" b="0" i="0" u="none" strike="noStrike" kern="1200" cap="none" spc="-15" normalizeH="0" baseline="0" noProof="0" dirty="0">
                <a:ln>
                  <a:noFill/>
                </a:ln>
                <a:solidFill>
                  <a:prstClr val="black"/>
                </a:solidFill>
                <a:effectLst/>
                <a:uLnTx/>
                <a:uFillTx/>
                <a:latin typeface="Calibri"/>
                <a:ea typeface="+mn-ea"/>
                <a:cs typeface="Calibri"/>
              </a:rPr>
              <a:t>Worklife</a:t>
            </a:r>
            <a:r>
              <a:rPr kumimoji="0" sz="1700" b="0" i="0" u="none" strike="noStrike" kern="1200" cap="none" spc="-125" normalizeH="0" baseline="0" noProof="0" dirty="0">
                <a:ln>
                  <a:noFill/>
                </a:ln>
                <a:solidFill>
                  <a:prstClr val="black"/>
                </a:solidFill>
                <a:effectLst/>
                <a:uLnTx/>
                <a:uFillTx/>
                <a:latin typeface="Calibri"/>
                <a:ea typeface="+mn-ea"/>
                <a:cs typeface="Calibri"/>
              </a:rPr>
              <a:t> </a:t>
            </a:r>
            <a:r>
              <a:rPr kumimoji="0" sz="1700" b="0" i="0" u="none" strike="noStrike" kern="1200" cap="none" spc="-10" normalizeH="0" baseline="0" noProof="0" dirty="0">
                <a:ln>
                  <a:noFill/>
                </a:ln>
                <a:solidFill>
                  <a:prstClr val="black"/>
                </a:solidFill>
                <a:effectLst/>
                <a:uLnTx/>
                <a:uFillTx/>
                <a:latin typeface="Calibri"/>
                <a:ea typeface="+mn-ea"/>
                <a:cs typeface="Calibri"/>
              </a:rPr>
              <a:t>programs</a:t>
            </a:r>
            <a:endParaRPr kumimoji="0" sz="17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316141431"/>
      </p:ext>
    </p:extLst>
  </p:cSld>
  <p:clrMapOvr>
    <a:masterClrMapping/>
  </p:clrMapOvr>
  <p:timing>
    <p:tnLst>
      <p:par>
        <p:cTn id="1" dur="indefinite" restart="never" nodeType="tmRoot"/>
      </p:par>
    </p:tnLst>
  </p:timing>
</p:sld>
</file>

<file path=ppt/theme/theme1.xml><?xml version="1.0" encoding="utf-8"?>
<a:theme xmlns:a="http://schemas.openxmlformats.org/drawingml/2006/main" name="3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1" i="1" u="none" strike="noStrike" cap="none" normalizeH="0" baseline="0" smtClean="0">
            <a:ln>
              <a:noFill/>
            </a:ln>
            <a:solidFill>
              <a:schemeClr val="tx1"/>
            </a:solidFill>
            <a:effectLst/>
            <a:latin typeface="Arial Rounded MT Bold"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1" i="1" u="none" strike="noStrike" cap="none" normalizeH="0" baseline="0" smtClean="0">
            <a:ln>
              <a:noFill/>
            </a:ln>
            <a:solidFill>
              <a:schemeClr val="tx1"/>
            </a:solidFill>
            <a:effectLst/>
            <a:latin typeface="Arial Rounded MT Bold" pitchFamily="34"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5768</TotalTime>
  <Words>2069</Words>
  <Application>Microsoft Office PowerPoint</Application>
  <PresentationFormat>On-screen Show (4:3)</PresentationFormat>
  <Paragraphs>185</Paragraphs>
  <Slides>15</Slides>
  <Notes>1</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36_Office Theme</vt:lpstr>
      <vt:lpstr>2_Default Design</vt:lpstr>
      <vt:lpstr>Industry Day 2021 Henry Smith, Chief of Staff</vt:lpstr>
      <vt:lpstr>Agenda</vt:lpstr>
      <vt:lpstr>Who We Are</vt:lpstr>
      <vt:lpstr>Mission, Vision &amp; Focus Areas</vt:lpstr>
      <vt:lpstr>Civilian Workforce Overview</vt:lpstr>
      <vt:lpstr>Line of Business/Special Office  Briefings</vt:lpstr>
      <vt:lpstr>Planning &amp; Accountability</vt:lpstr>
      <vt:lpstr>Employment &amp; Compensation</vt:lpstr>
      <vt:lpstr>Benefits, Wage &amp; Nonappropriated Fund Policy</vt:lpstr>
      <vt:lpstr>Talent Development</vt:lpstr>
      <vt:lpstr>Labor &amp; Employee Relations</vt:lpstr>
      <vt:lpstr>Defense Executive Resource Management Office</vt:lpstr>
      <vt:lpstr>Enterprise Solutions and Integration</vt:lpstr>
      <vt:lpstr>DoD – Expeditionary Civilian</vt:lpstr>
      <vt:lpstr>Opportunities Forecast FY 2020</vt:lpstr>
    </vt:vector>
  </TitlesOfParts>
  <Company>CBP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 You Want to be a Government Contractor?</dc:title>
  <dc:creator>Anna Urman</dc:creator>
  <cp:lastModifiedBy>Kevin</cp:lastModifiedBy>
  <cp:revision>121</cp:revision>
  <cp:lastPrinted>2011-08-31T19:16:02Z</cp:lastPrinted>
  <dcterms:created xsi:type="dcterms:W3CDTF">2011-08-29T20:10:55Z</dcterms:created>
  <dcterms:modified xsi:type="dcterms:W3CDTF">2020-10-02T19:15:39Z</dcterms:modified>
</cp:coreProperties>
</file>