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64" r:id="rId2"/>
  </p:sldMasterIdLst>
  <p:notesMasterIdLst>
    <p:notesMasterId r:id="rId18"/>
  </p:notesMasterIdLst>
  <p:sldIdLst>
    <p:sldId id="385" r:id="rId3"/>
    <p:sldId id="386"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650"/>
    <a:srgbClr val="0067B2"/>
    <a:srgbClr val="F6F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35" autoAdjust="0"/>
  </p:normalViewPr>
  <p:slideViewPr>
    <p:cSldViewPr>
      <p:cViewPr varScale="1">
        <p:scale>
          <a:sx n="72" d="100"/>
          <a:sy n="72" d="100"/>
        </p:scale>
        <p:origin x="-109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769230769230765E-2"/>
          <c:y val="4.2665348756564511E-2"/>
          <c:w val="0.88"/>
          <c:h val="0.55015642094835027"/>
        </c:manualLayout>
      </c:layout>
      <c:pie3DChart>
        <c:varyColors val="1"/>
        <c:ser>
          <c:idx val="0"/>
          <c:order val="0"/>
          <c:tx>
            <c:strRef>
              <c:f>Sheet1!$B$1</c:f>
              <c:strCache>
                <c:ptCount val="1"/>
                <c:pt idx="0">
                  <c:v>Column1</c:v>
                </c:pt>
              </c:strCache>
            </c:strRef>
          </c:tx>
          <c:explosion val="4"/>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5C0-496D-A0CB-1BC700409C9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5C0-496D-A0CB-1BC700409C9E}"/>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5C0-496D-A0CB-1BC700409C9E}"/>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25C0-496D-A0CB-1BC700409C9E}"/>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25C0-496D-A0CB-1BC700409C9E}"/>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25C0-496D-A0CB-1BC700409C9E}"/>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25C0-496D-A0CB-1BC700409C9E}"/>
              </c:ext>
            </c:extLst>
          </c:dPt>
          <c:cat>
            <c:strRef>
              <c:f>Sheet1!$A$2:$A$8</c:f>
              <c:strCache>
                <c:ptCount val="6"/>
                <c:pt idx="0">
                  <c:v>AFRICOM</c:v>
                </c:pt>
                <c:pt idx="1">
                  <c:v>CENTCOM</c:v>
                </c:pt>
                <c:pt idx="2">
                  <c:v>EUCOM</c:v>
                </c:pt>
                <c:pt idx="3">
                  <c:v>NORTHCOM</c:v>
                </c:pt>
                <c:pt idx="4">
                  <c:v>INDOPACOM</c:v>
                </c:pt>
                <c:pt idx="5">
                  <c:v>SOUTHCOM</c:v>
                </c:pt>
              </c:strCache>
            </c:strRef>
          </c:cat>
          <c:val>
            <c:numRef>
              <c:f>Sheet1!$B$2:$B$8</c:f>
              <c:numCache>
                <c:formatCode>General</c:formatCode>
                <c:ptCount val="7"/>
                <c:pt idx="0">
                  <c:v>8730</c:v>
                </c:pt>
                <c:pt idx="1">
                  <c:v>6011</c:v>
                </c:pt>
                <c:pt idx="2">
                  <c:v>9233</c:v>
                </c:pt>
                <c:pt idx="3">
                  <c:v>945</c:v>
                </c:pt>
                <c:pt idx="4">
                  <c:v>4733</c:v>
                </c:pt>
                <c:pt idx="5">
                  <c:v>3903</c:v>
                </c:pt>
              </c:numCache>
            </c:numRef>
          </c:val>
          <c:extLst xmlns:c16r2="http://schemas.microsoft.com/office/drawing/2015/06/chart">
            <c:ext xmlns:c16="http://schemas.microsoft.com/office/drawing/2014/chart" uri="{C3380CC4-5D6E-409C-BE32-E72D297353CC}">
              <c16:uniqueId val="{00000000-61BF-4E25-9203-BB483A7F26F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769230769230765E-2"/>
          <c:y val="4.2665348756564511E-2"/>
          <c:w val="0.88"/>
          <c:h val="0.55015642094835027"/>
        </c:manualLayout>
      </c:layout>
      <c:pie3DChart>
        <c:varyColors val="1"/>
        <c:ser>
          <c:idx val="0"/>
          <c:order val="0"/>
          <c:tx>
            <c:strRef>
              <c:f>Sheet1!$B$1</c:f>
              <c:strCache>
                <c:ptCount val="1"/>
                <c:pt idx="0">
                  <c:v>Column1</c:v>
                </c:pt>
              </c:strCache>
            </c:strRef>
          </c:tx>
          <c:explosion val="4"/>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A2E-4CB1-B661-F7E196637814}"/>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A2E-4CB1-B661-F7E196637814}"/>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A2E-4CB1-B661-F7E196637814}"/>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0A2E-4CB1-B661-F7E196637814}"/>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0A2E-4CB1-B661-F7E196637814}"/>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0A2E-4CB1-B661-F7E196637814}"/>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0A2E-4CB1-B661-F7E196637814}"/>
              </c:ext>
            </c:extLst>
          </c:dPt>
          <c:cat>
            <c:strRef>
              <c:f>Sheet1!$A$2:$A$7</c:f>
              <c:strCache>
                <c:ptCount val="6"/>
                <c:pt idx="0">
                  <c:v>CENTCOM</c:v>
                </c:pt>
                <c:pt idx="1">
                  <c:v>EUCOM</c:v>
                </c:pt>
                <c:pt idx="2">
                  <c:v>NORTHCOM</c:v>
                </c:pt>
                <c:pt idx="3">
                  <c:v>INDOPACOM</c:v>
                </c:pt>
                <c:pt idx="4">
                  <c:v>SOCOM</c:v>
                </c:pt>
                <c:pt idx="5">
                  <c:v>SOUTHCOM</c:v>
                </c:pt>
              </c:strCache>
            </c:strRef>
          </c:cat>
          <c:val>
            <c:numRef>
              <c:f>Sheet1!$B$2:$B$7</c:f>
              <c:numCache>
                <c:formatCode>General</c:formatCode>
                <c:ptCount val="6"/>
                <c:pt idx="0">
                  <c:v>11020</c:v>
                </c:pt>
                <c:pt idx="1">
                  <c:v>192</c:v>
                </c:pt>
                <c:pt idx="2">
                  <c:v>5</c:v>
                </c:pt>
                <c:pt idx="3">
                  <c:v>108934</c:v>
                </c:pt>
                <c:pt idx="4">
                  <c:v>16252</c:v>
                </c:pt>
                <c:pt idx="5">
                  <c:v>6624</c:v>
                </c:pt>
              </c:numCache>
            </c:numRef>
          </c:val>
          <c:extLst xmlns:c16r2="http://schemas.microsoft.com/office/drawing/2015/06/chart">
            <c:ext xmlns:c16="http://schemas.microsoft.com/office/drawing/2014/chart" uri="{C3380CC4-5D6E-409C-BE32-E72D297353CC}">
              <c16:uniqueId val="{0000000E-0A2E-4CB1-B661-F7E19663781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7DB460A-B7C1-4BC9-AB37-55C622A350C9}" type="datetimeFigureOut">
              <a:rPr lang="en-US" smtClean="0"/>
              <a:t>10/2/2020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036B977-75B5-4670-9865-9A1DDE64D6EF}" type="slidenum">
              <a:rPr lang="en-US" smtClean="0"/>
              <a:t>‹#›</a:t>
            </a:fld>
            <a:endParaRPr lang="en-US" dirty="0"/>
          </a:p>
        </p:txBody>
      </p:sp>
    </p:spTree>
    <p:extLst>
      <p:ext uri="{BB962C8B-B14F-4D97-AF65-F5344CB8AC3E}">
        <p14:creationId xmlns:p14="http://schemas.microsoft.com/office/powerpoint/2010/main" val="361442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040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541" y="4387851"/>
            <a:ext cx="5565761" cy="4156075"/>
          </a:xfrm>
          <a:prstGeom prst="rect">
            <a:avLst/>
          </a:prstGeom>
        </p:spPr>
        <p:txBody>
          <a:bodyPr/>
          <a:lstStyle/>
          <a:p>
            <a:endParaRPr lang="en-US" dirty="0"/>
          </a:p>
        </p:txBody>
      </p:sp>
    </p:spTree>
    <p:extLst>
      <p:ext uri="{BB962C8B-B14F-4D97-AF65-F5344CB8AC3E}">
        <p14:creationId xmlns:p14="http://schemas.microsoft.com/office/powerpoint/2010/main" val="166358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828675" y="212725"/>
            <a:ext cx="5249863" cy="3937000"/>
          </a:xfrm>
          <a:ln/>
        </p:spPr>
      </p:sp>
      <p:sp>
        <p:nvSpPr>
          <p:cNvPr id="40963" name="Notes Placeholder 2"/>
          <p:cNvSpPr>
            <a:spLocks noGrp="1"/>
          </p:cNvSpPr>
          <p:nvPr>
            <p:ph type="body" idx="1"/>
          </p:nvPr>
        </p:nvSpPr>
        <p:spPr>
          <a:xfrm>
            <a:off x="694541" y="4387851"/>
            <a:ext cx="5565761"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198071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828675" y="212725"/>
            <a:ext cx="5249863" cy="3937000"/>
          </a:xfrm>
          <a:ln/>
        </p:spPr>
      </p:sp>
      <p:sp>
        <p:nvSpPr>
          <p:cNvPr id="40963" name="Notes Placeholder 2"/>
          <p:cNvSpPr>
            <a:spLocks noGrp="1"/>
          </p:cNvSpPr>
          <p:nvPr>
            <p:ph type="body" idx="1"/>
          </p:nvPr>
        </p:nvSpPr>
        <p:spPr>
          <a:xfrm>
            <a:off x="694541" y="4387851"/>
            <a:ext cx="5565761"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144352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xfrm>
            <a:off x="694541" y="4387851"/>
            <a:ext cx="5565761"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319842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828675" y="212725"/>
            <a:ext cx="5249863" cy="3937000"/>
          </a:xfrm>
          <a:ln/>
        </p:spPr>
      </p:sp>
      <p:sp>
        <p:nvSpPr>
          <p:cNvPr id="40963" name="Notes Placeholder 2"/>
          <p:cNvSpPr>
            <a:spLocks noGrp="1"/>
          </p:cNvSpPr>
          <p:nvPr>
            <p:ph type="body" idx="1"/>
          </p:nvPr>
        </p:nvSpPr>
        <p:spPr>
          <a:xfrm>
            <a:off x="694541" y="4387851"/>
            <a:ext cx="5565761" cy="4156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970098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279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541" y="4387851"/>
            <a:ext cx="5565761" cy="4156075"/>
          </a:xfrm>
          <a:prstGeom prst="rect">
            <a:avLst/>
          </a:prstGeom>
        </p:spPr>
        <p:txBody>
          <a:bodyPr/>
          <a:lstStyle/>
          <a:p>
            <a:endParaRPr lang="en-US" dirty="0"/>
          </a:p>
        </p:txBody>
      </p:sp>
    </p:spTree>
    <p:extLst>
      <p:ext uri="{BB962C8B-B14F-4D97-AF65-F5344CB8AC3E}">
        <p14:creationId xmlns:p14="http://schemas.microsoft.com/office/powerpoint/2010/main" val="307817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541" y="4387851"/>
            <a:ext cx="5565761" cy="4156075"/>
          </a:xfrm>
          <a:prstGeom prst="rect">
            <a:avLst/>
          </a:prstGeom>
        </p:spPr>
        <p:txBody>
          <a:bodyPr/>
          <a:lstStyle/>
          <a:p>
            <a:endParaRPr lang="en-US" dirty="0"/>
          </a:p>
        </p:txBody>
      </p:sp>
    </p:spTree>
    <p:extLst>
      <p:ext uri="{BB962C8B-B14F-4D97-AF65-F5344CB8AC3E}">
        <p14:creationId xmlns:p14="http://schemas.microsoft.com/office/powerpoint/2010/main" val="27019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0089" y="4416511"/>
            <a:ext cx="5610225" cy="418322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9552-92B5-461F-9A8B-C1D5D62B46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083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541" y="4387851"/>
            <a:ext cx="5565761" cy="4156075"/>
          </a:xfrm>
          <a:prstGeom prst="rect">
            <a:avLst/>
          </a:prstGeom>
        </p:spPr>
        <p:txBody>
          <a:bodyPr/>
          <a:lstStyle/>
          <a:p>
            <a:endParaRPr lang="en-US" dirty="0"/>
          </a:p>
        </p:txBody>
      </p:sp>
    </p:spTree>
    <p:extLst>
      <p:ext uri="{BB962C8B-B14F-4D97-AF65-F5344CB8AC3E}">
        <p14:creationId xmlns:p14="http://schemas.microsoft.com/office/powerpoint/2010/main" val="280183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541" y="4387851"/>
            <a:ext cx="5565761" cy="4156075"/>
          </a:xfrm>
          <a:prstGeom prst="rect">
            <a:avLst/>
          </a:prstGeom>
        </p:spPr>
        <p:txBody>
          <a:bodyPr/>
          <a:lstStyle/>
          <a:p>
            <a:endParaRPr lang="en-US" dirty="0"/>
          </a:p>
        </p:txBody>
      </p:sp>
    </p:spTree>
    <p:extLst>
      <p:ext uri="{BB962C8B-B14F-4D97-AF65-F5344CB8AC3E}">
        <p14:creationId xmlns:p14="http://schemas.microsoft.com/office/powerpoint/2010/main" val="423814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541" y="4387851"/>
            <a:ext cx="5565761" cy="4156075"/>
          </a:xfrm>
          <a:prstGeom prst="rect">
            <a:avLst/>
          </a:prstGeom>
        </p:spPr>
        <p:txBody>
          <a:bodyPr/>
          <a:lstStyle/>
          <a:p>
            <a:endParaRPr lang="en-US" dirty="0"/>
          </a:p>
        </p:txBody>
      </p:sp>
    </p:spTree>
    <p:extLst>
      <p:ext uri="{BB962C8B-B14F-4D97-AF65-F5344CB8AC3E}">
        <p14:creationId xmlns:p14="http://schemas.microsoft.com/office/powerpoint/2010/main" val="77953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541" y="4387851"/>
            <a:ext cx="5565761" cy="4156075"/>
          </a:xfrm>
          <a:prstGeom prst="rect">
            <a:avLst/>
          </a:prstGeom>
        </p:spPr>
        <p:txBody>
          <a:bodyPr/>
          <a:lstStyle/>
          <a:p>
            <a:endParaRPr lang="en-US" dirty="0"/>
          </a:p>
        </p:txBody>
      </p:sp>
    </p:spTree>
    <p:extLst>
      <p:ext uri="{BB962C8B-B14F-4D97-AF65-F5344CB8AC3E}">
        <p14:creationId xmlns:p14="http://schemas.microsoft.com/office/powerpoint/2010/main" val="285353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541" y="4387851"/>
            <a:ext cx="5565761" cy="4156075"/>
          </a:xfrm>
          <a:prstGeom prst="rect">
            <a:avLst/>
          </a:prstGeom>
        </p:spPr>
        <p:txBody>
          <a:bodyPr/>
          <a:lstStyle/>
          <a:p>
            <a:endParaRPr lang="en-US" dirty="0"/>
          </a:p>
        </p:txBody>
      </p:sp>
    </p:spTree>
    <p:extLst>
      <p:ext uri="{BB962C8B-B14F-4D97-AF65-F5344CB8AC3E}">
        <p14:creationId xmlns:p14="http://schemas.microsoft.com/office/powerpoint/2010/main" val="1411723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gradFill flip="none" rotWithShape="1">
          <a:gsLst>
            <a:gs pos="0">
              <a:schemeClr val="tx2">
                <a:lumMod val="75000"/>
              </a:schemeClr>
            </a:gs>
            <a:gs pos="46300">
              <a:srgbClr val="7288A3"/>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21DB1A-2E81-4D31-9B6C-ABBA70639A3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1</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76200"/>
            <a:ext cx="1524000" cy="1524000"/>
          </a:xfrm>
          <a:prstGeom prst="rect">
            <a:avLst/>
          </a:prstGeom>
          <a:effectLst>
            <a:outerShdw blurRad="50800" dist="38100" dir="5400000" algn="t" rotWithShape="0">
              <a:prstClr val="black">
                <a:alpha val="40000"/>
              </a:prstClr>
            </a:outerShdw>
          </a:effectLst>
        </p:spPr>
      </p:pic>
      <p:pic>
        <p:nvPicPr>
          <p:cNvPr id="9" name="Picture 5" descr="DLNSEOlogoPPT.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42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gradFill>
          <a:gsLst>
            <a:gs pos="0">
              <a:schemeClr val="bg1">
                <a:lumMod val="7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7" name="Snip Diagonal Corner Rectangle 6"/>
          <p:cNvSpPr/>
          <p:nvPr userDrawn="1"/>
        </p:nvSpPr>
        <p:spPr>
          <a:xfrm>
            <a:off x="152400" y="76200"/>
            <a:ext cx="8839200" cy="914400"/>
          </a:xfrm>
          <a:prstGeom prst="snip2DiagRect">
            <a:avLst/>
          </a:prstGeom>
          <a:gradFill flip="none" rotWithShape="1">
            <a:gsLst>
              <a:gs pos="0">
                <a:schemeClr val="tx2">
                  <a:lumMod val="75000"/>
                </a:schemeClr>
              </a:gs>
              <a:gs pos="100000">
                <a:schemeClr val="bg1"/>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2400" y="76200"/>
            <a:ext cx="7848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066800"/>
            <a:ext cx="8839200" cy="5059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7866" y="123066"/>
            <a:ext cx="791334" cy="791334"/>
          </a:xfrm>
          <a:prstGeom prst="rect">
            <a:avLst/>
          </a:prstGeom>
          <a:effectLst>
            <a:outerShdw blurRad="50800" dist="38100" dir="5400000" algn="t" rotWithShape="0">
              <a:prstClr val="black">
                <a:alpha val="40000"/>
              </a:prstClr>
            </a:outerShdw>
          </a:effectLst>
        </p:spPr>
      </p:pic>
      <p:sp>
        <p:nvSpPr>
          <p:cNvPr id="8" name="Date Placeholder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34F23F-3BCE-40EC-BDFE-6C786601A66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ooter Placeholder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3590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TMP PPT Slide Base Swoop"/>
          <p:cNvPicPr>
            <a:picLocks noChangeAspect="1" noChangeArrowheads="1"/>
          </p:cNvPicPr>
          <p:nvPr/>
        </p:nvPicPr>
        <p:blipFill>
          <a:blip r:embed="rId2" cstate="print"/>
          <a:srcRect/>
          <a:stretch>
            <a:fillRect/>
          </a:stretch>
        </p:blipFill>
        <p:spPr bwMode="auto">
          <a:xfrm>
            <a:off x="0" y="6327775"/>
            <a:ext cx="9144000" cy="530225"/>
          </a:xfrm>
          <a:prstGeom prst="rect">
            <a:avLst/>
          </a:prstGeom>
          <a:noFill/>
          <a:ln w="9525">
            <a:noFill/>
            <a:miter lim="800000"/>
            <a:headEnd/>
            <a:tailEnd/>
          </a:ln>
        </p:spPr>
      </p:pic>
      <p:pic>
        <p:nvPicPr>
          <p:cNvPr id="1027" name="Picture 3" descr="DTMP PPT Slide Top Swoop"/>
          <p:cNvPicPr>
            <a:picLocks noChangeAspect="1" noChangeArrowheads="1"/>
          </p:cNvPicPr>
          <p:nvPr/>
        </p:nvPicPr>
        <p:blipFill>
          <a:blip r:embed="rId3" cstate="print"/>
          <a:srcRect/>
          <a:stretch>
            <a:fillRect/>
          </a:stretch>
        </p:blipFill>
        <p:spPr bwMode="auto">
          <a:xfrm>
            <a:off x="0" y="0"/>
            <a:ext cx="9144000" cy="1054100"/>
          </a:xfrm>
          <a:prstGeom prst="rect">
            <a:avLst/>
          </a:prstGeom>
          <a:noFill/>
          <a:ln w="9525">
            <a:noFill/>
            <a:miter lim="800000"/>
            <a:headEnd/>
            <a:tailEnd/>
          </a:ln>
        </p:spPr>
      </p:pic>
      <p:sp>
        <p:nvSpPr>
          <p:cNvPr id="1028" name="Rectangle 4"/>
          <p:cNvSpPr>
            <a:spLocks noGrp="1" noChangeArrowheads="1"/>
          </p:cNvSpPr>
          <p:nvPr>
            <p:ph type="title"/>
          </p:nvPr>
        </p:nvSpPr>
        <p:spPr bwMode="auto">
          <a:xfrm>
            <a:off x="1143000" y="304800"/>
            <a:ext cx="7543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5"/>
          <p:cNvSpPr>
            <a:spLocks noGrp="1" noChangeArrowheads="1"/>
          </p:cNvSpPr>
          <p:nvPr>
            <p:ph type="body" idx="1"/>
          </p:nvPr>
        </p:nvSpPr>
        <p:spPr bwMode="auto">
          <a:xfrm>
            <a:off x="533400" y="1143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70" name="Rectangle 6"/>
          <p:cNvSpPr>
            <a:spLocks noChangeArrowheads="1"/>
          </p:cNvSpPr>
          <p:nvPr/>
        </p:nvSpPr>
        <p:spPr bwMode="auto">
          <a:xfrm>
            <a:off x="6764338" y="36513"/>
            <a:ext cx="2379662" cy="274637"/>
          </a:xfrm>
          <a:prstGeom prst="rect">
            <a:avLst/>
          </a:prstGeom>
          <a:noFill/>
          <a:ln w="9525">
            <a:noFill/>
            <a:miter lim="800000"/>
            <a:headEnd/>
            <a:tailEnd/>
          </a:ln>
          <a:effectLst/>
        </p:spPr>
        <p:txBody>
          <a:bodyPr wrap="none">
            <a:spAutoFit/>
          </a:bodyPr>
          <a:lstStyle/>
          <a:p>
            <a:pPr algn="r">
              <a:tabLst>
                <a:tab pos="1143000" algn="l"/>
              </a:tabLst>
              <a:defRPr/>
            </a:pPr>
            <a:r>
              <a:rPr lang="en-US" sz="1200" b="0" i="0" dirty="0">
                <a:solidFill>
                  <a:schemeClr val="bg1"/>
                </a:solidFill>
                <a:latin typeface="Garamond" pitchFamily="18" charset="0"/>
              </a:rPr>
              <a:t>Defense Travel Management Office</a:t>
            </a:r>
          </a:p>
        </p:txBody>
      </p:sp>
      <p:sp>
        <p:nvSpPr>
          <p:cNvPr id="190471" name="Text Box 7"/>
          <p:cNvSpPr txBox="1">
            <a:spLocks noChangeArrowheads="1"/>
          </p:cNvSpPr>
          <p:nvPr/>
        </p:nvSpPr>
        <p:spPr bwMode="auto">
          <a:xfrm>
            <a:off x="6831636" y="6588125"/>
            <a:ext cx="2312364" cy="276999"/>
          </a:xfrm>
          <a:prstGeom prst="rect">
            <a:avLst/>
          </a:prstGeom>
          <a:noFill/>
          <a:ln w="9525">
            <a:noFill/>
            <a:miter lim="800000"/>
            <a:headEnd/>
            <a:tailEnd/>
          </a:ln>
          <a:effectLst/>
        </p:spPr>
        <p:txBody>
          <a:bodyPr wrap="none">
            <a:spAutoFit/>
          </a:bodyPr>
          <a:lstStyle/>
          <a:p>
            <a:pPr algn="r">
              <a:defRPr/>
            </a:pPr>
            <a:r>
              <a:rPr lang="en-US" sz="1200" b="0" i="0" dirty="0" smtClean="0">
                <a:solidFill>
                  <a:schemeClr val="bg1"/>
                </a:solidFill>
                <a:latin typeface="Garamond" pitchFamily="18" charset="0"/>
              </a:rPr>
              <a:t>Defense Human Resources Activity</a:t>
            </a:r>
            <a:endParaRPr lang="en-US" sz="1200" b="0" i="0" dirty="0">
              <a:solidFill>
                <a:schemeClr val="bg1"/>
              </a:solidFill>
              <a:latin typeface="Garamond" pitchFamily="18" charset="0"/>
            </a:endParaRPr>
          </a:p>
        </p:txBody>
      </p:sp>
      <p:sp>
        <p:nvSpPr>
          <p:cNvPr id="190472" name="Rectangle 8"/>
          <p:cNvSpPr>
            <a:spLocks noGrp="1" noChangeArrowheads="1"/>
          </p:cNvSpPr>
          <p:nvPr>
            <p:ph type="sldNum" sz="quarter" idx="4"/>
          </p:nvPr>
        </p:nvSpPr>
        <p:spPr bwMode="auto">
          <a:xfrm>
            <a:off x="76200"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i="0">
                <a:solidFill>
                  <a:schemeClr val="bg1"/>
                </a:solidFill>
                <a:latin typeface="Garamond" pitchFamily="18" charset="0"/>
              </a:defRPr>
            </a:lvl1pPr>
          </a:lstStyle>
          <a:p>
            <a:pPr>
              <a:defRPr/>
            </a:pPr>
            <a:fld id="{F5F1CF24-EE0F-440E-B24A-969C2C5F8A7C}" type="slidenum">
              <a:rPr lang="en-US"/>
              <a:pPr>
                <a:defRPr/>
              </a:pPr>
              <a:t>‹#›</a:t>
            </a:fld>
            <a:endParaRPr lang="en-US" dirty="0"/>
          </a:p>
        </p:txBody>
      </p:sp>
    </p:spTree>
    <p:extLst>
      <p:ext uri="{BB962C8B-B14F-4D97-AF65-F5344CB8AC3E}">
        <p14:creationId xmlns:p14="http://schemas.microsoft.com/office/powerpoint/2010/main" val="559291146"/>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DCE90-EEED-44B1-9B6F-9251DE2A8678}" type="datetime1">
              <a:rPr lang="en-US" smtClean="0"/>
              <a:t>10/2/2020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Tree>
    <p:extLst>
      <p:ext uri="{BB962C8B-B14F-4D97-AF65-F5344CB8AC3E}">
        <p14:creationId xmlns:p14="http://schemas.microsoft.com/office/powerpoint/2010/main" val="2135158705"/>
      </p:ext>
    </p:extLst>
  </p:cSld>
  <p:clrMap bg1="lt1" tx1="dk1" bg2="lt2" tx2="dk2" accent1="accent1" accent2="accent2" accent3="accent3" accent4="accent4" accent5="accent5" accent6="accent6" hlink="hlink" folHlink="folHlink"/>
  <p:sldLayoutIdLst>
    <p:sldLayoutId id="2147483765" r:id="rId1"/>
    <p:sldLayoutId id="214748376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48300">
              <a:srgbClr val="768CA5"/>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7" name="Title 3"/>
          <p:cNvSpPr txBox="1">
            <a:spLocks/>
          </p:cNvSpPr>
          <p:nvPr/>
        </p:nvSpPr>
        <p:spPr>
          <a:xfrm>
            <a:off x="1295400" y="2209800"/>
            <a:ext cx="6477000" cy="1828800"/>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DEFENSE LANGUAGE</a:t>
            </a:r>
            <a:br>
              <a:rPr kumimoji="0" lang="en-US" sz="3200" b="1" i="1"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en-US" sz="3200" b="1" i="1"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AND NATIONAL SECURITY</a:t>
            </a:r>
            <a:br>
              <a:rPr kumimoji="0" lang="en-US" sz="3200" b="1" i="1"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en-US" sz="3200" b="1" i="1"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EDUCATION OFFICE</a:t>
            </a:r>
            <a:br>
              <a:rPr kumimoji="0" lang="en-US" sz="3200" b="1" i="1"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br>
            <a:r>
              <a:rPr kumimoji="0" lang="en-US" sz="3200" b="1" i="1"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(DLNSEO)</a:t>
            </a:r>
            <a:endParaRPr kumimoji="0" lang="en-US" sz="32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TextBox 8"/>
          <p:cNvSpPr txBox="1"/>
          <p:nvPr/>
        </p:nvSpPr>
        <p:spPr>
          <a:xfrm>
            <a:off x="457200" y="4571762"/>
            <a:ext cx="7924800"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MISSION OVERVIEW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Dr. Kevin Gormley</a:t>
            </a:r>
          </a:p>
        </p:txBody>
      </p:sp>
      <p:sp>
        <p:nvSpPr>
          <p:cNvPr id="10" name="TextBox 9"/>
          <p:cNvSpPr txBox="1"/>
          <p:nvPr/>
        </p:nvSpPr>
        <p:spPr>
          <a:xfrm>
            <a:off x="457200" y="6172200"/>
            <a:ext cx="1981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21 Sep 2020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0204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7848600" cy="914400"/>
          </a:xfrm>
        </p:spPr>
        <p:txBody>
          <a:bodyPr>
            <a:normAutofit/>
          </a:bodyPr>
          <a:lstStyle/>
          <a:p>
            <a:pPr algn="ctr"/>
            <a:r>
              <a:rPr lang="en-US" sz="2800" dirty="0" smtClean="0"/>
              <a:t>DLNSEO – DoD LREC Program</a:t>
            </a:r>
            <a:endParaRPr lang="en-US" sz="2800" dirty="0"/>
          </a:p>
        </p:txBody>
      </p:sp>
      <p:sp>
        <p:nvSpPr>
          <p:cNvPr id="34" name="Content Placeholder 33"/>
          <p:cNvSpPr>
            <a:spLocks noGrp="1"/>
          </p:cNvSpPr>
          <p:nvPr>
            <p:ph sz="quarter" idx="1"/>
          </p:nvPr>
        </p:nvSpPr>
        <p:spPr>
          <a:xfrm>
            <a:off x="311304" y="1346200"/>
            <a:ext cx="8689975" cy="5313402"/>
          </a:xfrm>
        </p:spPr>
        <p:txBody>
          <a:bodyPr>
            <a:noAutofit/>
          </a:bodyPr>
          <a:lstStyle/>
          <a:p>
            <a:pPr marL="574675">
              <a:spcBef>
                <a:spcPts val="0"/>
              </a:spcBef>
              <a:buSzPct val="100000"/>
              <a:buFont typeface="Wingdings" pitchFamily="2" charset="2"/>
              <a:buChar char="§"/>
              <a:defRPr/>
            </a:pPr>
            <a:endParaRPr lang="en-US" sz="2000" b="1" dirty="0" smtClean="0">
              <a:solidFill>
                <a:srgbClr val="002060"/>
              </a:solidFill>
              <a:latin typeface="Arial" panose="020B0604020202020204" pitchFamily="34" charset="0"/>
              <a:cs typeface="Arial" panose="020B0604020202020204" pitchFamily="34" charset="0"/>
            </a:endParaRPr>
          </a:p>
          <a:p>
            <a:pPr marL="574675">
              <a:spcBef>
                <a:spcPts val="0"/>
              </a:spcBef>
              <a:buSzPct val="100000"/>
              <a:buFont typeface="Wingdings" pitchFamily="2" charset="2"/>
              <a:buChar char="§"/>
              <a:defRPr/>
            </a:pPr>
            <a:r>
              <a:rPr lang="en-US" sz="2000" b="1" dirty="0" smtClean="0">
                <a:solidFill>
                  <a:srgbClr val="002060"/>
                </a:solidFill>
                <a:latin typeface="Arial" panose="020B0604020202020204" pitchFamily="34" charset="0"/>
                <a:cs typeface="Arial" panose="020B0604020202020204" pitchFamily="34" charset="0"/>
              </a:rPr>
              <a:t>LREC Program</a:t>
            </a:r>
          </a:p>
          <a:p>
            <a:pPr marL="1031875" lvl="1" indent="-342900">
              <a:spcBef>
                <a:spcPts val="0"/>
              </a:spcBef>
              <a:buSzPct val="100000"/>
              <a:buFont typeface="Calibri" panose="020F050202020403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Force LREC Readiness</a:t>
            </a:r>
          </a:p>
          <a:p>
            <a:pPr marL="1031875" lvl="1" indent="-342900">
              <a:spcBef>
                <a:spcPts val="0"/>
              </a:spcBef>
              <a:buSzPct val="100000"/>
              <a:buFont typeface="Calibri" panose="020F050202020403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Foreign Area Officer career path</a:t>
            </a:r>
          </a:p>
          <a:p>
            <a:pPr marL="1031875" lvl="1" indent="-342900">
              <a:spcBef>
                <a:spcPts val="0"/>
              </a:spcBef>
              <a:buSzPct val="100000"/>
              <a:buFont typeface="Calibri" panose="020F050202020403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Cryptologic Language Analyst career path (training and utilization)</a:t>
            </a:r>
            <a:endParaRPr lang="en-US" sz="2000" dirty="0">
              <a:solidFill>
                <a:srgbClr val="002060"/>
              </a:solidFill>
              <a:latin typeface="Arial" panose="020B0604020202020204" pitchFamily="34" charset="0"/>
              <a:cs typeface="Arial" panose="020B0604020202020204" pitchFamily="34" charset="0"/>
            </a:endParaRPr>
          </a:p>
          <a:p>
            <a:pPr marL="1031875" lvl="1" indent="-342900">
              <a:spcBef>
                <a:spcPts val="0"/>
              </a:spcBef>
              <a:buSzPct val="100000"/>
              <a:buFont typeface="Calibri" panose="020F050202020403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Asset Tracking in Language Readiness Index (LRI) Capability Requirements matched to CCMD mission essential tasks</a:t>
            </a:r>
          </a:p>
          <a:p>
            <a:pPr marL="1031875" lvl="1" indent="-342900">
              <a:spcBef>
                <a:spcPts val="0"/>
              </a:spcBef>
              <a:spcAft>
                <a:spcPts val="1200"/>
              </a:spcAft>
              <a:buSzPct val="100000"/>
              <a:buFont typeface="Calibri" panose="020F050202020403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Data standardization &amp; policy </a:t>
            </a:r>
            <a:r>
              <a:rPr lang="en-US" sz="2000" dirty="0">
                <a:solidFill>
                  <a:srgbClr val="002060"/>
                </a:solidFill>
                <a:latin typeface="Arial" panose="020B0604020202020204" pitchFamily="34" charset="0"/>
                <a:cs typeface="Arial" panose="020B0604020202020204" pitchFamily="34" charset="0"/>
              </a:rPr>
              <a:t>s</a:t>
            </a:r>
            <a:r>
              <a:rPr lang="en-US" sz="2000" dirty="0" smtClean="0">
                <a:solidFill>
                  <a:srgbClr val="002060"/>
                </a:solidFill>
                <a:latin typeface="Arial" panose="020B0604020202020204" pitchFamily="34" charset="0"/>
                <a:cs typeface="Arial" panose="020B0604020202020204" pitchFamily="34" charset="0"/>
              </a:rPr>
              <a:t>ynchronization</a:t>
            </a:r>
          </a:p>
          <a:p>
            <a:pPr marL="574675">
              <a:spcBef>
                <a:spcPts val="0"/>
              </a:spcBef>
              <a:buSzPct val="100000"/>
              <a:buFont typeface="Wingdings" pitchFamily="2" charset="2"/>
              <a:buChar char="§"/>
              <a:defRPr/>
            </a:pPr>
            <a:endParaRPr lang="en-US" sz="2000" b="1" dirty="0" smtClean="0">
              <a:solidFill>
                <a:srgbClr val="002060"/>
              </a:solidFill>
              <a:latin typeface="Arial" panose="020B0604020202020204" pitchFamily="34" charset="0"/>
              <a:cs typeface="Arial" panose="020B0604020202020204" pitchFamily="34" charset="0"/>
            </a:endParaRPr>
          </a:p>
          <a:p>
            <a:pPr marL="574675">
              <a:spcBef>
                <a:spcPts val="0"/>
              </a:spcBef>
              <a:buSzPct val="100000"/>
              <a:buFont typeface="Wingdings" pitchFamily="2" charset="2"/>
              <a:buChar char="§"/>
              <a:defRPr/>
            </a:pPr>
            <a:r>
              <a:rPr lang="en-US" sz="2000" b="1" dirty="0" smtClean="0">
                <a:solidFill>
                  <a:srgbClr val="002060"/>
                </a:solidFill>
                <a:latin typeface="Arial" panose="020B0604020202020204" pitchFamily="34" charset="0"/>
                <a:cs typeface="Arial" panose="020B0604020202020204" pitchFamily="34" charset="0"/>
              </a:rPr>
              <a:t>Defense Language Testing Program</a:t>
            </a:r>
          </a:p>
          <a:p>
            <a:pPr marL="1031875" lvl="1" indent="-342900">
              <a:spcBef>
                <a:spcPts val="0"/>
              </a:spcBef>
              <a:buSzPct val="100000"/>
              <a:buFont typeface="Calibri" panose="020F050202020403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Defense Language Proficiency Tests</a:t>
            </a:r>
          </a:p>
          <a:p>
            <a:pPr marL="1031875" lvl="1" indent="-342900">
              <a:spcBef>
                <a:spcPts val="0"/>
              </a:spcBef>
              <a:buSzPct val="100000"/>
              <a:buFont typeface="Calibri" panose="020F0502020204030204" pitchFamily="34" charset="0"/>
              <a:buChar char="−"/>
              <a:defRPr/>
            </a:pPr>
            <a:r>
              <a:rPr lang="en-US" sz="2000" dirty="0" smtClean="0">
                <a:solidFill>
                  <a:srgbClr val="002060"/>
                </a:solidFill>
                <a:latin typeface="Arial" panose="020B0604020202020204" pitchFamily="34" charset="0"/>
                <a:cs typeface="Arial" panose="020B0604020202020204" pitchFamily="34" charset="0"/>
              </a:rPr>
              <a:t>Defense Language Aptitude Battery</a:t>
            </a:r>
            <a:endParaRPr lang="en-US" sz="2000" dirty="0">
              <a:solidFill>
                <a:srgbClr val="002060"/>
              </a:solidFill>
              <a:latin typeface="Arial" panose="020B0604020202020204" pitchFamily="34" charset="0"/>
              <a:cs typeface="Arial" panose="020B0604020202020204" pitchFamily="34" charset="0"/>
            </a:endParaRPr>
          </a:p>
          <a:p>
            <a:pPr marL="574675">
              <a:spcBef>
                <a:spcPts val="0"/>
              </a:spcBef>
              <a:buSzPct val="100000"/>
              <a:buFont typeface="Wingdings" pitchFamily="2" charset="2"/>
              <a:buChar char="§"/>
              <a:defRPr/>
            </a:pPr>
            <a:endParaRPr lang="en-US" sz="2400" dirty="0" smtClean="0">
              <a:solidFill>
                <a:srgbClr val="002060"/>
              </a:solidFill>
              <a:latin typeface="Arial" panose="020B0604020202020204" pitchFamily="34" charset="0"/>
              <a:cs typeface="Arial" panose="020B0604020202020204" pitchFamily="34" charset="0"/>
            </a:endParaRPr>
          </a:p>
        </p:txBody>
      </p:sp>
      <p:sp>
        <p:nvSpPr>
          <p:cNvPr id="16" name="Content Placeholder 33"/>
          <p:cNvSpPr txBox="1">
            <a:spLocks/>
          </p:cNvSpPr>
          <p:nvPr/>
        </p:nvSpPr>
        <p:spPr>
          <a:xfrm>
            <a:off x="612775" y="1600200"/>
            <a:ext cx="81534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4675" marR="0" lvl="0" indent="-342900" algn="l" defTabSz="914400" rtl="0" eaLnBrk="1" fontAlgn="auto" latinLnBrk="0" hangingPunct="1">
              <a:lnSpc>
                <a:spcPct val="100000"/>
              </a:lnSpc>
              <a:spcBef>
                <a:spcPts val="0"/>
              </a:spcBef>
              <a:spcAft>
                <a:spcPts val="0"/>
              </a:spcAft>
              <a:buClrTx/>
              <a:buSzPct val="100000"/>
              <a:buFont typeface="Wingdings" pitchFamily="2" charset="2"/>
              <a:buChar char="§"/>
              <a:tabLst/>
              <a:defRPr/>
            </a:pPr>
            <a:endParaRPr kumimoji="0" lang="en-US" sz="3200" b="0" i="0" u="none" strike="noStrike" kern="1200" cap="none" spc="0" normalizeH="0" baseline="0" noProof="0" dirty="0">
              <a:ln>
                <a:noFill/>
              </a:ln>
              <a:solidFill>
                <a:srgbClr val="4F81BD"/>
              </a:solidFill>
              <a:effectLst/>
              <a:uLnTx/>
              <a:uFillTx/>
              <a:latin typeface="Calibri"/>
              <a:ea typeface="+mn-ea"/>
              <a:cs typeface="+mn-cs"/>
            </a:endParaRPr>
          </a:p>
        </p:txBody>
      </p:sp>
      <p:pic>
        <p:nvPicPr>
          <p:cNvPr id="20" name="Picture 7"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71" y="66570"/>
            <a:ext cx="924030" cy="92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10</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9148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7"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33400" y="304800"/>
            <a:ext cx="7848600" cy="838200"/>
          </a:xfrm>
        </p:spPr>
        <p:txBody>
          <a:bodyPr>
            <a:normAutofit/>
          </a:bodyPr>
          <a:lstStyle/>
          <a:p>
            <a:pPr algn="ctr"/>
            <a:r>
              <a:rPr lang="en-US" sz="2800" cap="all" dirty="0" smtClean="0"/>
              <a:t>Language Assessment</a:t>
            </a:r>
            <a:endParaRPr lang="en-US" sz="2800" cap="all" dirty="0"/>
          </a:p>
        </p:txBody>
      </p:sp>
      <p:sp>
        <p:nvSpPr>
          <p:cNvPr id="6" name="Content Placeholder 2"/>
          <p:cNvSpPr txBox="1">
            <a:spLocks/>
          </p:cNvSpPr>
          <p:nvPr/>
        </p:nvSpPr>
        <p:spPr>
          <a:xfrm>
            <a:off x="304800" y="1143000"/>
            <a:ext cx="8686800"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1600"/>
              </a:lnSpc>
              <a:spcBef>
                <a:spcPts val="0"/>
              </a:spcBef>
              <a:spcAft>
                <a:spcPts val="1200"/>
              </a:spcAft>
              <a:buClrTx/>
              <a:buSzPct val="100000"/>
              <a:buFont typeface="Arial" panose="020B0604020202020204" pitchFamily="34" charset="0"/>
              <a:buNone/>
              <a:tabLst/>
              <a:defRPr/>
            </a:pPr>
            <a:r>
              <a:rPr kumimoji="0" lang="en-US" sz="1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DoDI 5160.71 (DoD Language Testing Program) establishes responsibilities for language testing</a:t>
            </a:r>
          </a:p>
          <a:p>
            <a:pPr marL="742950" marR="0" lvl="1" indent="-285750" algn="l" defTabSz="914400" rtl="0" eaLnBrk="1" fontAlgn="auto" latinLnBrk="0" hangingPunct="1">
              <a:lnSpc>
                <a:spcPts val="1600"/>
              </a:lnSpc>
              <a:spcBef>
                <a:spcPts val="0"/>
              </a:spcBef>
              <a:spcAft>
                <a:spcPts val="600"/>
              </a:spcAft>
              <a:buClrTx/>
              <a:buSzPct val="100000"/>
              <a:buFont typeface="Wingdings" pitchFamily="2" charset="2"/>
              <a:buChar char="§"/>
              <a:tabLst/>
              <a:defRPr/>
            </a:pP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USD(P&amp;R) provides overall policy guidance for the program</a:t>
            </a:r>
          </a:p>
          <a:p>
            <a:pPr marL="742950" marR="0" lvl="1" indent="-285750" algn="l" defTabSz="914400" rtl="0" eaLnBrk="1" fontAlgn="auto" latinLnBrk="0" hangingPunct="1">
              <a:lnSpc>
                <a:spcPts val="1600"/>
              </a:lnSpc>
              <a:spcBef>
                <a:spcPts val="0"/>
              </a:spcBef>
              <a:spcAft>
                <a:spcPts val="600"/>
              </a:spcAft>
              <a:buClrTx/>
              <a:buSzPct val="100000"/>
              <a:buFont typeface="Wingdings" pitchFamily="2" charset="2"/>
              <a:buChar char="§"/>
              <a:tabLst/>
              <a:defRPr/>
            </a:pP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DoD SLA exercises overall responsibility for the program and coordinates policy with DoD Components</a:t>
            </a:r>
          </a:p>
          <a:p>
            <a:pPr marL="742950" marR="0" lvl="1" indent="-285750" algn="l" defTabSz="914400" rtl="0" eaLnBrk="1" fontAlgn="auto" latinLnBrk="0" hangingPunct="1">
              <a:lnSpc>
                <a:spcPts val="1600"/>
              </a:lnSpc>
              <a:spcBef>
                <a:spcPts val="0"/>
              </a:spcBef>
              <a:spcAft>
                <a:spcPts val="600"/>
              </a:spcAft>
              <a:buClrTx/>
              <a:buSzPct val="100000"/>
              <a:buFont typeface="Wingdings" pitchFamily="2" charset="2"/>
              <a:buChar char="§"/>
              <a:tabLst/>
              <a:defRPr/>
            </a:pPr>
            <a:r>
              <a:rPr kumimoji="0" lang="en-US" sz="18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Executive Agents (USA-DLIFLC and USAF-DLIELC) are responsible for language test development</a:t>
            </a:r>
          </a:p>
          <a:p>
            <a:pPr marL="742950" marR="0" lvl="1" indent="-285750" algn="l" defTabSz="914400" rtl="0" eaLnBrk="1" fontAlgn="auto" latinLnBrk="0" hangingPunct="1">
              <a:lnSpc>
                <a:spcPts val="1600"/>
              </a:lnSpc>
              <a:spcBef>
                <a:spcPct val="20000"/>
              </a:spcBef>
              <a:spcAft>
                <a:spcPts val="0"/>
              </a:spcAft>
              <a:buClrTx/>
              <a:buSzPct val="100000"/>
              <a:buFont typeface="Wingdings" pitchFamily="2" charset="2"/>
              <a:buChar char="§"/>
              <a:tabLst/>
              <a:defRPr/>
            </a:pPr>
            <a:r>
              <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OPA is responsible for the web delivery system for language tests</a:t>
            </a:r>
          </a:p>
          <a:p>
            <a:pPr marL="366713" marR="0" lvl="1" indent="0" algn="l" defTabSz="914400" rtl="0" eaLnBrk="1" fontAlgn="auto" latinLnBrk="0" hangingPunct="1">
              <a:lnSpc>
                <a:spcPts val="1600"/>
              </a:lnSpc>
              <a:spcBef>
                <a:spcPct val="20000"/>
              </a:spcBef>
              <a:spcAft>
                <a:spcPts val="0"/>
              </a:spcAft>
              <a:buClrTx/>
              <a:buSzPct val="100000"/>
              <a:buFont typeface="Arial" panose="020B0604020202020204" pitchFamily="34" charset="0"/>
              <a:buNone/>
              <a:tabLst/>
              <a:defRPr/>
            </a:pPr>
            <a:endPar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366713" marR="0" lvl="1" indent="0" algn="l" defTabSz="914400" rtl="0" eaLnBrk="1" fontAlgn="auto" latinLnBrk="0" hangingPunct="1">
              <a:lnSpc>
                <a:spcPts val="1600"/>
              </a:lnSpc>
              <a:spcBef>
                <a:spcPct val="20000"/>
              </a:spcBef>
              <a:spcAft>
                <a:spcPts val="0"/>
              </a:spcAft>
              <a:buClrTx/>
              <a:buSzPct val="100000"/>
              <a:buFont typeface="Arial" panose="020B0604020202020204" pitchFamily="34" charset="0"/>
              <a:buNone/>
              <a:tabLst/>
              <a:defRPr/>
            </a:pPr>
            <a:endPar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600"/>
              </a:lnSpc>
              <a:spcBef>
                <a:spcPts val="0"/>
              </a:spcBef>
              <a:spcAft>
                <a:spcPts val="1000"/>
              </a:spcAft>
              <a:buClrTx/>
              <a:buSzPct val="100000"/>
              <a:buFont typeface="Arial" panose="020B0604020202020204" pitchFamily="34" charset="0"/>
              <a:buNone/>
              <a:tabLst/>
              <a:defRPr/>
            </a:pPr>
            <a:r>
              <a:rPr kumimoji="0" lang="en-US" sz="18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DLNSEO is USD(P&amp;R) OPR for language assessment oversight </a:t>
            </a:r>
          </a:p>
          <a:p>
            <a:pPr marL="742950" marR="0" lvl="1" indent="-285750" algn="l" defTabSz="914400" rtl="0" eaLnBrk="1" fontAlgn="auto" latinLnBrk="0" hangingPunct="1">
              <a:lnSpc>
                <a:spcPts val="1700"/>
              </a:lnSpc>
              <a:spcBef>
                <a:spcPts val="0"/>
              </a:spcBef>
              <a:spcAft>
                <a:spcPts val="600"/>
              </a:spcAft>
              <a:buClrTx/>
              <a:buSzPct val="100000"/>
              <a:buFont typeface="Wingdings" pitchFamily="2" charset="2"/>
              <a:buChar char="§"/>
              <a:tabLst/>
              <a:defRPr/>
            </a:pPr>
            <a:r>
              <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Funds OPA web delivery of Defense Language Proficiency Tests (DLPTs), Defense Language Aptitude Battery (DLAB) tests, and the computer adaptive English Comprehension Level (ECL) tests:</a:t>
            </a:r>
          </a:p>
          <a:p>
            <a:pPr marL="742950" marR="0" lvl="1" indent="-285750" algn="l" defTabSz="914400" rtl="0" eaLnBrk="1" fontAlgn="auto" latinLnBrk="0" hangingPunct="1">
              <a:lnSpc>
                <a:spcPts val="1700"/>
              </a:lnSpc>
              <a:spcBef>
                <a:spcPts val="0"/>
              </a:spcBef>
              <a:spcAft>
                <a:spcPts val="600"/>
              </a:spcAft>
              <a:buClrTx/>
              <a:buSzPct val="100000"/>
              <a:buFont typeface="Wingdings" pitchFamily="2" charset="2"/>
              <a:buChar char="§"/>
              <a:tabLst/>
              <a:defRPr/>
            </a:pPr>
            <a:r>
              <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Administers the Defense Language Testing Advisory Panel advising DLIFLC and DLIELC on test development to meet national standards</a:t>
            </a:r>
          </a:p>
          <a:p>
            <a:pPr marL="742950" marR="0" lvl="1" indent="-285750" algn="l" defTabSz="914400" rtl="0" eaLnBrk="1" fontAlgn="auto" latinLnBrk="0" hangingPunct="1">
              <a:lnSpc>
                <a:spcPts val="1700"/>
              </a:lnSpc>
              <a:spcBef>
                <a:spcPts val="0"/>
              </a:spcBef>
              <a:spcAft>
                <a:spcPts val="600"/>
              </a:spcAft>
              <a:buClrTx/>
              <a:buSzPct val="100000"/>
              <a:buFont typeface="Wingdings" pitchFamily="2" charset="2"/>
              <a:buChar char="§"/>
              <a:tabLst/>
              <a:defRPr/>
            </a:pPr>
            <a:r>
              <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Supports development of Computer Adaptive DLPTs for increased efficiency and shorter testing times  </a:t>
            </a:r>
          </a:p>
          <a:p>
            <a:pPr marL="742950" marR="0" lvl="1" indent="-285750" algn="l" defTabSz="914400" rtl="0" eaLnBrk="1" fontAlgn="auto" latinLnBrk="0" hangingPunct="1">
              <a:lnSpc>
                <a:spcPts val="1700"/>
              </a:lnSpc>
              <a:spcBef>
                <a:spcPts val="0"/>
              </a:spcBef>
              <a:spcAft>
                <a:spcPts val="600"/>
              </a:spcAft>
              <a:buClrTx/>
              <a:buSzPct val="100000"/>
              <a:buFont typeface="Wingdings" pitchFamily="2" charset="2"/>
              <a:buChar char="§"/>
              <a:tabLst/>
              <a:defRPr/>
            </a:pPr>
            <a:r>
              <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Supports proficiency assessments for Flagship, Boren, and ROTC programs </a:t>
            </a:r>
          </a:p>
          <a:p>
            <a:pPr marL="742950" marR="0" lvl="1" indent="-285750" algn="l" defTabSz="914400" rtl="0" eaLnBrk="1" fontAlgn="auto" latinLnBrk="0" hangingPunct="1">
              <a:lnSpc>
                <a:spcPts val="1700"/>
              </a:lnSpc>
              <a:spcBef>
                <a:spcPts val="0"/>
              </a:spcBef>
              <a:spcAft>
                <a:spcPts val="600"/>
              </a:spcAft>
              <a:buClrTx/>
              <a:buSzPct val="100000"/>
              <a:buFont typeface="Wingdings" pitchFamily="2" charset="2"/>
              <a:buChar char="§"/>
              <a:tabLst/>
              <a:defRPr/>
            </a:pPr>
            <a:r>
              <a:rPr kumimoji="0" lang="en-US" sz="18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Conducts security audits of DoD test administration sites and Internet to ensure test security</a:t>
            </a:r>
          </a:p>
          <a:p>
            <a:pPr marL="366713"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11</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1039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7"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52400" y="304800"/>
            <a:ext cx="7848600" cy="914400"/>
          </a:xfrm>
        </p:spPr>
        <p:txBody>
          <a:bodyPr>
            <a:noAutofit/>
          </a:bodyPr>
          <a:lstStyle/>
          <a:p>
            <a:pPr algn="ctr"/>
            <a:r>
              <a:rPr lang="en-US" altLang="en-US" sz="2800" dirty="0" smtClean="0">
                <a:solidFill>
                  <a:srgbClr val="002060"/>
                </a:solidFill>
                <a:latin typeface="+mn-lt"/>
              </a:rPr>
              <a:t>           READINESS &amp; PERFORMANCE TRACKING</a:t>
            </a:r>
          </a:p>
        </p:txBody>
      </p:sp>
      <p:sp>
        <p:nvSpPr>
          <p:cNvPr id="7" name="TextBox 20"/>
          <p:cNvSpPr txBox="1">
            <a:spLocks noChangeArrowheads="1"/>
          </p:cNvSpPr>
          <p:nvPr/>
        </p:nvSpPr>
        <p:spPr bwMode="auto">
          <a:xfrm>
            <a:off x="304800" y="1515259"/>
            <a:ext cx="8610600" cy="458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ts val="1600"/>
              </a:lnSpc>
              <a:spcBef>
                <a:spcPts val="0"/>
              </a:spcBef>
              <a:spcAft>
                <a:spcPts val="600"/>
              </a:spcAft>
              <a:buClr>
                <a:srgbClr val="B89342"/>
              </a:buClr>
              <a:buSzPct val="100000"/>
              <a:buFontTx/>
              <a:buNone/>
              <a:tabLst/>
              <a:defRPr/>
            </a:pPr>
            <a:r>
              <a:rPr kumimoji="0" lang="en-US" altLang="en-US" sz="18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Language </a:t>
            </a:r>
            <a:r>
              <a:rPr kumimoji="0" lang="en-US" altLang="en-US" sz="18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Readiness Index (LRI</a:t>
            </a:r>
            <a:r>
              <a:rPr kumimoji="0" lang="en-US" altLang="en-US" sz="18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 in the Defense Readiness Reporting System</a:t>
            </a:r>
            <a:endParaRPr kumimoji="0" lang="en-US" altLang="en-US" sz="18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628650" marR="0" lvl="1"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Captures and portrays the warfighters’ LREC capability requirements</a:t>
            </a:r>
          </a:p>
          <a:p>
            <a:pPr marL="6286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Tracks the DoD foreign language capability inventory:  Active, Reserve</a:t>
            </a:r>
            <a:r>
              <a:rPr kumimoji="0" lang="en-US" altLang="en-US" sz="18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National Guard, and DoD </a:t>
            </a: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Civilians</a:t>
            </a:r>
          </a:p>
          <a:p>
            <a:pPr marL="6286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Performs as the DoD linguist finder for surge requirements</a:t>
            </a:r>
          </a:p>
          <a:p>
            <a:pPr marL="6286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Provides interactive multiple criterion analytic search capabilities for readiness assessment—capability requirements and inventory holdings</a:t>
            </a:r>
          </a:p>
          <a:p>
            <a:pPr marL="628650" marR="0" lvl="0" indent="-285750" algn="l" defTabSz="914400" rtl="0" eaLnBrk="1" fontAlgn="auto" latinLnBrk="0" hangingPunct="1">
              <a:lnSpc>
                <a:spcPts val="2000"/>
              </a:lnSpc>
              <a:spcBef>
                <a:spcPts val="0"/>
              </a:spcBef>
              <a:spcAft>
                <a:spcPts val="600"/>
              </a:spcAft>
              <a:buClrTx/>
              <a:buSzTx/>
              <a:buFont typeface="Wingdings" panose="05000000000000000000" pitchFamily="2" charset="2"/>
              <a:buChar char="§"/>
              <a:tabLst/>
              <a:defRPr/>
            </a:pP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Prepares data systems and users to accomplish regional proficiency analysis</a:t>
            </a:r>
          </a:p>
          <a:p>
            <a:pPr marL="0" marR="0" lvl="0" indent="0" algn="l" defTabSz="914400" rtl="0" eaLnBrk="1" fontAlgn="auto" latinLnBrk="0" hangingPunct="1">
              <a:lnSpc>
                <a:spcPts val="1600"/>
              </a:lnSpc>
              <a:spcBef>
                <a:spcPts val="600"/>
              </a:spcBef>
              <a:spcAft>
                <a:spcPts val="600"/>
              </a:spcAft>
              <a:buClr>
                <a:srgbClr val="B89342"/>
              </a:buClr>
              <a:buSzPct val="100000"/>
              <a:buFontTx/>
              <a:buNone/>
              <a:tabLst/>
              <a:defRPr/>
            </a:pPr>
            <a:r>
              <a:rPr kumimoji="0" lang="en-US" altLang="en-US" sz="18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Establishing </a:t>
            </a:r>
            <a:r>
              <a:rPr kumimoji="0" lang="en-US" altLang="en-US" sz="18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Policy and Oversight for Data Quality</a:t>
            </a:r>
          </a:p>
          <a:p>
            <a:pPr marL="6286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Prescribing data standards for active, reserve, and DoD civilian data systems</a:t>
            </a:r>
          </a:p>
          <a:p>
            <a:pPr marL="628650" marR="0" lvl="0" indent="-285750" algn="l" defTabSz="914400" rtl="0" eaLnBrk="1" fontAlgn="auto" latinLnBrk="0" hangingPunct="1">
              <a:lnSpc>
                <a:spcPts val="2000"/>
              </a:lnSpc>
              <a:spcBef>
                <a:spcPts val="0"/>
              </a:spcBef>
              <a:spcAft>
                <a:spcPts val="60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Establishing Common Human Resource Information Standards (CHRIS) to standardize </a:t>
            </a: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LREC </a:t>
            </a:r>
            <a:r>
              <a:rPr kumimoji="0" lang="en-US" altLang="en-US" sz="18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database domain values for all DoD personnel data </a:t>
            </a: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systems</a:t>
            </a:r>
          </a:p>
          <a:p>
            <a:pPr marL="0" marR="0" lvl="0" indent="0" algn="l" defTabSz="914400" rtl="0" eaLnBrk="1" fontAlgn="auto" latinLnBrk="0" hangingPunct="1">
              <a:lnSpc>
                <a:spcPts val="1600"/>
              </a:lnSpc>
              <a:spcBef>
                <a:spcPts val="600"/>
              </a:spcBef>
              <a:spcAft>
                <a:spcPts val="600"/>
              </a:spcAft>
              <a:buClr>
                <a:srgbClr val="B89342"/>
              </a:buClr>
              <a:buSzPct val="100000"/>
              <a:buFontTx/>
              <a:buNone/>
              <a:tabLst/>
              <a:defRPr/>
            </a:pPr>
            <a:r>
              <a:rPr kumimoji="0" lang="en-US" altLang="en-US" sz="18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Tracking </a:t>
            </a:r>
            <a:r>
              <a:rPr kumimoji="0" lang="en-US" altLang="en-US" sz="18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Performance</a:t>
            </a:r>
          </a:p>
          <a:p>
            <a:pPr marL="6286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Performance </a:t>
            </a:r>
            <a:r>
              <a:rPr kumimoji="0" lang="en-US" altLang="en-US" sz="18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Budget metrics track return on investment at Defense Language Institute Foreign Language </a:t>
            </a:r>
            <a:r>
              <a:rPr kumimoji="0" lang="en-US" altLang="en-US" sz="18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Center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12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6930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76200"/>
            <a:ext cx="9144000" cy="1295400"/>
          </a:xfrm>
        </p:spPr>
        <p:txBody>
          <a:bodyPr/>
          <a:lstStyle/>
          <a:p>
            <a:pPr algn="ctr">
              <a:tabLst>
                <a:tab pos="4340225" algn="l"/>
              </a:tabLst>
            </a:pPr>
            <a:r>
              <a:rPr lang="en-US" altLang="en-US" sz="2800" dirty="0" smtClean="0">
                <a:solidFill>
                  <a:srgbClr val="002060"/>
                </a:solidFill>
                <a:latin typeface="+mn-lt"/>
              </a:rPr>
              <a:t>          DoD FOREIGN AREA OFFICER (FAO) PROGRAM</a:t>
            </a:r>
          </a:p>
        </p:txBody>
      </p:sp>
      <p:sp>
        <p:nvSpPr>
          <p:cNvPr id="3" name="Content Placeholder 2"/>
          <p:cNvSpPr>
            <a:spLocks noGrp="1"/>
          </p:cNvSpPr>
          <p:nvPr>
            <p:ph sz="quarter" idx="1"/>
          </p:nvPr>
        </p:nvSpPr>
        <p:spPr>
          <a:xfrm>
            <a:off x="16934" y="2133600"/>
            <a:ext cx="8915400" cy="4648200"/>
          </a:xfrm>
        </p:spPr>
        <p:txBody>
          <a:bodyPr>
            <a:normAutofit/>
          </a:bodyPr>
          <a:lstStyle/>
          <a:p>
            <a:pPr indent="-200025" fontAlgn="auto">
              <a:lnSpc>
                <a:spcPts val="1600"/>
              </a:lnSpc>
              <a:spcBef>
                <a:spcPts val="0"/>
              </a:spcBef>
              <a:spcAft>
                <a:spcPts val="0"/>
              </a:spcAft>
              <a:buSzPct val="100000"/>
              <a:buFont typeface="Wingdings" pitchFamily="2" charset="2"/>
              <a:buChar char="§"/>
              <a:defRPr/>
            </a:pPr>
            <a:r>
              <a:rPr lang="en-US" sz="1800" b="1" dirty="0" smtClean="0">
                <a:solidFill>
                  <a:srgbClr val="002060"/>
                </a:solidFill>
              </a:rPr>
              <a:t>DLNSEO supports policy to:</a:t>
            </a:r>
          </a:p>
          <a:p>
            <a:pPr marL="577850" lvl="1" indent="-228600" fontAlgn="auto">
              <a:lnSpc>
                <a:spcPts val="1600"/>
              </a:lnSpc>
              <a:spcBef>
                <a:spcPts val="0"/>
              </a:spcBef>
              <a:spcAft>
                <a:spcPts val="0"/>
              </a:spcAft>
              <a:buClr>
                <a:srgbClr val="151C77"/>
              </a:buClr>
              <a:buSzPct val="100000"/>
              <a:buFont typeface="Wingdings" pitchFamily="2" charset="2"/>
              <a:buChar char="§"/>
              <a:defRPr/>
            </a:pPr>
            <a:r>
              <a:rPr lang="en-US" sz="1600" dirty="0" smtClean="0">
                <a:solidFill>
                  <a:srgbClr val="002060"/>
                </a:solidFill>
              </a:rPr>
              <a:t>Establish minimum requirements for FAO selection, training, utilization, and career opportunities</a:t>
            </a:r>
          </a:p>
          <a:p>
            <a:pPr marL="577850" lvl="1" indent="-228600" fontAlgn="auto">
              <a:lnSpc>
                <a:spcPts val="1600"/>
              </a:lnSpc>
              <a:spcBef>
                <a:spcPct val="25000"/>
              </a:spcBef>
              <a:spcAft>
                <a:spcPts val="0"/>
              </a:spcAft>
              <a:buClr>
                <a:srgbClr val="151C77"/>
              </a:buClr>
              <a:buSzPct val="100000"/>
              <a:buFont typeface="Wingdings" pitchFamily="2" charset="2"/>
              <a:buChar char="§"/>
              <a:defRPr/>
            </a:pPr>
            <a:r>
              <a:rPr lang="en-US" sz="1600" dirty="0" smtClean="0">
                <a:solidFill>
                  <a:srgbClr val="002060"/>
                </a:solidFill>
              </a:rPr>
              <a:t>Provide oversight to FAO programs ensuring promotion, retention, and utilization of FAOs meet the requirements of the DoD FAO Program</a:t>
            </a:r>
          </a:p>
          <a:p>
            <a:pPr marL="577850" lvl="1" indent="-228600" fontAlgn="auto">
              <a:lnSpc>
                <a:spcPts val="1600"/>
              </a:lnSpc>
              <a:spcBef>
                <a:spcPct val="25000"/>
              </a:spcBef>
              <a:spcAft>
                <a:spcPts val="0"/>
              </a:spcAft>
              <a:buClr>
                <a:srgbClr val="151C77"/>
              </a:buClr>
              <a:buSzPct val="100000"/>
              <a:buFont typeface="Wingdings" pitchFamily="2" charset="2"/>
              <a:buChar char="§"/>
              <a:defRPr/>
            </a:pPr>
            <a:r>
              <a:rPr lang="en-US" sz="1600" dirty="0" smtClean="0">
                <a:solidFill>
                  <a:srgbClr val="002060"/>
                </a:solidFill>
              </a:rPr>
              <a:t>Determine the best practices of each Service program and promulgate them to other programs to spread success and achieve economies of scale</a:t>
            </a:r>
          </a:p>
          <a:p>
            <a:pPr marL="349250" indent="-230188" fontAlgn="auto">
              <a:lnSpc>
                <a:spcPts val="1600"/>
              </a:lnSpc>
              <a:spcBef>
                <a:spcPct val="25000"/>
              </a:spcBef>
              <a:spcAft>
                <a:spcPts val="0"/>
              </a:spcAft>
              <a:buSzPct val="100000"/>
              <a:buFont typeface="Wingdings" pitchFamily="2" charset="2"/>
              <a:buChar char="§"/>
              <a:defRPr/>
            </a:pPr>
            <a:r>
              <a:rPr lang="en-US" sz="1800" b="1" dirty="0" smtClean="0">
                <a:solidFill>
                  <a:srgbClr val="002060"/>
                </a:solidFill>
              </a:rPr>
              <a:t>DLNSEO oversees:</a:t>
            </a:r>
          </a:p>
          <a:p>
            <a:pPr marL="577850" lvl="1" indent="-228600" fontAlgn="auto">
              <a:lnSpc>
                <a:spcPts val="1600"/>
              </a:lnSpc>
              <a:spcBef>
                <a:spcPts val="0"/>
              </a:spcBef>
              <a:spcAft>
                <a:spcPts val="0"/>
              </a:spcAft>
              <a:buClr>
                <a:srgbClr val="151C77"/>
              </a:buClr>
              <a:buSzPct val="100000"/>
              <a:buFont typeface="Wingdings" pitchFamily="2" charset="2"/>
              <a:buChar char="§"/>
              <a:defRPr/>
            </a:pPr>
            <a:r>
              <a:rPr lang="en-US" sz="1600" dirty="0" smtClean="0">
                <a:solidFill>
                  <a:srgbClr val="002060"/>
                </a:solidFill>
              </a:rPr>
              <a:t>Army Execution of FAO Basic Course</a:t>
            </a:r>
          </a:p>
          <a:p>
            <a:pPr marL="577850" lvl="1" indent="-228600" fontAlgn="auto">
              <a:lnSpc>
                <a:spcPts val="1600"/>
              </a:lnSpc>
              <a:spcBef>
                <a:spcPct val="25000"/>
              </a:spcBef>
              <a:spcAft>
                <a:spcPts val="0"/>
              </a:spcAft>
              <a:buClr>
                <a:srgbClr val="151C77"/>
              </a:buClr>
              <a:buSzPct val="100000"/>
              <a:buFont typeface="Wingdings" pitchFamily="2" charset="2"/>
              <a:buChar char="§"/>
              <a:defRPr/>
            </a:pPr>
            <a:r>
              <a:rPr lang="en-US" sz="1600" dirty="0" smtClean="0">
                <a:solidFill>
                  <a:srgbClr val="002060"/>
                </a:solidFill>
              </a:rPr>
              <a:t>FAO Career Enhancement </a:t>
            </a:r>
          </a:p>
          <a:p>
            <a:pPr marL="577850" lvl="1" indent="-228600" fontAlgn="auto">
              <a:lnSpc>
                <a:spcPts val="1600"/>
              </a:lnSpc>
              <a:spcBef>
                <a:spcPct val="25000"/>
              </a:spcBef>
              <a:spcAft>
                <a:spcPts val="0"/>
              </a:spcAft>
              <a:buClr>
                <a:srgbClr val="151C77"/>
              </a:buClr>
              <a:buSzPct val="100000"/>
              <a:buFont typeface="Wingdings" pitchFamily="2" charset="2"/>
              <a:buChar char="§"/>
              <a:defRPr/>
            </a:pPr>
            <a:r>
              <a:rPr lang="en-US" sz="1600" dirty="0" smtClean="0">
                <a:solidFill>
                  <a:srgbClr val="002060"/>
                </a:solidFill>
              </a:rPr>
              <a:t>Regional Sustainment Pilot Courses  </a:t>
            </a:r>
          </a:p>
          <a:p>
            <a:pPr marL="320040" indent="-320040" fontAlgn="auto">
              <a:spcAft>
                <a:spcPts val="0"/>
              </a:spcAft>
              <a:buFont typeface="Wingdings"/>
              <a:buChar char=""/>
              <a:defRPr/>
            </a:pPr>
            <a:endParaRPr lang="en-US" sz="1800" dirty="0">
              <a:solidFill>
                <a:srgbClr val="002060"/>
              </a:solidFill>
            </a:endParaRPr>
          </a:p>
        </p:txBody>
      </p:sp>
      <p:sp>
        <p:nvSpPr>
          <p:cNvPr id="2" name="TextBox 1"/>
          <p:cNvSpPr txBox="1"/>
          <p:nvPr/>
        </p:nvSpPr>
        <p:spPr>
          <a:xfrm>
            <a:off x="381000" y="1219200"/>
            <a:ext cx="8496300" cy="830997"/>
          </a:xfrm>
          <a:prstGeom prst="rect">
            <a:avLst/>
          </a:prstGeom>
          <a:solidFill>
            <a:schemeClr val="accent4">
              <a:lumMod val="40000"/>
              <a:lumOff val="60000"/>
            </a:schemeClr>
          </a:solidFill>
          <a:ln w="12700">
            <a:solidFill>
              <a:schemeClr val="tx1"/>
            </a:solid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DoD’s uniformed regional experts representing U.S. strategic interests in more than 130 countries as Senior Defense Officials, military attachés, political-military planners, treaty inspectors, security cooperation experts, and liaison officers</a:t>
            </a:r>
            <a:endPar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Picture 7"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13</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table"/>
          <p:cNvPicPr>
            <a:picLocks noChangeAspect="1"/>
          </p:cNvPicPr>
          <p:nvPr/>
        </p:nvPicPr>
        <p:blipFill>
          <a:blip r:embed="rId4"/>
          <a:stretch>
            <a:fillRect/>
          </a:stretch>
        </p:blipFill>
        <p:spPr>
          <a:xfrm>
            <a:off x="838200" y="4724400"/>
            <a:ext cx="7467600" cy="1783744"/>
          </a:xfrm>
          <a:prstGeom prst="rect">
            <a:avLst/>
          </a:prstGeom>
        </p:spPr>
      </p:pic>
    </p:spTree>
    <p:extLst>
      <p:ext uri="{BB962C8B-B14F-4D97-AF65-F5344CB8AC3E}">
        <p14:creationId xmlns:p14="http://schemas.microsoft.com/office/powerpoint/2010/main" val="4291716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7"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52400" y="457200"/>
            <a:ext cx="7848600" cy="685800"/>
          </a:xfrm>
        </p:spPr>
        <p:txBody>
          <a:bodyPr/>
          <a:lstStyle/>
          <a:p>
            <a:pPr algn="ctr">
              <a:lnSpc>
                <a:spcPts val="3000"/>
              </a:lnSpc>
            </a:pPr>
            <a:r>
              <a:rPr lang="en-US" altLang="en-US" sz="3200" dirty="0">
                <a:solidFill>
                  <a:srgbClr val="002060"/>
                </a:solidFill>
                <a:latin typeface="+mn-lt"/>
              </a:rPr>
              <a:t>           </a:t>
            </a:r>
            <a:r>
              <a:rPr lang="en-US" altLang="en-US" sz="2800" dirty="0">
                <a:solidFill>
                  <a:srgbClr val="002060"/>
                </a:solidFill>
                <a:latin typeface="+mn-lt"/>
              </a:rPr>
              <a:t>CCMD</a:t>
            </a:r>
            <a:r>
              <a:rPr lang="en-US" altLang="en-US" sz="3200" dirty="0">
                <a:solidFill>
                  <a:srgbClr val="002060"/>
                </a:solidFill>
                <a:latin typeface="+mn-lt"/>
              </a:rPr>
              <a:t> </a:t>
            </a:r>
            <a:r>
              <a:rPr lang="en-US" altLang="en-US" sz="2800" dirty="0">
                <a:solidFill>
                  <a:srgbClr val="002060"/>
                </a:solidFill>
                <a:latin typeface="+mn-lt"/>
              </a:rPr>
              <a:t>LREC REQUIREMENTS</a:t>
            </a:r>
          </a:p>
        </p:txBody>
      </p:sp>
      <p:sp>
        <p:nvSpPr>
          <p:cNvPr id="11" name="Rectangle 8"/>
          <p:cNvSpPr>
            <a:spLocks noChangeArrowheads="1"/>
          </p:cNvSpPr>
          <p:nvPr/>
        </p:nvSpPr>
        <p:spPr bwMode="auto">
          <a:xfrm>
            <a:off x="8161338" y="454094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auto" latinLnBrk="0" hangingPunct="0">
              <a:lnSpc>
                <a:spcPct val="100000"/>
              </a:lnSpc>
              <a:spcBef>
                <a:spcPct val="50000"/>
              </a:spcBef>
              <a:spcAft>
                <a:spcPts val="0"/>
              </a:spcAft>
              <a:buClr>
                <a:srgbClr val="151C77"/>
              </a:buClr>
              <a:buSzPct val="80000"/>
              <a:buFont typeface="Wingdings" pitchFamily="2" charset="2"/>
              <a:buNone/>
              <a:tabLst/>
              <a:defRPr/>
            </a:pPr>
            <a:endParaRPr kumimoji="0" lang="en-US" altLang="en-US" sz="1800" b="0" i="0" u="none" strike="noStrike" kern="1200" cap="none" spc="0" normalizeH="0" baseline="0" noProof="0" dirty="0">
              <a:ln>
                <a:noFill/>
              </a:ln>
              <a:solidFill>
                <a:srgbClr val="002060"/>
              </a:solidFill>
              <a:effectLst/>
              <a:uLnTx/>
              <a:uFillTx/>
              <a:latin typeface="Tw Cen MT"/>
              <a:ea typeface="+mn-ea"/>
              <a:cs typeface="Arial" pitchFamily="34" charset="0"/>
            </a:endParaRPr>
          </a:p>
        </p:txBody>
      </p:sp>
      <p:graphicFrame>
        <p:nvGraphicFramePr>
          <p:cNvPr id="12" name="Table 11"/>
          <p:cNvGraphicFramePr>
            <a:graphicFrameLocks noGrp="1"/>
          </p:cNvGraphicFramePr>
          <p:nvPr/>
        </p:nvGraphicFramePr>
        <p:xfrm>
          <a:off x="369361" y="3048000"/>
          <a:ext cx="3581399" cy="1874836"/>
        </p:xfrm>
        <a:graphic>
          <a:graphicData uri="http://schemas.openxmlformats.org/drawingml/2006/table">
            <a:tbl>
              <a:tblPr firstRow="1" bandRow="1">
                <a:tableStyleId>{073A0DAA-6AF3-43AB-8588-CEC1D06C72B9}</a:tableStyleId>
              </a:tblPr>
              <a:tblGrid>
                <a:gridCol w="1011909">
                  <a:extLst>
                    <a:ext uri="{9D8B030D-6E8A-4147-A177-3AD203B41FA5}">
                      <a16:colId xmlns:a16="http://schemas.microsoft.com/office/drawing/2014/main" xmlns="" val="20000"/>
                    </a:ext>
                  </a:extLst>
                </a:gridCol>
                <a:gridCol w="778595">
                  <a:extLst>
                    <a:ext uri="{9D8B030D-6E8A-4147-A177-3AD203B41FA5}">
                      <a16:colId xmlns:a16="http://schemas.microsoft.com/office/drawing/2014/main" xmlns="" val="20001"/>
                    </a:ext>
                  </a:extLst>
                </a:gridCol>
                <a:gridCol w="1027994">
                  <a:extLst>
                    <a:ext uri="{9D8B030D-6E8A-4147-A177-3AD203B41FA5}">
                      <a16:colId xmlns:a16="http://schemas.microsoft.com/office/drawing/2014/main" xmlns="" val="20002"/>
                    </a:ext>
                  </a:extLst>
                </a:gridCol>
                <a:gridCol w="762901">
                  <a:extLst>
                    <a:ext uri="{9D8B030D-6E8A-4147-A177-3AD203B41FA5}">
                      <a16:colId xmlns:a16="http://schemas.microsoft.com/office/drawing/2014/main" xmlns="" val="20003"/>
                    </a:ext>
                  </a:extLst>
                </a:gridCol>
              </a:tblGrid>
              <a:tr h="498003">
                <a:tc gridSpan="4">
                  <a:txBody>
                    <a:bodyPr/>
                    <a:lstStyle/>
                    <a:p>
                      <a:pPr algn="ctr"/>
                      <a:r>
                        <a:rPr lang="en-US" sz="1200" b="1" dirty="0"/>
                        <a:t>UNCONSTRAINED</a:t>
                      </a:r>
                      <a:r>
                        <a:rPr lang="en-US" sz="1200" b="1" baseline="0" dirty="0"/>
                        <a:t> REQUIREMENTS</a:t>
                      </a:r>
                    </a:p>
                    <a:p>
                      <a:pPr algn="ctr"/>
                      <a:r>
                        <a:rPr lang="en-US" sz="1200" b="1" baseline="0" dirty="0"/>
                        <a:t>Individual requirement (i.e. billets)</a:t>
                      </a:r>
                      <a:endParaRPr lang="en-US" sz="1200" b="1" dirty="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0"/>
                  </a:ext>
                </a:extLst>
              </a:tr>
              <a:tr h="263649">
                <a:tc>
                  <a:txBody>
                    <a:bodyPr/>
                    <a:lstStyle/>
                    <a:p>
                      <a:r>
                        <a:rPr lang="en-US" sz="1000" b="1" dirty="0"/>
                        <a:t>COCOM</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Rqmts</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COCOM</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Rqmts</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1"/>
                  </a:ext>
                </a:extLst>
              </a:tr>
              <a:tr h="278296">
                <a:tc>
                  <a:txBody>
                    <a:bodyPr/>
                    <a:lstStyle/>
                    <a:p>
                      <a:r>
                        <a:rPr lang="en-US" sz="1000" b="1" dirty="0"/>
                        <a:t>CENTCOM</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11,020</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INDOPACOM</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108,934</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2"/>
                  </a:ext>
                </a:extLst>
              </a:tr>
              <a:tr h="278296">
                <a:tc>
                  <a:txBody>
                    <a:bodyPr/>
                    <a:lstStyle/>
                    <a:p>
                      <a:r>
                        <a:rPr lang="en-US" sz="1000" b="1" dirty="0"/>
                        <a:t>EUCOM</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192</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SOCOM</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16,252</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3"/>
                  </a:ext>
                </a:extLst>
              </a:tr>
              <a:tr h="278296">
                <a:tc>
                  <a:txBody>
                    <a:bodyPr/>
                    <a:lstStyle/>
                    <a:p>
                      <a:r>
                        <a:rPr lang="en-US" sz="1000" b="1" dirty="0"/>
                        <a:t>NORTHCOM</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5</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SOUTHCOM</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6,624</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4"/>
                  </a:ext>
                </a:extLst>
              </a:tr>
              <a:tr h="278296">
                <a:tc>
                  <a:txBody>
                    <a:bodyPr/>
                    <a:lstStyle/>
                    <a:p>
                      <a:endParaRPr lang="en-US" sz="1000" b="1" dirty="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TOTAL</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143,027</a:t>
                      </a:r>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endParaRPr lang="en-US" sz="1000" b="1" dirty="0"/>
                    </a:p>
                  </a:txBody>
                  <a:tcPr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5"/>
                  </a:ext>
                </a:extLst>
              </a:tr>
            </a:tbl>
          </a:graphicData>
        </a:graphic>
      </p:graphicFrame>
      <p:graphicFrame>
        <p:nvGraphicFramePr>
          <p:cNvPr id="13" name="Table 12"/>
          <p:cNvGraphicFramePr>
            <a:graphicFrameLocks noGrp="1"/>
          </p:cNvGraphicFramePr>
          <p:nvPr>
            <p:extLst/>
          </p:nvPr>
        </p:nvGraphicFramePr>
        <p:xfrm>
          <a:off x="4800600" y="3071531"/>
          <a:ext cx="3746501" cy="1881469"/>
        </p:xfrm>
        <a:graphic>
          <a:graphicData uri="http://schemas.openxmlformats.org/drawingml/2006/table">
            <a:tbl>
              <a:tblPr firstRow="1" bandRow="1">
                <a:tableStyleId>{073A0DAA-6AF3-43AB-8588-CEC1D06C72B9}</a:tableStyleId>
              </a:tblPr>
              <a:tblGrid>
                <a:gridCol w="1005146">
                  <a:extLst>
                    <a:ext uri="{9D8B030D-6E8A-4147-A177-3AD203B41FA5}">
                      <a16:colId xmlns:a16="http://schemas.microsoft.com/office/drawing/2014/main" xmlns="" val="20000"/>
                    </a:ext>
                  </a:extLst>
                </a:gridCol>
                <a:gridCol w="868107">
                  <a:extLst>
                    <a:ext uri="{9D8B030D-6E8A-4147-A177-3AD203B41FA5}">
                      <a16:colId xmlns:a16="http://schemas.microsoft.com/office/drawing/2014/main" xmlns="" val="20001"/>
                    </a:ext>
                  </a:extLst>
                </a:gridCol>
                <a:gridCol w="946147">
                  <a:extLst>
                    <a:ext uri="{9D8B030D-6E8A-4147-A177-3AD203B41FA5}">
                      <a16:colId xmlns:a16="http://schemas.microsoft.com/office/drawing/2014/main" xmlns="" val="20002"/>
                    </a:ext>
                  </a:extLst>
                </a:gridCol>
                <a:gridCol w="927101">
                  <a:extLst>
                    <a:ext uri="{9D8B030D-6E8A-4147-A177-3AD203B41FA5}">
                      <a16:colId xmlns:a16="http://schemas.microsoft.com/office/drawing/2014/main" xmlns="" val="20003"/>
                    </a:ext>
                  </a:extLst>
                </a:gridCol>
              </a:tblGrid>
              <a:tr h="479493">
                <a:tc gridSpan="4">
                  <a:txBody>
                    <a:bodyPr/>
                    <a:lstStyle/>
                    <a:p>
                      <a:pPr algn="ctr"/>
                      <a:r>
                        <a:rPr lang="en-US" sz="1200" b="1" dirty="0"/>
                        <a:t>CCMD CAPABILITY REQUIREMENTS (CBRIP)</a:t>
                      </a:r>
                      <a:endParaRPr lang="en-US" sz="1200" b="1" baseline="0" dirty="0"/>
                    </a:p>
                    <a:p>
                      <a:pPr algn="ctr"/>
                      <a:r>
                        <a:rPr lang="en-US" sz="1200" b="1" baseline="0" dirty="0"/>
                        <a:t>Mission Essential Task Capabilities </a:t>
                      </a:r>
                      <a:endParaRPr lang="en-US" sz="1200" b="1"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lumOff val="25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0"/>
                  </a:ext>
                </a:extLst>
              </a:tr>
              <a:tr h="381227">
                <a:tc>
                  <a:txBody>
                    <a:bodyPr/>
                    <a:lstStyle/>
                    <a:p>
                      <a:r>
                        <a:rPr lang="en-US" sz="1000" b="1" dirty="0"/>
                        <a:t>COCOM</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solidFill>
                            <a:schemeClr val="tx1"/>
                          </a:solidFill>
                        </a:rPr>
                        <a:t># Capability Rqmts</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COCOM</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solidFill>
                            <a:schemeClr val="tx1"/>
                          </a:solidFill>
                        </a:rPr>
                        <a:t># Capability Rqmts</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1"/>
                  </a:ext>
                </a:extLst>
              </a:tr>
              <a:tr h="234601">
                <a:tc>
                  <a:txBody>
                    <a:bodyPr/>
                    <a:lstStyle/>
                    <a:p>
                      <a:r>
                        <a:rPr lang="en-US" sz="1000" b="1" dirty="0"/>
                        <a:t>AFRICOM</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8,730</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NORTHCOM</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945</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2"/>
                  </a:ext>
                </a:extLst>
              </a:tr>
              <a:tr h="274216">
                <a:tc>
                  <a:txBody>
                    <a:bodyPr/>
                    <a:lstStyle/>
                    <a:p>
                      <a:r>
                        <a:rPr lang="en-US" sz="1000" b="1" dirty="0"/>
                        <a:t>CENTCOM</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6,011</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INDOPACOM</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4,733</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3"/>
                  </a:ext>
                </a:extLst>
              </a:tr>
              <a:tr h="234601">
                <a:tc>
                  <a:txBody>
                    <a:bodyPr/>
                    <a:lstStyle/>
                    <a:p>
                      <a:r>
                        <a:rPr lang="en-US" sz="1000" b="1" dirty="0"/>
                        <a:t>EUCOM</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9,223</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SOUTHCOM</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3,903</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4"/>
                  </a:ext>
                </a:extLst>
              </a:tr>
              <a:tr h="234601">
                <a:tc>
                  <a:txBody>
                    <a:bodyPr/>
                    <a:lstStyle/>
                    <a:p>
                      <a:endParaRPr lang="en-US" sz="1000" b="1" dirty="0"/>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r>
                        <a:rPr lang="en-US" sz="1000" b="1" dirty="0"/>
                        <a:t>TOTAL</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l"/>
                      <a:r>
                        <a:rPr lang="en-US" sz="1000" b="1" dirty="0"/>
                        <a:t>33,555</a:t>
                      </a:r>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algn="ctr"/>
                      <a:endParaRPr lang="en-US" sz="1000" b="1" dirty="0"/>
                    </a:p>
                  </a:txBody>
                  <a:tcPr marL="91451" marR="914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xmlns="" val="10005"/>
                  </a:ext>
                </a:extLst>
              </a:tr>
            </a:tbl>
          </a:graphicData>
        </a:graphic>
      </p:graphicFrame>
      <p:sp>
        <p:nvSpPr>
          <p:cNvPr id="14" name="TextBox 20"/>
          <p:cNvSpPr txBox="1">
            <a:spLocks noChangeArrowheads="1"/>
          </p:cNvSpPr>
          <p:nvPr/>
        </p:nvSpPr>
        <p:spPr bwMode="auto">
          <a:xfrm>
            <a:off x="298450" y="2339975"/>
            <a:ext cx="41211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In the past,  DoD saw unconstrained, non-prioritized requirements skewed to the Commands that best knew the system</a:t>
            </a:r>
          </a:p>
        </p:txBody>
      </p:sp>
      <p:sp>
        <p:nvSpPr>
          <p:cNvPr id="15" name="TextBox 21"/>
          <p:cNvSpPr txBox="1">
            <a:spLocks noChangeArrowheads="1"/>
          </p:cNvSpPr>
          <p:nvPr/>
        </p:nvSpPr>
        <p:spPr bwMode="auto">
          <a:xfrm>
            <a:off x="4643437" y="2339975"/>
            <a:ext cx="427196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Now we know the priority and the importance to mission accomplishment; Services still need to expand and quantify the demand signal</a:t>
            </a:r>
          </a:p>
        </p:txBody>
      </p:sp>
      <p:sp>
        <p:nvSpPr>
          <p:cNvPr id="18" name="TextBox 17"/>
          <p:cNvSpPr txBox="1"/>
          <p:nvPr/>
        </p:nvSpPr>
        <p:spPr>
          <a:xfrm>
            <a:off x="123371" y="1183063"/>
            <a:ext cx="8915400" cy="938719"/>
          </a:xfrm>
          <a:prstGeom prst="rect">
            <a:avLst/>
          </a:prstGeom>
          <a:noFill/>
          <a:ln w="19050">
            <a:noFill/>
          </a:ln>
        </p:spPr>
        <p:txBody>
          <a:bodyPr wrap="square">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Knowing the warfighters’ LREC needs is foundational to force generation; the Capabilities-Based Requirements Identification Process (CBRIP) captures mission essential task LREC capability requirements </a:t>
            </a:r>
            <a:endParaRPr kumimoji="0" lang="en-US"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a:xfrm>
            <a:off x="6553200" y="64325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14</a:t>
            </a:r>
          </a:p>
        </p:txBody>
      </p:sp>
      <p:graphicFrame>
        <p:nvGraphicFramePr>
          <p:cNvPr id="5" name="Chart 4">
            <a:extLst>
              <a:ext uri="{FF2B5EF4-FFF2-40B4-BE49-F238E27FC236}">
                <a16:creationId xmlns:a16="http://schemas.microsoft.com/office/drawing/2014/main" xmlns="" id="{526533B3-BE27-47FD-996D-ED8DF0096849}"/>
              </a:ext>
            </a:extLst>
          </p:cNvPr>
          <p:cNvGraphicFramePr/>
          <p:nvPr>
            <p:extLst/>
          </p:nvPr>
        </p:nvGraphicFramePr>
        <p:xfrm>
          <a:off x="4610100" y="5181600"/>
          <a:ext cx="41275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xmlns="" id="{0677E997-FF2C-4071-88CA-D7A063F5C452}"/>
              </a:ext>
            </a:extLst>
          </p:cNvPr>
          <p:cNvSpPr txBox="1"/>
          <p:nvPr/>
        </p:nvSpPr>
        <p:spPr>
          <a:xfrm>
            <a:off x="6858000" y="5421466"/>
            <a:ext cx="6912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Nirmala UI" panose="020B0502040204020203" pitchFamily="34" charset="0"/>
                <a:ea typeface="+mn-ea"/>
                <a:cs typeface="Nirmala UI" panose="020B0502040204020203" pitchFamily="34" charset="0"/>
              </a:rPr>
              <a:t>AFRICOM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Nirmala UI" panose="020B0502040204020203" pitchFamily="34" charset="0"/>
                <a:ea typeface="+mn-ea"/>
                <a:cs typeface="Nirmala UI" panose="020B0502040204020203" pitchFamily="34" charset="0"/>
              </a:rPr>
              <a:t>26%</a:t>
            </a:r>
          </a:p>
        </p:txBody>
      </p:sp>
      <p:sp>
        <p:nvSpPr>
          <p:cNvPr id="3" name="TextBox 2">
            <a:extLst>
              <a:ext uri="{FF2B5EF4-FFF2-40B4-BE49-F238E27FC236}">
                <a16:creationId xmlns:a16="http://schemas.microsoft.com/office/drawing/2014/main" xmlns="" id="{9CDFC316-5454-4A7A-AEB0-EECED119E4C1}"/>
              </a:ext>
            </a:extLst>
          </p:cNvPr>
          <p:cNvSpPr txBox="1"/>
          <p:nvPr/>
        </p:nvSpPr>
        <p:spPr>
          <a:xfrm>
            <a:off x="7086600" y="5830921"/>
            <a:ext cx="7152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Nirmala UI" panose="020B0502040204020203" pitchFamily="34" charset="0"/>
                <a:ea typeface="+mn-ea"/>
                <a:cs typeface="Nirmala UI" panose="020B0502040204020203" pitchFamily="34" charset="0"/>
              </a:rPr>
              <a:t>CENTCOM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Nirmala UI" panose="020B0502040204020203" pitchFamily="34" charset="0"/>
                <a:ea typeface="+mn-ea"/>
                <a:cs typeface="Nirmala UI" panose="020B0502040204020203" pitchFamily="34" charset="0"/>
              </a:rPr>
              <a:t>18%</a:t>
            </a:r>
          </a:p>
        </p:txBody>
      </p:sp>
      <p:sp>
        <p:nvSpPr>
          <p:cNvPr id="6" name="TextBox 5">
            <a:extLst>
              <a:ext uri="{FF2B5EF4-FFF2-40B4-BE49-F238E27FC236}">
                <a16:creationId xmlns:a16="http://schemas.microsoft.com/office/drawing/2014/main" xmlns="" id="{E1DC1EDD-CA88-4C25-8E64-AA97747E7CB4}"/>
              </a:ext>
            </a:extLst>
          </p:cNvPr>
          <p:cNvSpPr txBox="1"/>
          <p:nvPr/>
        </p:nvSpPr>
        <p:spPr>
          <a:xfrm>
            <a:off x="6019800" y="5940434"/>
            <a:ext cx="5822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Nirmala UI" panose="020B0502040204020203" pitchFamily="34" charset="0"/>
                <a:ea typeface="+mn-ea"/>
                <a:cs typeface="Nirmala UI" panose="020B0502040204020203" pitchFamily="34" charset="0"/>
              </a:rPr>
              <a:t>EUCOM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Nirmala UI" panose="020B0502040204020203" pitchFamily="34" charset="0"/>
                <a:ea typeface="+mn-ea"/>
                <a:cs typeface="Nirmala UI" panose="020B0502040204020203" pitchFamily="34" charset="0"/>
              </a:rPr>
              <a:t>27%</a:t>
            </a:r>
          </a:p>
        </p:txBody>
      </p:sp>
      <p:sp>
        <p:nvSpPr>
          <p:cNvPr id="7" name="TextBox 6">
            <a:extLst>
              <a:ext uri="{FF2B5EF4-FFF2-40B4-BE49-F238E27FC236}">
                <a16:creationId xmlns:a16="http://schemas.microsoft.com/office/drawing/2014/main" xmlns="" id="{595F42A9-A0AB-4E3B-8E63-C77A3023BB6F}"/>
              </a:ext>
            </a:extLst>
          </p:cNvPr>
          <p:cNvSpPr txBox="1"/>
          <p:nvPr/>
        </p:nvSpPr>
        <p:spPr>
          <a:xfrm>
            <a:off x="4572000" y="5731094"/>
            <a:ext cx="8210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NORTHCOM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3%</a:t>
            </a:r>
          </a:p>
        </p:txBody>
      </p:sp>
      <p:cxnSp>
        <p:nvCxnSpPr>
          <p:cNvPr id="10" name="Straight Connector 9">
            <a:extLst>
              <a:ext uri="{FF2B5EF4-FFF2-40B4-BE49-F238E27FC236}">
                <a16:creationId xmlns:a16="http://schemas.microsoft.com/office/drawing/2014/main" xmlns="" id="{72E2C6C4-30C0-4E09-BD15-959AB3492EAE}"/>
              </a:ext>
            </a:extLst>
          </p:cNvPr>
          <p:cNvCxnSpPr/>
          <p:nvPr/>
        </p:nvCxnSpPr>
        <p:spPr>
          <a:xfrm>
            <a:off x="5295632" y="5864234"/>
            <a:ext cx="2829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556ED6B0-85A8-489A-8EDF-A65D81DE2900}"/>
              </a:ext>
            </a:extLst>
          </p:cNvPr>
          <p:cNvSpPr txBox="1"/>
          <p:nvPr/>
        </p:nvSpPr>
        <p:spPr>
          <a:xfrm>
            <a:off x="4794587" y="5388227"/>
            <a:ext cx="8750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INDOPACOM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14%</a:t>
            </a:r>
          </a:p>
        </p:txBody>
      </p:sp>
      <p:cxnSp>
        <p:nvCxnSpPr>
          <p:cNvPr id="25" name="Straight Connector 24">
            <a:extLst>
              <a:ext uri="{FF2B5EF4-FFF2-40B4-BE49-F238E27FC236}">
                <a16:creationId xmlns:a16="http://schemas.microsoft.com/office/drawing/2014/main" xmlns="" id="{8B4C89C3-D138-4721-976C-93A2FB6C8171}"/>
              </a:ext>
            </a:extLst>
          </p:cNvPr>
          <p:cNvCxnSpPr>
            <a:cxnSpLocks/>
          </p:cNvCxnSpPr>
          <p:nvPr/>
        </p:nvCxnSpPr>
        <p:spPr>
          <a:xfrm>
            <a:off x="5486400" y="5596646"/>
            <a:ext cx="457200" cy="38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3FF4392C-14F8-4F28-A84A-A573865E87BC}"/>
              </a:ext>
            </a:extLst>
          </p:cNvPr>
          <p:cNvSpPr txBox="1"/>
          <p:nvPr/>
        </p:nvSpPr>
        <p:spPr>
          <a:xfrm>
            <a:off x="5909192" y="5039048"/>
            <a:ext cx="8034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SOUTHCOM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12%</a:t>
            </a:r>
          </a:p>
        </p:txBody>
      </p:sp>
      <p:cxnSp>
        <p:nvCxnSpPr>
          <p:cNvPr id="30" name="Straight Connector 29">
            <a:extLst>
              <a:ext uri="{FF2B5EF4-FFF2-40B4-BE49-F238E27FC236}">
                <a16:creationId xmlns:a16="http://schemas.microsoft.com/office/drawing/2014/main" xmlns="" id="{51E2F8A1-5FB4-4209-BE68-351A3AA8693F}"/>
              </a:ext>
            </a:extLst>
          </p:cNvPr>
          <p:cNvCxnSpPr>
            <a:cxnSpLocks/>
          </p:cNvCxnSpPr>
          <p:nvPr/>
        </p:nvCxnSpPr>
        <p:spPr>
          <a:xfrm>
            <a:off x="6374220" y="5339670"/>
            <a:ext cx="142888" cy="180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xmlns="" id="{9604570D-0F32-45BE-AC2D-B0D10AB1393E}"/>
              </a:ext>
            </a:extLst>
          </p:cNvPr>
          <p:cNvGraphicFramePr/>
          <p:nvPr>
            <p:extLst/>
          </p:nvPr>
        </p:nvGraphicFramePr>
        <p:xfrm>
          <a:off x="96619" y="5181600"/>
          <a:ext cx="4127500" cy="266700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xmlns="" id="{D84C32E6-2046-4228-B935-7B1634ECF976}"/>
              </a:ext>
            </a:extLst>
          </p:cNvPr>
          <p:cNvSpPr txBox="1"/>
          <p:nvPr/>
        </p:nvSpPr>
        <p:spPr>
          <a:xfrm>
            <a:off x="1981200" y="5926782"/>
            <a:ext cx="856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Nirmala UI" panose="020B0502040204020203" pitchFamily="34" charset="0"/>
                <a:ea typeface="+mn-ea"/>
                <a:cs typeface="Nirmala UI" panose="020B0502040204020203" pitchFamily="34" charset="0"/>
              </a:rPr>
              <a:t>INDOPACOM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Nirmala UI" panose="020B0502040204020203" pitchFamily="34" charset="0"/>
                <a:ea typeface="+mn-ea"/>
                <a:cs typeface="Nirmala UI" panose="020B0502040204020203" pitchFamily="34" charset="0"/>
              </a:rPr>
              <a:t>76%</a:t>
            </a:r>
          </a:p>
        </p:txBody>
      </p:sp>
      <p:sp>
        <p:nvSpPr>
          <p:cNvPr id="36" name="TextBox 35">
            <a:extLst>
              <a:ext uri="{FF2B5EF4-FFF2-40B4-BE49-F238E27FC236}">
                <a16:creationId xmlns:a16="http://schemas.microsoft.com/office/drawing/2014/main" xmlns="" id="{6D285923-FC81-452C-ADB0-1BDF66F0F5E0}"/>
              </a:ext>
            </a:extLst>
          </p:cNvPr>
          <p:cNvSpPr txBox="1"/>
          <p:nvPr/>
        </p:nvSpPr>
        <p:spPr>
          <a:xfrm>
            <a:off x="3508705" y="5625077"/>
            <a:ext cx="8210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NORTHCOM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0%</a:t>
            </a:r>
          </a:p>
        </p:txBody>
      </p:sp>
      <p:cxnSp>
        <p:nvCxnSpPr>
          <p:cNvPr id="37" name="Straight Connector 36">
            <a:extLst>
              <a:ext uri="{FF2B5EF4-FFF2-40B4-BE49-F238E27FC236}">
                <a16:creationId xmlns:a16="http://schemas.microsoft.com/office/drawing/2014/main" xmlns="" id="{C26B49AF-8FD7-4E94-9204-D5B61A4AC9A3}"/>
              </a:ext>
            </a:extLst>
          </p:cNvPr>
          <p:cNvCxnSpPr>
            <a:cxnSpLocks/>
          </p:cNvCxnSpPr>
          <p:nvPr/>
        </p:nvCxnSpPr>
        <p:spPr>
          <a:xfrm>
            <a:off x="2655810" y="5429871"/>
            <a:ext cx="939404" cy="402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EEB3B8CB-B356-4B68-A187-BA101DFE05F2}"/>
              </a:ext>
            </a:extLst>
          </p:cNvPr>
          <p:cNvSpPr txBox="1"/>
          <p:nvPr/>
        </p:nvSpPr>
        <p:spPr>
          <a:xfrm>
            <a:off x="3085578" y="5197036"/>
            <a:ext cx="8750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EUCOM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0%</a:t>
            </a:r>
          </a:p>
        </p:txBody>
      </p:sp>
      <p:cxnSp>
        <p:nvCxnSpPr>
          <p:cNvPr id="39" name="Straight Connector 38">
            <a:extLst>
              <a:ext uri="{FF2B5EF4-FFF2-40B4-BE49-F238E27FC236}">
                <a16:creationId xmlns:a16="http://schemas.microsoft.com/office/drawing/2014/main" xmlns="" id="{E8414294-C78F-4ED8-B7B9-C8F563869012}"/>
              </a:ext>
            </a:extLst>
          </p:cNvPr>
          <p:cNvCxnSpPr>
            <a:cxnSpLocks/>
            <a:stCxn id="42" idx="2"/>
          </p:cNvCxnSpPr>
          <p:nvPr/>
        </p:nvCxnSpPr>
        <p:spPr>
          <a:xfrm>
            <a:off x="2655810" y="5366313"/>
            <a:ext cx="656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AD7A0281-F8D2-49B3-AC96-E73A54BAEF01}"/>
              </a:ext>
            </a:extLst>
          </p:cNvPr>
          <p:cNvSpPr txBox="1"/>
          <p:nvPr/>
        </p:nvSpPr>
        <p:spPr>
          <a:xfrm>
            <a:off x="1669239" y="4948304"/>
            <a:ext cx="8034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SOUTHCOM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5%</a:t>
            </a:r>
          </a:p>
        </p:txBody>
      </p:sp>
      <p:cxnSp>
        <p:nvCxnSpPr>
          <p:cNvPr id="41" name="Straight Connector 40">
            <a:extLst>
              <a:ext uri="{FF2B5EF4-FFF2-40B4-BE49-F238E27FC236}">
                <a16:creationId xmlns:a16="http://schemas.microsoft.com/office/drawing/2014/main" xmlns="" id="{9774F663-D8E1-46D6-9C78-022D88063120}"/>
              </a:ext>
            </a:extLst>
          </p:cNvPr>
          <p:cNvCxnSpPr>
            <a:cxnSpLocks/>
          </p:cNvCxnSpPr>
          <p:nvPr/>
        </p:nvCxnSpPr>
        <p:spPr>
          <a:xfrm>
            <a:off x="2077441" y="5255276"/>
            <a:ext cx="56159" cy="237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F7EA4BD4-537C-4CCF-B368-B0D0107B1D01}"/>
              </a:ext>
            </a:extLst>
          </p:cNvPr>
          <p:cNvSpPr txBox="1"/>
          <p:nvPr/>
        </p:nvSpPr>
        <p:spPr>
          <a:xfrm>
            <a:off x="2298180" y="5027759"/>
            <a:ext cx="71526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CENTCOM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8%</a:t>
            </a:r>
          </a:p>
        </p:txBody>
      </p:sp>
      <p:cxnSp>
        <p:nvCxnSpPr>
          <p:cNvPr id="43" name="Straight Connector 42">
            <a:extLst>
              <a:ext uri="{FF2B5EF4-FFF2-40B4-BE49-F238E27FC236}">
                <a16:creationId xmlns:a16="http://schemas.microsoft.com/office/drawing/2014/main" xmlns="" id="{A26126F4-A927-4B6A-BE9D-4FA92C15EF45}"/>
              </a:ext>
            </a:extLst>
          </p:cNvPr>
          <p:cNvCxnSpPr>
            <a:cxnSpLocks/>
          </p:cNvCxnSpPr>
          <p:nvPr/>
        </p:nvCxnSpPr>
        <p:spPr>
          <a:xfrm flipV="1">
            <a:off x="2343150" y="5239430"/>
            <a:ext cx="152400" cy="234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81CAF774-AA7F-40FA-8BA6-E563A482FD12}"/>
              </a:ext>
            </a:extLst>
          </p:cNvPr>
          <p:cNvSpPr txBox="1"/>
          <p:nvPr/>
        </p:nvSpPr>
        <p:spPr>
          <a:xfrm>
            <a:off x="1218491" y="5055726"/>
            <a:ext cx="59022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SOCOM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11%</a:t>
            </a:r>
          </a:p>
        </p:txBody>
      </p:sp>
      <p:cxnSp>
        <p:nvCxnSpPr>
          <p:cNvPr id="45" name="Straight Connector 44">
            <a:extLst>
              <a:ext uri="{FF2B5EF4-FFF2-40B4-BE49-F238E27FC236}">
                <a16:creationId xmlns:a16="http://schemas.microsoft.com/office/drawing/2014/main" xmlns="" id="{C13876DB-1CB6-4EC8-A478-D367A337AB35}"/>
              </a:ext>
            </a:extLst>
          </p:cNvPr>
          <p:cNvCxnSpPr>
            <a:cxnSpLocks/>
          </p:cNvCxnSpPr>
          <p:nvPr/>
        </p:nvCxnSpPr>
        <p:spPr>
          <a:xfrm>
            <a:off x="1600200" y="5347686"/>
            <a:ext cx="130516" cy="138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6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Opportunities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9318265"/>
              </p:ext>
            </p:extLst>
          </p:nvPr>
        </p:nvGraphicFramePr>
        <p:xfrm>
          <a:off x="0" y="1066800"/>
          <a:ext cx="9144000" cy="5071092"/>
        </p:xfrm>
        <a:graphic>
          <a:graphicData uri="http://schemas.openxmlformats.org/drawingml/2006/table">
            <a:tbl>
              <a:tblPr firstRow="1" bandRow="1">
                <a:tableStyleId>{5C22544A-7EE6-4342-B048-85BDC9FD1C3A}</a:tableStyleId>
              </a:tblPr>
              <a:tblGrid>
                <a:gridCol w="1498600">
                  <a:extLst>
                    <a:ext uri="{9D8B030D-6E8A-4147-A177-3AD203B41FA5}">
                      <a16:colId xmlns:a16="http://schemas.microsoft.com/office/drawing/2014/main" xmlns="" val="20000"/>
                    </a:ext>
                  </a:extLst>
                </a:gridCol>
                <a:gridCol w="1498600">
                  <a:extLst>
                    <a:ext uri="{9D8B030D-6E8A-4147-A177-3AD203B41FA5}">
                      <a16:colId xmlns:a16="http://schemas.microsoft.com/office/drawing/2014/main" xmlns="" val="20001"/>
                    </a:ext>
                  </a:extLst>
                </a:gridCol>
                <a:gridCol w="1498600">
                  <a:extLst>
                    <a:ext uri="{9D8B030D-6E8A-4147-A177-3AD203B41FA5}">
                      <a16:colId xmlns:a16="http://schemas.microsoft.com/office/drawing/2014/main" xmlns="" val="20002"/>
                    </a:ext>
                  </a:extLst>
                </a:gridCol>
                <a:gridCol w="1498600">
                  <a:extLst>
                    <a:ext uri="{9D8B030D-6E8A-4147-A177-3AD203B41FA5}">
                      <a16:colId xmlns:a16="http://schemas.microsoft.com/office/drawing/2014/main" xmlns="" val="20003"/>
                    </a:ext>
                  </a:extLst>
                </a:gridCol>
                <a:gridCol w="1498600">
                  <a:extLst>
                    <a:ext uri="{9D8B030D-6E8A-4147-A177-3AD203B41FA5}">
                      <a16:colId xmlns:a16="http://schemas.microsoft.com/office/drawing/2014/main" xmlns="" val="20004"/>
                    </a:ext>
                  </a:extLst>
                </a:gridCol>
                <a:gridCol w="1651000">
                  <a:extLst>
                    <a:ext uri="{9D8B030D-6E8A-4147-A177-3AD203B41FA5}">
                      <a16:colId xmlns:a16="http://schemas.microsoft.com/office/drawing/2014/main" xmlns="" val="20005"/>
                    </a:ext>
                  </a:extLst>
                </a:gridCol>
              </a:tblGrid>
              <a:tr h="503141">
                <a:tc>
                  <a:txBody>
                    <a:bodyPr/>
                    <a:lstStyle/>
                    <a:p>
                      <a:pPr algn="ctr"/>
                      <a:r>
                        <a:rPr lang="en-US" sz="1400" dirty="0" smtClean="0"/>
                        <a:t>Description</a:t>
                      </a:r>
                      <a:r>
                        <a:rPr lang="en-US" sz="1400" baseline="0" dirty="0" smtClean="0"/>
                        <a:t> of Requirement</a:t>
                      </a:r>
                      <a:endParaRPr lang="en-US" sz="1400" dirty="0"/>
                    </a:p>
                  </a:txBody>
                  <a:tcPr/>
                </a:tc>
                <a:tc>
                  <a:txBody>
                    <a:bodyPr/>
                    <a:lstStyle/>
                    <a:p>
                      <a:pPr algn="ctr"/>
                      <a:r>
                        <a:rPr lang="en-US" sz="1400" dirty="0" smtClean="0"/>
                        <a:t>Performance Location</a:t>
                      </a:r>
                      <a:endParaRPr lang="en-US" sz="1400" dirty="0"/>
                    </a:p>
                  </a:txBody>
                  <a:tcPr/>
                </a:tc>
                <a:tc>
                  <a:txBody>
                    <a:bodyPr/>
                    <a:lstStyle/>
                    <a:p>
                      <a:pPr algn="ctr"/>
                      <a:r>
                        <a:rPr lang="en-US" sz="1400" dirty="0" smtClean="0"/>
                        <a:t>Acquisition Strategy</a:t>
                      </a:r>
                      <a:endParaRPr lang="en-US" sz="1400" dirty="0"/>
                    </a:p>
                  </a:txBody>
                  <a:tcPr/>
                </a:tc>
                <a:tc>
                  <a:txBody>
                    <a:bodyPr/>
                    <a:lstStyle/>
                    <a:p>
                      <a:pPr algn="ctr"/>
                      <a:r>
                        <a:rPr lang="en-US" sz="1400" dirty="0" smtClean="0"/>
                        <a:t>Est. Release date</a:t>
                      </a:r>
                      <a:endParaRPr lang="en-US" sz="1400" dirty="0"/>
                    </a:p>
                  </a:txBody>
                  <a:tcPr/>
                </a:tc>
                <a:tc>
                  <a:txBody>
                    <a:bodyPr/>
                    <a:lstStyle/>
                    <a:p>
                      <a:pPr algn="ctr"/>
                      <a:r>
                        <a:rPr lang="en-US" sz="1400" dirty="0" smtClean="0"/>
                        <a:t>Est. Award Date</a:t>
                      </a:r>
                      <a:endParaRPr lang="en-US" sz="1400" dirty="0"/>
                    </a:p>
                  </a:txBody>
                  <a:tcPr/>
                </a:tc>
                <a:tc>
                  <a:txBody>
                    <a:bodyPr/>
                    <a:lstStyle/>
                    <a:p>
                      <a:pPr algn="ctr"/>
                      <a:r>
                        <a:rPr lang="en-US" sz="1400" dirty="0" smtClean="0"/>
                        <a:t>Period of Performance</a:t>
                      </a:r>
                      <a:endParaRPr lang="en-US" sz="1400" dirty="0"/>
                    </a:p>
                  </a:txBody>
                  <a:tcPr/>
                </a:tc>
                <a:extLst>
                  <a:ext uri="{0D108BD9-81ED-4DB2-BD59-A6C34878D82A}">
                    <a16:rowId xmlns:a16="http://schemas.microsoft.com/office/drawing/2014/main" xmlns="" val="10000"/>
                  </a:ext>
                </a:extLst>
              </a:tr>
              <a:tr h="976685">
                <a:tc>
                  <a:txBody>
                    <a:bodyPr/>
                    <a:lstStyle/>
                    <a:p>
                      <a:r>
                        <a:rPr lang="en-US" sz="1400" dirty="0" smtClean="0">
                          <a:solidFill>
                            <a:schemeClr val="tx1"/>
                          </a:solidFill>
                        </a:rPr>
                        <a:t>Executive</a:t>
                      </a:r>
                      <a:r>
                        <a:rPr lang="en-US" sz="1400" baseline="0" dirty="0" smtClean="0">
                          <a:solidFill>
                            <a:schemeClr val="tx1"/>
                          </a:solidFill>
                        </a:rPr>
                        <a:t> Liaison Support</a:t>
                      </a:r>
                      <a:endParaRPr lang="en-US" sz="1400" dirty="0">
                        <a:solidFill>
                          <a:schemeClr val="tx1"/>
                        </a:solidFill>
                      </a:endParaRPr>
                    </a:p>
                  </a:txBody>
                  <a:tcPr/>
                </a:tc>
                <a:tc>
                  <a:txBody>
                    <a:bodyPr/>
                    <a:lstStyle/>
                    <a:p>
                      <a:r>
                        <a:rPr lang="en-US" sz="1400" dirty="0" smtClean="0">
                          <a:solidFill>
                            <a:schemeClr val="tx1"/>
                          </a:solidFill>
                        </a:rPr>
                        <a:t>CONUS</a:t>
                      </a:r>
                      <a:endParaRPr lang="en-US" sz="1400" dirty="0">
                        <a:solidFill>
                          <a:schemeClr val="tx1"/>
                        </a:solidFill>
                      </a:endParaRPr>
                    </a:p>
                  </a:txBody>
                  <a:tcPr/>
                </a:tc>
                <a:tc>
                  <a:txBody>
                    <a:bodyPr/>
                    <a:lstStyle/>
                    <a:p>
                      <a:pPr algn="ctr"/>
                      <a:r>
                        <a:rPr lang="en-US" sz="1400" dirty="0" smtClean="0">
                          <a:solidFill>
                            <a:schemeClr val="tx1"/>
                          </a:solidFill>
                        </a:rPr>
                        <a:t>TBD</a:t>
                      </a:r>
                      <a:endParaRPr lang="en-US" sz="1400" dirty="0">
                        <a:solidFill>
                          <a:schemeClr val="tx1"/>
                        </a:solidFill>
                      </a:endParaRPr>
                    </a:p>
                  </a:txBody>
                  <a:tcPr/>
                </a:tc>
                <a:tc>
                  <a:txBody>
                    <a:bodyPr/>
                    <a:lstStyle/>
                    <a:p>
                      <a:r>
                        <a:rPr lang="en-US" sz="1400" dirty="0" smtClean="0">
                          <a:solidFill>
                            <a:schemeClr val="tx1"/>
                          </a:solidFill>
                        </a:rPr>
                        <a:t>Oct 2022</a:t>
                      </a:r>
                      <a:endParaRPr lang="en-US" sz="1400" dirty="0">
                        <a:solidFill>
                          <a:schemeClr val="tx1"/>
                        </a:solidFill>
                      </a:endParaRPr>
                    </a:p>
                  </a:txBody>
                  <a:tcPr/>
                </a:tc>
                <a:tc>
                  <a:txBody>
                    <a:bodyPr/>
                    <a:lstStyle/>
                    <a:p>
                      <a:r>
                        <a:rPr lang="en-US" sz="1400" dirty="0" smtClean="0">
                          <a:solidFill>
                            <a:schemeClr val="tx1"/>
                          </a:solidFill>
                        </a:rPr>
                        <a:t>Mar</a:t>
                      </a:r>
                      <a:r>
                        <a:rPr lang="en-US" sz="1400" baseline="0" dirty="0" smtClean="0">
                          <a:solidFill>
                            <a:schemeClr val="tx1"/>
                          </a:solidFill>
                        </a:rPr>
                        <a:t> 2023</a:t>
                      </a:r>
                      <a:endParaRPr lang="en-US" sz="1400" dirty="0">
                        <a:solidFill>
                          <a:schemeClr val="tx1"/>
                        </a:solidFill>
                      </a:endParaRPr>
                    </a:p>
                  </a:txBody>
                  <a:tcPr/>
                </a:tc>
                <a:tc>
                  <a:txBody>
                    <a:bodyPr/>
                    <a:lstStyle/>
                    <a:p>
                      <a:r>
                        <a:rPr lang="en-US" sz="1400" dirty="0" smtClean="0">
                          <a:solidFill>
                            <a:schemeClr val="tx1"/>
                          </a:solidFill>
                        </a:rPr>
                        <a:t>Mar 2023 –</a:t>
                      </a:r>
                    </a:p>
                    <a:p>
                      <a:r>
                        <a:rPr lang="en-US" sz="1400" dirty="0" smtClean="0">
                          <a:solidFill>
                            <a:schemeClr val="tx1"/>
                          </a:solidFill>
                        </a:rPr>
                        <a:t>Mar 2028</a:t>
                      </a:r>
                      <a:endParaRPr lang="en-US" sz="1400" dirty="0">
                        <a:solidFill>
                          <a:schemeClr val="tx1"/>
                        </a:solidFill>
                      </a:endParaRPr>
                    </a:p>
                  </a:txBody>
                  <a:tcPr/>
                </a:tc>
                <a:extLst>
                  <a:ext uri="{0D108BD9-81ED-4DB2-BD59-A6C34878D82A}">
                    <a16:rowId xmlns:a16="http://schemas.microsoft.com/office/drawing/2014/main" xmlns="" val="10001"/>
                  </a:ext>
                </a:extLst>
              </a:tr>
              <a:tr h="1208525">
                <a:tc>
                  <a:txBody>
                    <a:bodyPr/>
                    <a:lstStyle/>
                    <a:p>
                      <a:r>
                        <a:rPr lang="en-US" sz="1400" dirty="0" smtClean="0">
                          <a:solidFill>
                            <a:schemeClr val="tx1"/>
                          </a:solidFill>
                        </a:rPr>
                        <a:t>NSEP – IT</a:t>
                      </a:r>
                      <a:endParaRPr lang="en-US" sz="1400" dirty="0">
                        <a:solidFill>
                          <a:schemeClr val="tx1"/>
                        </a:solidFill>
                      </a:endParaRPr>
                    </a:p>
                  </a:txBody>
                  <a:tcPr/>
                </a:tc>
                <a:tc>
                  <a:txBody>
                    <a:bodyPr/>
                    <a:lstStyle/>
                    <a:p>
                      <a:r>
                        <a:rPr lang="en-US" sz="1400" dirty="0" smtClean="0">
                          <a:solidFill>
                            <a:schemeClr val="tx1"/>
                          </a:solidFill>
                        </a:rPr>
                        <a:t>CONUS</a:t>
                      </a:r>
                      <a:endParaRPr lang="en-US" sz="1400" dirty="0">
                        <a:solidFill>
                          <a:schemeClr val="tx1"/>
                        </a:solidFill>
                      </a:endParaRPr>
                    </a:p>
                  </a:txBody>
                  <a:tcPr/>
                </a:tc>
                <a:tc>
                  <a:txBody>
                    <a:bodyPr/>
                    <a:lstStyle/>
                    <a:p>
                      <a:pPr algn="ctr"/>
                      <a:r>
                        <a:rPr lang="en-US" sz="1400" dirty="0" smtClean="0">
                          <a:solidFill>
                            <a:schemeClr val="tx1"/>
                          </a:solidFill>
                        </a:rPr>
                        <a:t>TBD</a:t>
                      </a:r>
                      <a:endParaRPr lang="en-US" sz="1400" dirty="0">
                        <a:solidFill>
                          <a:schemeClr val="tx1"/>
                        </a:solidFill>
                      </a:endParaRPr>
                    </a:p>
                  </a:txBody>
                  <a:tcPr/>
                </a:tc>
                <a:tc>
                  <a:txBody>
                    <a:bodyPr/>
                    <a:lstStyle/>
                    <a:p>
                      <a:r>
                        <a:rPr lang="en-US" sz="1400" dirty="0" smtClean="0">
                          <a:solidFill>
                            <a:schemeClr val="tx1"/>
                          </a:solidFill>
                        </a:rPr>
                        <a:t>Feb 2024</a:t>
                      </a:r>
                      <a:endParaRPr lang="en-US" sz="1400" dirty="0">
                        <a:solidFill>
                          <a:schemeClr val="tx1"/>
                        </a:solidFill>
                      </a:endParaRPr>
                    </a:p>
                  </a:txBody>
                  <a:tcPr/>
                </a:tc>
                <a:tc>
                  <a:txBody>
                    <a:bodyPr/>
                    <a:lstStyle/>
                    <a:p>
                      <a:r>
                        <a:rPr lang="en-US" sz="1400" dirty="0" smtClean="0">
                          <a:solidFill>
                            <a:schemeClr val="tx1"/>
                          </a:solidFill>
                        </a:rPr>
                        <a:t>Aug 2024</a:t>
                      </a:r>
                      <a:endParaRPr lang="en-US" sz="1400" dirty="0">
                        <a:solidFill>
                          <a:schemeClr val="tx1"/>
                        </a:solidFill>
                      </a:endParaRPr>
                    </a:p>
                  </a:txBody>
                  <a:tcPr/>
                </a:tc>
                <a:tc>
                  <a:txBody>
                    <a:bodyPr/>
                    <a:lstStyle/>
                    <a:p>
                      <a:r>
                        <a:rPr lang="en-US" sz="1400" dirty="0" smtClean="0">
                          <a:solidFill>
                            <a:schemeClr val="tx1"/>
                          </a:solidFill>
                        </a:rPr>
                        <a:t>Aug</a:t>
                      </a:r>
                      <a:r>
                        <a:rPr lang="en-US" sz="1400" baseline="0" dirty="0" smtClean="0">
                          <a:solidFill>
                            <a:schemeClr val="tx1"/>
                          </a:solidFill>
                        </a:rPr>
                        <a:t> 2024 – </a:t>
                      </a:r>
                      <a:br>
                        <a:rPr lang="en-US" sz="1400" baseline="0" dirty="0" smtClean="0">
                          <a:solidFill>
                            <a:schemeClr val="tx1"/>
                          </a:solidFill>
                        </a:rPr>
                      </a:br>
                      <a:r>
                        <a:rPr lang="en-US" sz="1400" baseline="0" dirty="0" smtClean="0">
                          <a:solidFill>
                            <a:schemeClr val="tx1"/>
                          </a:solidFill>
                        </a:rPr>
                        <a:t>Aug 2029</a:t>
                      </a:r>
                      <a:endParaRPr lang="en-US" sz="1400" dirty="0">
                        <a:solidFill>
                          <a:schemeClr val="tx1"/>
                        </a:solidFill>
                      </a:endParaRPr>
                    </a:p>
                  </a:txBody>
                  <a:tcPr/>
                </a:tc>
                <a:extLst>
                  <a:ext uri="{0D108BD9-81ED-4DB2-BD59-A6C34878D82A}">
                    <a16:rowId xmlns:a16="http://schemas.microsoft.com/office/drawing/2014/main" xmlns="" val="10002"/>
                  </a:ext>
                </a:extLst>
              </a:tr>
              <a:tr h="1183861">
                <a:tc>
                  <a:txBody>
                    <a:bodyPr/>
                    <a:lstStyle/>
                    <a:p>
                      <a:r>
                        <a:rPr lang="en-US" sz="1400" dirty="0" smtClean="0">
                          <a:solidFill>
                            <a:schemeClr val="tx1"/>
                          </a:solidFill>
                        </a:rPr>
                        <a:t>Language Instruction Services</a:t>
                      </a:r>
                      <a:endParaRPr lang="en-US"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CONUS</a:t>
                      </a:r>
                    </a:p>
                  </a:txBody>
                  <a:tcPr/>
                </a:tc>
                <a:tc>
                  <a:txBody>
                    <a:bodyPr/>
                    <a:lstStyle/>
                    <a:p>
                      <a:pPr algn="ctr"/>
                      <a:r>
                        <a:rPr lang="en-US" sz="1400" dirty="0" smtClean="0">
                          <a:solidFill>
                            <a:schemeClr val="tx1"/>
                          </a:solidFill>
                        </a:rPr>
                        <a:t>TBD</a:t>
                      </a:r>
                      <a:endParaRPr lang="en-US" sz="1400" dirty="0">
                        <a:solidFill>
                          <a:schemeClr val="tx1"/>
                        </a:solidFill>
                      </a:endParaRPr>
                    </a:p>
                  </a:txBody>
                  <a:tcPr/>
                </a:tc>
                <a:tc>
                  <a:txBody>
                    <a:bodyPr/>
                    <a:lstStyle/>
                    <a:p>
                      <a:r>
                        <a:rPr lang="en-US" sz="1400" dirty="0" smtClean="0">
                          <a:solidFill>
                            <a:schemeClr val="tx1"/>
                          </a:solidFill>
                        </a:rPr>
                        <a:t>Feb 2024</a:t>
                      </a:r>
                      <a:endParaRPr lang="en-US" sz="1400" dirty="0">
                        <a:solidFill>
                          <a:schemeClr val="tx1"/>
                        </a:solidFill>
                      </a:endParaRPr>
                    </a:p>
                  </a:txBody>
                  <a:tcPr/>
                </a:tc>
                <a:tc>
                  <a:txBody>
                    <a:bodyPr/>
                    <a:lstStyle/>
                    <a:p>
                      <a:r>
                        <a:rPr lang="en-US" sz="1400" dirty="0" smtClean="0">
                          <a:solidFill>
                            <a:schemeClr val="tx1"/>
                          </a:solidFill>
                        </a:rPr>
                        <a:t>Aug 2024</a:t>
                      </a:r>
                      <a:endParaRPr lang="en-US" sz="1400" dirty="0">
                        <a:solidFill>
                          <a:schemeClr val="tx1"/>
                        </a:solidFill>
                      </a:endParaRPr>
                    </a:p>
                  </a:txBody>
                  <a:tcPr/>
                </a:tc>
                <a:tc>
                  <a:txBody>
                    <a:bodyPr/>
                    <a:lstStyle/>
                    <a:p>
                      <a:r>
                        <a:rPr lang="en-US" sz="1400" dirty="0" smtClean="0">
                          <a:solidFill>
                            <a:schemeClr val="tx1"/>
                          </a:solidFill>
                        </a:rPr>
                        <a:t>Aug</a:t>
                      </a:r>
                      <a:r>
                        <a:rPr lang="en-US" sz="1400" baseline="0" dirty="0" smtClean="0">
                          <a:solidFill>
                            <a:schemeClr val="tx1"/>
                          </a:solidFill>
                        </a:rPr>
                        <a:t> 2024 – </a:t>
                      </a:r>
                      <a:br>
                        <a:rPr lang="en-US" sz="1400" baseline="0" dirty="0" smtClean="0">
                          <a:solidFill>
                            <a:schemeClr val="tx1"/>
                          </a:solidFill>
                        </a:rPr>
                      </a:br>
                      <a:r>
                        <a:rPr lang="en-US" sz="1400" baseline="0" dirty="0" smtClean="0">
                          <a:solidFill>
                            <a:schemeClr val="tx1"/>
                          </a:solidFill>
                        </a:rPr>
                        <a:t>Aug 2029</a:t>
                      </a:r>
                      <a:endParaRPr lang="en-US" sz="1400" dirty="0">
                        <a:solidFill>
                          <a:schemeClr val="tx1"/>
                        </a:solidFill>
                      </a:endParaRPr>
                    </a:p>
                  </a:txBody>
                  <a:tcPr/>
                </a:tc>
                <a:extLst>
                  <a:ext uri="{0D108BD9-81ED-4DB2-BD59-A6C34878D82A}">
                    <a16:rowId xmlns:a16="http://schemas.microsoft.com/office/drawing/2014/main" xmlns="" val="10003"/>
                  </a:ext>
                </a:extLst>
              </a:tr>
              <a:tr h="1183861">
                <a:tc>
                  <a:txBody>
                    <a:bodyPr/>
                    <a:lstStyle/>
                    <a:p>
                      <a:r>
                        <a:rPr lang="en-US" sz="1400" dirty="0">
                          <a:solidFill>
                            <a:schemeClr val="tx1"/>
                          </a:solidFill>
                        </a:rPr>
                        <a:t>OPLAN LREC Requirements Appendix Project</a:t>
                      </a:r>
                    </a:p>
                  </a:txBody>
                  <a:tcPr>
                    <a:solidFill>
                      <a:srgbClr val="EAECF4"/>
                    </a:solidFill>
                  </a:tcPr>
                </a:tc>
                <a:tc>
                  <a:txBody>
                    <a:bodyPr/>
                    <a:lstStyle/>
                    <a:p>
                      <a:r>
                        <a:rPr lang="en-US" sz="1400" dirty="0">
                          <a:solidFill>
                            <a:schemeClr val="tx1"/>
                          </a:solidFill>
                        </a:rPr>
                        <a:t>Washing</a:t>
                      </a:r>
                      <a:r>
                        <a:rPr lang="en-US" sz="1400" baseline="0" dirty="0">
                          <a:solidFill>
                            <a:schemeClr val="tx1"/>
                          </a:solidFill>
                        </a:rPr>
                        <a:t>ton, DC</a:t>
                      </a:r>
                      <a:br>
                        <a:rPr lang="en-US" sz="1400" baseline="0" dirty="0">
                          <a:solidFill>
                            <a:schemeClr val="tx1"/>
                          </a:solidFill>
                        </a:rPr>
                      </a:br>
                      <a:r>
                        <a:rPr lang="en-US" sz="1400" baseline="0" dirty="0">
                          <a:solidFill>
                            <a:schemeClr val="tx1"/>
                          </a:solidFill>
                        </a:rPr>
                        <a:t>CCMD HQs</a:t>
                      </a:r>
                      <a:endParaRPr lang="en-US" sz="1400" dirty="0">
                        <a:solidFill>
                          <a:schemeClr val="tx1"/>
                        </a:solidFill>
                      </a:endParaRPr>
                    </a:p>
                  </a:txBody>
                  <a:tcPr>
                    <a:solidFill>
                      <a:srgbClr val="EAECF4"/>
                    </a:solidFill>
                  </a:tcPr>
                </a:tc>
                <a:tc>
                  <a:txBody>
                    <a:bodyPr/>
                    <a:lstStyle/>
                    <a:p>
                      <a:pPr algn="ctr"/>
                      <a:r>
                        <a:rPr lang="en-US" sz="1400" dirty="0">
                          <a:solidFill>
                            <a:schemeClr val="tx1"/>
                          </a:solidFill>
                        </a:rPr>
                        <a:t>TBD</a:t>
                      </a:r>
                    </a:p>
                  </a:txBody>
                  <a:tcPr>
                    <a:solidFill>
                      <a:srgbClr val="EAECF4"/>
                    </a:solidFill>
                  </a:tcPr>
                </a:tc>
                <a:tc>
                  <a:txBody>
                    <a:bodyPr/>
                    <a:lstStyle/>
                    <a:p>
                      <a:r>
                        <a:rPr lang="en-US" sz="1400" dirty="0">
                          <a:solidFill>
                            <a:schemeClr val="tx1"/>
                          </a:solidFill>
                        </a:rPr>
                        <a:t>Mar</a:t>
                      </a:r>
                      <a:r>
                        <a:rPr lang="en-US" sz="1400" baseline="0" dirty="0">
                          <a:solidFill>
                            <a:schemeClr val="tx1"/>
                          </a:solidFill>
                        </a:rPr>
                        <a:t> </a:t>
                      </a:r>
                      <a:r>
                        <a:rPr lang="en-US" sz="1400" baseline="0" dirty="0" smtClean="0">
                          <a:solidFill>
                            <a:schemeClr val="tx1"/>
                          </a:solidFill>
                        </a:rPr>
                        <a:t>2024</a:t>
                      </a:r>
                      <a:endParaRPr lang="en-US" sz="1400" dirty="0">
                        <a:solidFill>
                          <a:schemeClr val="tx1"/>
                        </a:solidFill>
                      </a:endParaRPr>
                    </a:p>
                  </a:txBody>
                  <a:tcPr>
                    <a:solidFill>
                      <a:srgbClr val="EAECF4"/>
                    </a:solidFill>
                  </a:tcPr>
                </a:tc>
                <a:tc>
                  <a:txBody>
                    <a:bodyPr/>
                    <a:lstStyle/>
                    <a:p>
                      <a:r>
                        <a:rPr lang="en-US" sz="1400" dirty="0">
                          <a:solidFill>
                            <a:schemeClr val="tx1"/>
                          </a:solidFill>
                        </a:rPr>
                        <a:t>Sep </a:t>
                      </a:r>
                      <a:r>
                        <a:rPr lang="en-US" sz="1400" dirty="0" smtClean="0">
                          <a:solidFill>
                            <a:schemeClr val="tx1"/>
                          </a:solidFill>
                        </a:rPr>
                        <a:t>2024</a:t>
                      </a:r>
                      <a:endParaRPr lang="en-US" sz="1400" dirty="0">
                        <a:solidFill>
                          <a:schemeClr val="tx1"/>
                        </a:solidFill>
                      </a:endParaRPr>
                    </a:p>
                  </a:txBody>
                  <a:tcPr>
                    <a:solidFill>
                      <a:srgbClr val="EAECF4"/>
                    </a:solidFill>
                  </a:tcPr>
                </a:tc>
                <a:tc>
                  <a:txBody>
                    <a:bodyPr/>
                    <a:lstStyle/>
                    <a:p>
                      <a:r>
                        <a:rPr lang="en-US" sz="1400" dirty="0">
                          <a:solidFill>
                            <a:schemeClr val="tx1"/>
                          </a:solidFill>
                        </a:rPr>
                        <a:t>Sep </a:t>
                      </a:r>
                      <a:r>
                        <a:rPr lang="en-US" sz="1400" dirty="0" smtClean="0">
                          <a:solidFill>
                            <a:schemeClr val="tx1"/>
                          </a:solidFill>
                        </a:rPr>
                        <a:t>2024</a:t>
                      </a:r>
                      <a:r>
                        <a:rPr lang="en-US" sz="1400" baseline="0" dirty="0" smtClean="0">
                          <a:solidFill>
                            <a:schemeClr val="tx1"/>
                          </a:solidFill>
                        </a:rPr>
                        <a:t> </a:t>
                      </a:r>
                      <a:r>
                        <a:rPr lang="en-US" sz="1400" baseline="0" dirty="0">
                          <a:solidFill>
                            <a:schemeClr val="tx1"/>
                          </a:solidFill>
                        </a:rPr>
                        <a:t>– </a:t>
                      </a:r>
                      <a:br>
                        <a:rPr lang="en-US" sz="1400" baseline="0" dirty="0">
                          <a:solidFill>
                            <a:schemeClr val="tx1"/>
                          </a:solidFill>
                        </a:rPr>
                      </a:br>
                      <a:r>
                        <a:rPr lang="en-US" sz="1400" baseline="0" dirty="0">
                          <a:solidFill>
                            <a:schemeClr val="tx1"/>
                          </a:solidFill>
                        </a:rPr>
                        <a:t>Sep </a:t>
                      </a:r>
                      <a:r>
                        <a:rPr lang="en-US" sz="1400" baseline="0" dirty="0" smtClean="0">
                          <a:solidFill>
                            <a:schemeClr val="tx1"/>
                          </a:solidFill>
                        </a:rPr>
                        <a:t>2029</a:t>
                      </a:r>
                      <a:endParaRPr lang="en-US" sz="1400" dirty="0">
                        <a:solidFill>
                          <a:schemeClr val="tx1"/>
                        </a:solidFill>
                      </a:endParaRPr>
                    </a:p>
                  </a:txBody>
                  <a:tcPr>
                    <a:solidFill>
                      <a:srgbClr val="EAECF4"/>
                    </a:solidFill>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76200" y="6248400"/>
            <a:ext cx="89692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Note: The Government does not guarantee that the information provided is firm/factual. It should not be used for bid and proposal purposes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7"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a:xfrm>
            <a:off x="6553200" y="64166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15</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245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txBox="1">
            <a:spLocks noChangeArrowheads="1"/>
          </p:cNvSpPr>
          <p:nvPr/>
        </p:nvSpPr>
        <p:spPr>
          <a:xfrm>
            <a:off x="0" y="0"/>
            <a:ext cx="9144000" cy="1295400"/>
          </a:xfrm>
          <a:prstGeom prst="rect">
            <a:avLst/>
          </a:prstGeom>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a:ea typeface="+mn-ea"/>
                <a:cs typeface="+mn-cs"/>
              </a:rPr>
              <a:t> </a:t>
            </a:r>
            <a:r>
              <a:rPr kumimoji="0" lang="en-US" sz="2800" b="0" i="0" u="none" strike="noStrike" kern="1200" cap="none" spc="0" normalizeH="0" baseline="0" noProof="0" dirty="0" smtClean="0">
                <a:ln>
                  <a:noFill/>
                </a:ln>
                <a:solidFill>
                  <a:srgbClr val="002060"/>
                </a:solidFill>
                <a:effectLst/>
                <a:uLnTx/>
                <a:uFillTx/>
                <a:latin typeface="Calibri"/>
                <a:ea typeface="+mn-ea"/>
                <a:cs typeface="+mn-cs"/>
              </a:rPr>
              <a:t>PURPOSE</a:t>
            </a:r>
            <a:endParaRPr kumimoji="0" lang="en-US" sz="28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5363" name="Picture 31"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ontent Placeholder 33"/>
          <p:cNvSpPr>
            <a:spLocks noGrp="1"/>
          </p:cNvSpPr>
          <p:nvPr>
            <p:ph sz="quarter" idx="1"/>
          </p:nvPr>
        </p:nvSpPr>
        <p:spPr>
          <a:xfrm>
            <a:off x="457200" y="1524000"/>
            <a:ext cx="8077200" cy="4419600"/>
          </a:xfrm>
        </p:spPr>
        <p:txBody>
          <a:bodyPr>
            <a:noAutofit/>
          </a:bodyPr>
          <a:lstStyle/>
          <a:p>
            <a:pPr marL="91440" indent="0" fontAlgn="auto">
              <a:spcBef>
                <a:spcPts val="0"/>
              </a:spcBef>
              <a:spcAft>
                <a:spcPts val="0"/>
              </a:spcAft>
              <a:buClr>
                <a:schemeClr val="accent1"/>
              </a:buClr>
              <a:buFont typeface="Wingdings"/>
              <a:buNone/>
              <a:defRPr/>
            </a:pPr>
            <a:endParaRPr lang="en-US" sz="2200" dirty="0">
              <a:solidFill>
                <a:srgbClr val="002060"/>
              </a:solidFill>
              <a:latin typeface="Arial" panose="020B0604020202020204" pitchFamily="34" charset="0"/>
              <a:cs typeface="Arial" panose="020B0604020202020204" pitchFamily="34" charset="0"/>
            </a:endParaRPr>
          </a:p>
          <a:p>
            <a:pPr marL="640080" lvl="1" indent="-228600" fontAlgn="auto">
              <a:spcBef>
                <a:spcPts val="0"/>
              </a:spcBef>
              <a:spcAft>
                <a:spcPts val="0"/>
              </a:spcAft>
              <a:buSzPct val="100000"/>
              <a:buFont typeface="Wingdings" pitchFamily="2" charset="2"/>
              <a:buChar char="§"/>
              <a:defRPr/>
            </a:pPr>
            <a:r>
              <a:rPr lang="en-US" sz="2200" dirty="0" smtClean="0">
                <a:solidFill>
                  <a:srgbClr val="002060"/>
                </a:solidFill>
                <a:latin typeface="Arial" panose="020B0604020202020204" pitchFamily="34" charset="0"/>
                <a:cs typeface="Arial" panose="020B0604020202020204" pitchFamily="34" charset="0"/>
              </a:rPr>
              <a:t>Explain the dual nature of the DLNSEO mission</a:t>
            </a:r>
          </a:p>
          <a:p>
            <a:pPr marL="411480" lvl="1" indent="0" fontAlgn="auto">
              <a:spcBef>
                <a:spcPts val="0"/>
              </a:spcBef>
              <a:spcAft>
                <a:spcPts val="0"/>
              </a:spcAft>
              <a:buFont typeface="Wingdings 2"/>
              <a:buNone/>
              <a:defRPr/>
            </a:pPr>
            <a:endParaRPr lang="en-US" sz="2200" dirty="0">
              <a:solidFill>
                <a:srgbClr val="002060"/>
              </a:solidFill>
              <a:latin typeface="Arial" panose="020B0604020202020204" pitchFamily="34" charset="0"/>
              <a:cs typeface="Arial" panose="020B0604020202020204" pitchFamily="34" charset="0"/>
            </a:endParaRPr>
          </a:p>
          <a:p>
            <a:pPr marL="640080" lvl="1" indent="-228600" fontAlgn="auto">
              <a:spcBef>
                <a:spcPts val="0"/>
              </a:spcBef>
              <a:spcAft>
                <a:spcPts val="0"/>
              </a:spcAft>
              <a:buSzPct val="100000"/>
              <a:buFont typeface="Wingdings" pitchFamily="2" charset="2"/>
              <a:buChar char="§"/>
              <a:defRPr/>
            </a:pPr>
            <a:r>
              <a:rPr lang="en-US" sz="2200" dirty="0" smtClean="0">
                <a:solidFill>
                  <a:srgbClr val="002060"/>
                </a:solidFill>
                <a:latin typeface="Arial" panose="020B0604020202020204" pitchFamily="34" charset="0"/>
                <a:cs typeface="Arial" panose="020B0604020202020204" pitchFamily="34" charset="0"/>
              </a:rPr>
              <a:t>Describe talent pipeline initiatives to bring language capabilities into the DoD</a:t>
            </a:r>
          </a:p>
          <a:p>
            <a:pPr marL="640080" lvl="1" indent="-228600" fontAlgn="auto">
              <a:spcBef>
                <a:spcPts val="0"/>
              </a:spcBef>
              <a:spcAft>
                <a:spcPts val="0"/>
              </a:spcAft>
              <a:buSzPct val="100000"/>
              <a:buFont typeface="Wingdings" pitchFamily="2" charset="2"/>
              <a:buChar char="§"/>
              <a:defRPr/>
            </a:pPr>
            <a:endParaRPr lang="en-US" sz="2200" dirty="0" smtClean="0">
              <a:solidFill>
                <a:srgbClr val="002060"/>
              </a:solidFill>
              <a:latin typeface="Arial" panose="020B0604020202020204" pitchFamily="34" charset="0"/>
              <a:cs typeface="Arial" panose="020B0604020202020204" pitchFamily="34" charset="0"/>
            </a:endParaRPr>
          </a:p>
          <a:p>
            <a:pPr marL="640080" lvl="1" indent="-228600" fontAlgn="auto">
              <a:spcBef>
                <a:spcPts val="0"/>
              </a:spcBef>
              <a:spcAft>
                <a:spcPts val="0"/>
              </a:spcAft>
              <a:buSzPct val="100000"/>
              <a:buFont typeface="Wingdings" pitchFamily="2" charset="2"/>
              <a:buChar char="§"/>
              <a:defRPr/>
            </a:pPr>
            <a:r>
              <a:rPr lang="en-US" sz="2200" dirty="0" smtClean="0">
                <a:solidFill>
                  <a:srgbClr val="002060"/>
                </a:solidFill>
                <a:latin typeface="Arial" panose="020B0604020202020204" pitchFamily="34" charset="0"/>
                <a:cs typeface="Arial" panose="020B0604020202020204" pitchFamily="34" charset="0"/>
              </a:rPr>
              <a:t>Outline initiatives to improve the career paths of our </a:t>
            </a:r>
            <a:br>
              <a:rPr lang="en-US" sz="2200" dirty="0" smtClean="0">
                <a:solidFill>
                  <a:srgbClr val="002060"/>
                </a:solidFill>
                <a:latin typeface="Arial" panose="020B0604020202020204" pitchFamily="34" charset="0"/>
                <a:cs typeface="Arial" panose="020B0604020202020204" pitchFamily="34" charset="0"/>
              </a:rPr>
            </a:br>
            <a:r>
              <a:rPr lang="en-US" sz="2200" dirty="0" smtClean="0">
                <a:solidFill>
                  <a:srgbClr val="002060"/>
                </a:solidFill>
                <a:latin typeface="Arial" panose="020B0604020202020204" pitchFamily="34" charset="0"/>
                <a:cs typeface="Arial" panose="020B0604020202020204" pitchFamily="34" charset="0"/>
              </a:rPr>
              <a:t>language professionals</a:t>
            </a:r>
          </a:p>
          <a:p>
            <a:pPr marL="640080" lvl="1" indent="-228600" fontAlgn="auto">
              <a:spcBef>
                <a:spcPts val="0"/>
              </a:spcBef>
              <a:spcAft>
                <a:spcPts val="0"/>
              </a:spcAft>
              <a:buSzPct val="100000"/>
              <a:buFont typeface="Wingdings" pitchFamily="2" charset="2"/>
              <a:buChar char="§"/>
              <a:defRPr/>
            </a:pPr>
            <a:endParaRPr lang="en-US" sz="2200" dirty="0" smtClean="0">
              <a:solidFill>
                <a:srgbClr val="002060"/>
              </a:solidFill>
              <a:latin typeface="Arial" panose="020B0604020202020204" pitchFamily="34" charset="0"/>
              <a:cs typeface="Arial" panose="020B0604020202020204" pitchFamily="34" charset="0"/>
            </a:endParaRPr>
          </a:p>
          <a:p>
            <a:pPr marL="640080" lvl="1" indent="-228600" fontAlgn="auto">
              <a:spcBef>
                <a:spcPts val="0"/>
              </a:spcBef>
              <a:spcAft>
                <a:spcPts val="0"/>
              </a:spcAft>
              <a:buSzPct val="100000"/>
              <a:buFont typeface="Wingdings" pitchFamily="2" charset="2"/>
              <a:buChar char="§"/>
              <a:defRPr/>
            </a:pPr>
            <a:r>
              <a:rPr lang="en-US" sz="2200" dirty="0" smtClean="0">
                <a:solidFill>
                  <a:srgbClr val="002060"/>
                </a:solidFill>
                <a:latin typeface="Arial" panose="020B0604020202020204" pitchFamily="34" charset="0"/>
                <a:cs typeface="Arial" panose="020B0604020202020204" pitchFamily="34" charset="0"/>
              </a:rPr>
              <a:t>Highlight the process to identify warfighter </a:t>
            </a:r>
            <a:r>
              <a:rPr lang="en-US" sz="2200" dirty="0">
                <a:solidFill>
                  <a:srgbClr val="002060"/>
                </a:solidFill>
                <a:latin typeface="Arial" panose="020B0604020202020204" pitchFamily="34" charset="0"/>
                <a:cs typeface="Arial" panose="020B0604020202020204" pitchFamily="34" charset="0"/>
              </a:rPr>
              <a:t>DLNSEO Language, Regional Expertise, and Culture (LREC</a:t>
            </a:r>
            <a:r>
              <a:rPr lang="en-US" sz="2200" dirty="0" smtClean="0">
                <a:solidFill>
                  <a:srgbClr val="002060"/>
                </a:solidFill>
                <a:latin typeface="Arial" panose="020B0604020202020204" pitchFamily="34" charset="0"/>
                <a:cs typeface="Arial" panose="020B0604020202020204" pitchFamily="34" charset="0"/>
              </a:rPr>
              <a:t>) </a:t>
            </a:r>
            <a:br>
              <a:rPr lang="en-US" sz="2200" dirty="0" smtClean="0">
                <a:solidFill>
                  <a:srgbClr val="002060"/>
                </a:solidFill>
                <a:latin typeface="Arial" panose="020B0604020202020204" pitchFamily="34" charset="0"/>
                <a:cs typeface="Arial" panose="020B0604020202020204" pitchFamily="34" charset="0"/>
              </a:rPr>
            </a:br>
            <a:r>
              <a:rPr lang="en-US" sz="2200" dirty="0" smtClean="0">
                <a:solidFill>
                  <a:srgbClr val="002060"/>
                </a:solidFill>
                <a:latin typeface="Arial" panose="020B0604020202020204" pitchFamily="34" charset="0"/>
                <a:cs typeface="Arial" panose="020B0604020202020204" pitchFamily="34" charset="0"/>
              </a:rPr>
              <a:t>capability needs</a:t>
            </a:r>
          </a:p>
          <a:p>
            <a:pPr marL="640080" lvl="1" indent="-228600" fontAlgn="auto">
              <a:spcBef>
                <a:spcPts val="0"/>
              </a:spcBef>
              <a:spcAft>
                <a:spcPts val="0"/>
              </a:spcAft>
              <a:buSzPct val="100000"/>
              <a:buFont typeface="Wingdings" pitchFamily="2" charset="2"/>
              <a:buChar char="§"/>
              <a:defRPr/>
            </a:pPr>
            <a:endParaRPr lang="en-US" sz="2200" dirty="0" smtClean="0">
              <a:solidFill>
                <a:srgbClr val="002060"/>
              </a:solidFill>
              <a:latin typeface="Arial" panose="020B0604020202020204" pitchFamily="34" charset="0"/>
              <a:cs typeface="Arial" panose="020B0604020202020204" pitchFamily="34" charset="0"/>
            </a:endParaRPr>
          </a:p>
          <a:p>
            <a:pPr marL="640080" lvl="1" indent="-228600" fontAlgn="auto">
              <a:spcBef>
                <a:spcPts val="0"/>
              </a:spcBef>
              <a:spcAft>
                <a:spcPts val="0"/>
              </a:spcAft>
              <a:buSzPct val="100000"/>
              <a:buFont typeface="Wingdings" pitchFamily="2" charset="2"/>
              <a:buChar char="§"/>
              <a:defRPr/>
            </a:pPr>
            <a:endParaRPr lang="en-US" sz="2200" dirty="0" smtClean="0">
              <a:solidFill>
                <a:srgbClr val="002060"/>
              </a:solidFill>
              <a:latin typeface="Arial" panose="020B0604020202020204" pitchFamily="34" charset="0"/>
              <a:cs typeface="Arial" panose="020B0604020202020204" pitchFamily="34" charset="0"/>
            </a:endParaRPr>
          </a:p>
          <a:p>
            <a:pPr marL="640080" lvl="1" indent="-228600" fontAlgn="auto">
              <a:spcBef>
                <a:spcPts val="0"/>
              </a:spcBef>
              <a:spcAft>
                <a:spcPts val="0"/>
              </a:spcAft>
              <a:buSzPct val="100000"/>
              <a:buFont typeface="Wingdings" pitchFamily="2" charset="2"/>
              <a:buChar char="§"/>
              <a:defRPr/>
            </a:pPr>
            <a:endParaRPr lang="en-US" sz="2200" dirty="0">
              <a:solidFill>
                <a:srgbClr val="002060"/>
              </a:solidFill>
              <a:latin typeface="Arial" panose="020B0604020202020204" pitchFamily="34" charset="0"/>
              <a:cs typeface="Arial" panose="020B0604020202020204" pitchFamily="34" charset="0"/>
            </a:endParaRPr>
          </a:p>
          <a:p>
            <a:pPr marL="640080" lvl="1" indent="-228600" fontAlgn="auto">
              <a:spcBef>
                <a:spcPts val="0"/>
              </a:spcBef>
              <a:spcAft>
                <a:spcPts val="0"/>
              </a:spcAft>
              <a:buSzPct val="100000"/>
              <a:buFont typeface="Wingdings" pitchFamily="2" charset="2"/>
              <a:buChar char="§"/>
              <a:defRPr/>
            </a:pPr>
            <a:endParaRPr lang="en-US" sz="22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0072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7848600" cy="914400"/>
          </a:xfrm>
        </p:spPr>
        <p:txBody>
          <a:bodyPr>
            <a:normAutofit/>
          </a:bodyPr>
          <a:lstStyle/>
          <a:p>
            <a:pPr algn="ctr"/>
            <a:r>
              <a:rPr lang="en-US" sz="2800" dirty="0" smtClean="0"/>
              <a:t>DLNSEO Mission Overview</a:t>
            </a:r>
            <a:endParaRPr lang="en-US" sz="2800" dirty="0"/>
          </a:p>
        </p:txBody>
      </p:sp>
      <p:sp>
        <p:nvSpPr>
          <p:cNvPr id="34" name="Content Placeholder 33"/>
          <p:cNvSpPr>
            <a:spLocks noGrp="1"/>
          </p:cNvSpPr>
          <p:nvPr>
            <p:ph sz="quarter" idx="1"/>
          </p:nvPr>
        </p:nvSpPr>
        <p:spPr>
          <a:xfrm>
            <a:off x="381000" y="1251466"/>
            <a:ext cx="8458200" cy="4996934"/>
          </a:xfrm>
        </p:spPr>
        <p:txBody>
          <a:bodyPr>
            <a:noAutofit/>
          </a:bodyPr>
          <a:lstStyle/>
          <a:p>
            <a:pPr marL="0" indent="0">
              <a:spcBef>
                <a:spcPts val="0"/>
              </a:spcBef>
              <a:spcAft>
                <a:spcPts val="1200"/>
              </a:spcAft>
              <a:buNone/>
            </a:pPr>
            <a:r>
              <a:rPr lang="en-US" sz="2000" dirty="0" smtClean="0">
                <a:solidFill>
                  <a:srgbClr val="002060"/>
                </a:solidFill>
                <a:latin typeface="Arial" panose="020B0604020202020204" pitchFamily="34" charset="0"/>
                <a:cs typeface="Arial" panose="020B0604020202020204" pitchFamily="34" charset="0"/>
              </a:rPr>
              <a:t>The Defense Language and National Security Education Office (DLNSEO) supports the nation in recruiting, training, sustaining, and enhancing language and culture capabilities to ensure national and defense readiness by: </a:t>
            </a:r>
          </a:p>
          <a:p>
            <a:pPr>
              <a:spcAft>
                <a:spcPts val="1200"/>
              </a:spcAft>
            </a:pPr>
            <a:r>
              <a:rPr lang="en-US" sz="1800" dirty="0" smtClean="0">
                <a:solidFill>
                  <a:srgbClr val="002060"/>
                </a:solidFill>
                <a:latin typeface="Arial" panose="020B0604020202020204" pitchFamily="34" charset="0"/>
                <a:cs typeface="Arial" panose="020B0604020202020204" pitchFamily="34" charset="0"/>
              </a:rPr>
              <a:t>Building a highly-qualified pool of U.S. citizens with foreign language capabilities and international expertise committed to public service through programs and policies;</a:t>
            </a:r>
          </a:p>
          <a:p>
            <a:pPr>
              <a:spcAft>
                <a:spcPts val="1200"/>
              </a:spcAft>
            </a:pPr>
            <a:r>
              <a:rPr lang="en-US" sz="1800" dirty="0" smtClean="0">
                <a:solidFill>
                  <a:srgbClr val="002060"/>
                </a:solidFill>
                <a:latin typeface="Arial" panose="020B0604020202020204" pitchFamily="34" charset="0"/>
                <a:cs typeface="Arial" panose="020B0604020202020204" pitchFamily="34" charset="0"/>
              </a:rPr>
              <a:t>Leading the Department’s strategic policy planning in foreign language, culture, and regional expertise</a:t>
            </a:r>
          </a:p>
          <a:p>
            <a:pPr>
              <a:spcAft>
                <a:spcPts val="1200"/>
              </a:spcAft>
            </a:pPr>
            <a:r>
              <a:rPr lang="en-US" sz="1800" dirty="0" smtClean="0">
                <a:solidFill>
                  <a:srgbClr val="002060"/>
                </a:solidFill>
                <a:latin typeface="Arial" panose="020B0604020202020204" pitchFamily="34" charset="0"/>
                <a:cs typeface="Arial" panose="020B0604020202020204" pitchFamily="34" charset="0"/>
              </a:rPr>
              <a:t>Providing programmatic oversight of high-value national security and Defense training and education</a:t>
            </a:r>
          </a:p>
          <a:p>
            <a:pPr>
              <a:spcAft>
                <a:spcPts val="1200"/>
              </a:spcAft>
            </a:pPr>
            <a:r>
              <a:rPr lang="en-US" sz="1800" dirty="0" smtClean="0">
                <a:solidFill>
                  <a:srgbClr val="002060"/>
                </a:solidFill>
                <a:latin typeface="Arial" panose="020B0604020202020204" pitchFamily="34" charset="0"/>
                <a:cs typeface="Arial" panose="020B0604020202020204" pitchFamily="34" charset="0"/>
              </a:rPr>
              <a:t>Ensuring national and departmental coordination through the National Security Education Board and the Defense Language Steering Committee</a:t>
            </a:r>
          </a:p>
          <a:p>
            <a:endParaRPr lang="en-US" sz="2000" dirty="0">
              <a:solidFill>
                <a:srgbClr val="002060"/>
              </a:solidFill>
              <a:latin typeface="Arial" panose="020B0604020202020204" pitchFamily="34" charset="0"/>
              <a:cs typeface="Arial" panose="020B0604020202020204" pitchFamily="34" charset="0"/>
            </a:endParaRPr>
          </a:p>
        </p:txBody>
      </p:sp>
      <p:pic>
        <p:nvPicPr>
          <p:cNvPr id="5" name="Picture 31"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3</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7484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9200"/>
            <a:ext cx="9144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solidFill>
              <a:effectLst/>
              <a:uLnTx/>
              <a:uFillTx/>
              <a:latin typeface="Calibri"/>
              <a:ea typeface="+mn-ea"/>
              <a:cs typeface="+mn-cs"/>
            </a:endParaRPr>
          </a:p>
        </p:txBody>
      </p:sp>
      <p:cxnSp>
        <p:nvCxnSpPr>
          <p:cNvPr id="16388" name="Shape 97"/>
          <p:cNvCxnSpPr>
            <a:cxnSpLocks noChangeShapeType="1"/>
          </p:cNvCxnSpPr>
          <p:nvPr/>
        </p:nvCxnSpPr>
        <p:spPr bwMode="auto">
          <a:xfrm rot="5400000" flipH="1" flipV="1">
            <a:off x="5962652" y="2911477"/>
            <a:ext cx="454025" cy="422275"/>
          </a:xfrm>
          <a:prstGeom prst="bentConnector3">
            <a:avLst>
              <a:gd name="adj1" fmla="val 11676"/>
            </a:avLst>
          </a:prstGeom>
          <a:noFill/>
          <a:ln w="25400" algn="ctr">
            <a:solidFill>
              <a:schemeClr val="tx1"/>
            </a:solidFill>
            <a:prstDash val="sysDash"/>
            <a:round/>
            <a:headEnd/>
            <a:tailEnd type="triangle" w="med" len="med"/>
          </a:ln>
        </p:spPr>
      </p:cxnSp>
      <p:cxnSp>
        <p:nvCxnSpPr>
          <p:cNvPr id="16389" name="Shape 97"/>
          <p:cNvCxnSpPr>
            <a:cxnSpLocks noChangeShapeType="1"/>
            <a:endCxn id="24" idx="2"/>
          </p:cNvCxnSpPr>
          <p:nvPr/>
        </p:nvCxnSpPr>
        <p:spPr bwMode="auto">
          <a:xfrm rot="10800000">
            <a:off x="1630363" y="3124200"/>
            <a:ext cx="1535112" cy="241300"/>
          </a:xfrm>
          <a:prstGeom prst="bentConnector2">
            <a:avLst/>
          </a:prstGeom>
          <a:noFill/>
          <a:ln w="25400" algn="ctr">
            <a:solidFill>
              <a:schemeClr val="tx1"/>
            </a:solidFill>
            <a:prstDash val="sysDash"/>
            <a:round/>
            <a:headEnd/>
            <a:tailEnd type="triangle" w="med" len="med"/>
          </a:ln>
        </p:spPr>
      </p:cxnSp>
      <p:sp>
        <p:nvSpPr>
          <p:cNvPr id="9" name="Rectangle 2"/>
          <p:cNvSpPr>
            <a:spLocks noChangeArrowheads="1"/>
          </p:cNvSpPr>
          <p:nvPr/>
        </p:nvSpPr>
        <p:spPr bwMode="auto">
          <a:xfrm>
            <a:off x="3166058" y="1371600"/>
            <a:ext cx="2813162" cy="325438"/>
          </a:xfrm>
          <a:prstGeom prst="rect">
            <a:avLst/>
          </a:prstGeom>
          <a:solidFill>
            <a:schemeClr val="accent1"/>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USD (Personnel &amp; Readiness)</a:t>
            </a:r>
          </a:p>
        </p:txBody>
      </p:sp>
      <p:sp>
        <p:nvSpPr>
          <p:cNvPr id="10" name="Text Box 3"/>
          <p:cNvSpPr txBox="1">
            <a:spLocks noChangeArrowheads="1"/>
          </p:cNvSpPr>
          <p:nvPr/>
        </p:nvSpPr>
        <p:spPr bwMode="auto">
          <a:xfrm>
            <a:off x="534990" y="4730754"/>
            <a:ext cx="184731"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1" name="Text Box 4"/>
          <p:cNvSpPr txBox="1">
            <a:spLocks noChangeArrowheads="1"/>
          </p:cNvSpPr>
          <p:nvPr/>
        </p:nvSpPr>
        <p:spPr bwMode="auto">
          <a:xfrm>
            <a:off x="3125498" y="1936750"/>
            <a:ext cx="184731" cy="369332"/>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2" name="Text Box 6"/>
          <p:cNvSpPr txBox="1">
            <a:spLocks noChangeArrowheads="1"/>
          </p:cNvSpPr>
          <p:nvPr/>
        </p:nvSpPr>
        <p:spPr bwMode="auto">
          <a:xfrm>
            <a:off x="4641852" y="6400800"/>
            <a:ext cx="200025" cy="457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3" name="Text Box 8"/>
          <p:cNvSpPr txBox="1">
            <a:spLocks noChangeArrowheads="1"/>
          </p:cNvSpPr>
          <p:nvPr/>
        </p:nvSpPr>
        <p:spPr bwMode="auto">
          <a:xfrm>
            <a:off x="3149229" y="1981200"/>
            <a:ext cx="2794373" cy="267702"/>
          </a:xfrm>
          <a:prstGeom prst="rect">
            <a:avLst/>
          </a:prstGeom>
          <a:solidFill>
            <a:schemeClr val="accent1"/>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0" marR="0" lvl="0" indent="0" algn="ctr" defTabSz="914400" rtl="0" eaLnBrk="1" fontAlgn="auto" latinLnBrk="0" hangingPunct="1">
              <a:lnSpc>
                <a:spcPct val="80000"/>
              </a:lnSpc>
              <a:spcBef>
                <a:spcPct val="30000"/>
              </a:spcBef>
              <a:spcAft>
                <a:spcPts val="0"/>
              </a:spcAft>
              <a:buClrTx/>
              <a:buSzTx/>
              <a:buFont typeface="Wingdings" pitchFamily="2" charset="2"/>
              <a:buNone/>
              <a:tabLst/>
              <a:defRPr/>
            </a:pPr>
            <a:r>
              <a:rPr kumimoji="0" lang="en-US" sz="1400" b="0" i="0" u="none" strike="noStrike" kern="1200" cap="none" spc="0" normalizeH="0" baseline="0" noProof="0" dirty="0" smtClean="0">
                <a:ln>
                  <a:noFill/>
                </a:ln>
                <a:solidFill>
                  <a:prstClr val="white"/>
                </a:solidFill>
                <a:effectLst/>
                <a:uLnTx/>
                <a:uFillTx/>
                <a:latin typeface="Calibri"/>
                <a:ea typeface="+mn-ea"/>
                <a:cs typeface="+mn-cs"/>
              </a:rPr>
              <a:t>ASD </a:t>
            </a:r>
            <a:r>
              <a:rPr kumimoji="0" lang="en-US" sz="1400" b="0" i="0" u="none" strike="noStrike" kern="1200" cap="none" spc="0" normalizeH="0" baseline="0" noProof="0" dirty="0">
                <a:ln>
                  <a:noFill/>
                </a:ln>
                <a:solidFill>
                  <a:prstClr val="white"/>
                </a:solidFill>
                <a:effectLst/>
                <a:uLnTx/>
                <a:uFillTx/>
                <a:latin typeface="Calibri"/>
                <a:ea typeface="+mn-ea"/>
                <a:cs typeface="+mn-cs"/>
              </a:rPr>
              <a:t>(Readiness</a:t>
            </a:r>
            <a:r>
              <a:rPr kumimoji="0" lang="en-US" sz="14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 Box 9"/>
          <p:cNvSpPr txBox="1">
            <a:spLocks noChangeArrowheads="1"/>
          </p:cNvSpPr>
          <p:nvPr/>
        </p:nvSpPr>
        <p:spPr bwMode="auto">
          <a:xfrm>
            <a:off x="3179440" y="3147536"/>
            <a:ext cx="2788055" cy="523220"/>
          </a:xfrm>
          <a:prstGeom prst="rect">
            <a:avLst/>
          </a:prstGeom>
          <a:solidFill>
            <a:schemeClr val="accent1"/>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Director, Defense Language and National Security Education Office</a:t>
            </a:r>
          </a:p>
        </p:txBody>
      </p:sp>
      <p:sp>
        <p:nvSpPr>
          <p:cNvPr id="15" name="Text Box 10"/>
          <p:cNvSpPr txBox="1">
            <a:spLocks noChangeArrowheads="1"/>
          </p:cNvSpPr>
          <p:nvPr/>
        </p:nvSpPr>
        <p:spPr bwMode="auto">
          <a:xfrm>
            <a:off x="6835777" y="4107193"/>
            <a:ext cx="1927225" cy="2441448"/>
          </a:xfrm>
          <a:prstGeom prst="rect">
            <a:avLst/>
          </a:prstGeom>
          <a:noFill/>
          <a:ln w="12700" algn="ctr">
            <a:solidFill>
              <a:schemeClr val="tx1"/>
            </a:solidFill>
            <a:miter lim="800000"/>
            <a:headEnd/>
            <a:tailEnd/>
          </a:ln>
        </p:spPr>
        <p:txBody>
          <a:bodyPr/>
          <a:lstStyle/>
          <a:p>
            <a:pPr marL="0" marR="0" lvl="0" indent="-176213" algn="ctr" defTabSz="914400" rtl="0" eaLnBrk="1" fontAlgn="auto" latinLnBrk="0" hangingPunct="1">
              <a:lnSpc>
                <a:spcPct val="85000"/>
              </a:lnSpc>
              <a:spcBef>
                <a:spcPts val="600"/>
              </a:spcBef>
              <a:spcAft>
                <a:spcPts val="0"/>
              </a:spcAft>
              <a:buClrTx/>
              <a:buSzTx/>
              <a:buFont typeface="Wingdings" pitchFamily="2" charset="2"/>
              <a:buNone/>
              <a:tabLst/>
              <a:defRPr/>
            </a:pPr>
            <a:r>
              <a:rPr kumimoji="0" lang="en-US" sz="1300" b="1" i="0" u="sng" strike="noStrike" kern="1200" cap="none" spc="0" normalizeH="0" baseline="0" noProof="0" dirty="0">
                <a:ln>
                  <a:noFill/>
                </a:ln>
                <a:solidFill>
                  <a:srgbClr val="4F81BD"/>
                </a:solidFill>
                <a:effectLst/>
                <a:uLnTx/>
                <a:uFillTx/>
                <a:latin typeface="Calibri"/>
                <a:ea typeface="+mn-ea"/>
                <a:cs typeface="+mn-cs"/>
              </a:rPr>
              <a:t>Key Members</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Joint Staff </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Services</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Combatant Commands</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Defense Agencies</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OSD Staff</a:t>
            </a:r>
          </a:p>
          <a:p>
            <a:pPr marL="111125" marR="0" lvl="0" indent="-111125" algn="l" defTabSz="914400" rtl="0" eaLnBrk="1" fontAlgn="auto" latinLnBrk="0" hangingPunct="1">
              <a:lnSpc>
                <a:spcPct val="85000"/>
              </a:lnSpc>
              <a:spcBef>
                <a:spcPts val="600"/>
              </a:spcBef>
              <a:spcAft>
                <a:spcPts val="0"/>
              </a:spcAft>
              <a:buClrTx/>
              <a:buSzTx/>
              <a:buFontTx/>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Defense Field Activities</a:t>
            </a:r>
          </a:p>
        </p:txBody>
      </p:sp>
      <p:sp>
        <p:nvSpPr>
          <p:cNvPr id="16" name="Text Box 13"/>
          <p:cNvSpPr txBox="1">
            <a:spLocks noChangeArrowheads="1"/>
          </p:cNvSpPr>
          <p:nvPr/>
        </p:nvSpPr>
        <p:spPr bwMode="auto">
          <a:xfrm>
            <a:off x="2473837" y="4094163"/>
            <a:ext cx="2074862" cy="2441448"/>
          </a:xfrm>
          <a:prstGeom prst="rect">
            <a:avLst/>
          </a:prstGeom>
          <a:noFill/>
          <a:ln w="12700" algn="ctr">
            <a:solidFill>
              <a:schemeClr val="tx1"/>
            </a:solidFill>
            <a:miter lim="800000"/>
            <a:headEnd/>
            <a:tailEnd/>
          </a:ln>
        </p:spPr>
        <p:txBody>
          <a:bodyPr/>
          <a:lstStyle/>
          <a:p>
            <a:pPr marL="0" marR="0" lvl="0" indent="-176213" algn="ctr" defTabSz="914400" rtl="0" eaLnBrk="1" fontAlgn="auto" latinLnBrk="0" hangingPunct="1">
              <a:lnSpc>
                <a:spcPct val="80000"/>
              </a:lnSpc>
              <a:spcBef>
                <a:spcPts val="0"/>
              </a:spcBef>
              <a:spcAft>
                <a:spcPts val="600"/>
              </a:spcAft>
              <a:buClrTx/>
              <a:buSzTx/>
              <a:buFont typeface="Wingdings" pitchFamily="2" charset="2"/>
              <a:buNone/>
              <a:tabLst/>
              <a:defRPr/>
            </a:pPr>
            <a:r>
              <a:rPr kumimoji="0" lang="en-US" sz="1300" b="1" i="0" u="sng" strike="noStrike" kern="1200" cap="none" spc="0" normalizeH="0" baseline="0" noProof="0" dirty="0">
                <a:ln>
                  <a:noFill/>
                </a:ln>
                <a:solidFill>
                  <a:srgbClr val="4F81BD"/>
                </a:solidFill>
                <a:effectLst/>
                <a:uLnTx/>
                <a:uFillTx/>
                <a:latin typeface="Calibri"/>
                <a:ea typeface="+mn-ea"/>
                <a:cs typeface="+mn-cs"/>
              </a:rPr>
              <a:t>DoD Working </a:t>
            </a:r>
            <a:r>
              <a:rPr kumimoji="0" lang="en-US" sz="1300" b="1" i="0" u="sng" strike="noStrike" kern="1200" cap="none" spc="0" normalizeH="0" baseline="0" noProof="0" dirty="0" smtClean="0">
                <a:ln>
                  <a:noFill/>
                </a:ln>
                <a:solidFill>
                  <a:srgbClr val="4F81BD"/>
                </a:solidFill>
                <a:effectLst/>
                <a:uLnTx/>
                <a:uFillTx/>
                <a:latin typeface="Calibri"/>
                <a:ea typeface="+mn-ea"/>
                <a:cs typeface="+mn-cs"/>
              </a:rPr>
              <a:t>Groups (WG</a:t>
            </a:r>
            <a:r>
              <a:rPr kumimoji="0" lang="en-US" sz="1300" b="0" i="0" u="sng" strike="noStrike" kern="1200" cap="none" spc="0" normalizeH="0" baseline="0" noProof="0" dirty="0" smtClean="0">
                <a:ln>
                  <a:noFill/>
                </a:ln>
                <a:solidFill>
                  <a:srgbClr val="4F81BD"/>
                </a:solidFill>
                <a:effectLst/>
                <a:uLnTx/>
                <a:uFillTx/>
                <a:latin typeface="Calibri"/>
                <a:ea typeface="+mn-ea"/>
                <a:cs typeface="+mn-cs"/>
              </a:rPr>
              <a:t>)</a:t>
            </a:r>
            <a:endParaRPr kumimoji="0" lang="en-US" sz="1300" b="0" i="0" u="sng" strike="noStrike" kern="1200" cap="none" spc="0" normalizeH="0" baseline="0" noProof="0" dirty="0">
              <a:ln>
                <a:noFill/>
              </a:ln>
              <a:solidFill>
                <a:srgbClr val="4F81BD"/>
              </a:solidFill>
              <a:effectLst/>
              <a:uLnTx/>
              <a:uFillTx/>
              <a:latin typeface="Calibri"/>
              <a:ea typeface="+mn-ea"/>
              <a:cs typeface="+mn-cs"/>
            </a:endParaRP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Foreign Area </a:t>
            </a: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Officer </a:t>
            </a:r>
            <a:br>
              <a:rPr kumimoji="0" lang="en-US" sz="1300" b="0" i="0" u="none" strike="noStrike" kern="1200" cap="none" spc="0" normalizeH="0" baseline="0" noProof="0" dirty="0" smtClean="0">
                <a:ln>
                  <a:noFill/>
                </a:ln>
                <a:solidFill>
                  <a:srgbClr val="4F81BD"/>
                </a:solidFill>
                <a:effectLst/>
                <a:uLnTx/>
                <a:uFillTx/>
                <a:latin typeface="Calibri"/>
                <a:ea typeface="+mn-ea"/>
                <a:cs typeface="+mn-cs"/>
              </a:rPr>
            </a:b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Career Path </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Cryptologic Language Analyst Career Path </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Language Assessment </a:t>
            </a:r>
            <a:endParaRPr kumimoji="0" lang="en-US" sz="1300" b="0" i="0" u="none" strike="noStrike" kern="1200" cap="none" spc="0" normalizeH="0" baseline="0" noProof="0" dirty="0">
              <a:ln>
                <a:noFill/>
              </a:ln>
              <a:solidFill>
                <a:srgbClr val="4F81BD"/>
              </a:solidFill>
              <a:effectLst/>
              <a:uLnTx/>
              <a:uFillTx/>
              <a:latin typeface="Calibri"/>
              <a:ea typeface="+mn-ea"/>
              <a:cs typeface="+mn-cs"/>
            </a:endParaRP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Capability Based </a:t>
            </a: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
            </a:r>
            <a:br>
              <a:rPr kumimoji="0" lang="en-US" sz="1300" b="0" i="0" u="none" strike="noStrike" kern="1200" cap="none" spc="0" normalizeH="0" baseline="0" noProof="0" dirty="0" smtClean="0">
                <a:ln>
                  <a:noFill/>
                </a:ln>
                <a:solidFill>
                  <a:srgbClr val="4F81BD"/>
                </a:solidFill>
                <a:effectLst/>
                <a:uLnTx/>
                <a:uFillTx/>
                <a:latin typeface="Calibri"/>
                <a:ea typeface="+mn-ea"/>
                <a:cs typeface="+mn-cs"/>
              </a:rPr>
            </a:b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Review </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Defense Intelligence Foreign Language Area Advisory Group</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Irregular Warfare </a:t>
            </a:r>
            <a:endParaRPr kumimoji="0" lang="en-US" sz="1300" b="0" i="0" u="none" strike="noStrike" kern="1200" cap="none" spc="0" normalizeH="0" baseline="0" noProof="0" dirty="0">
              <a:ln>
                <a:noFill/>
              </a:ln>
              <a:solidFill>
                <a:srgbClr val="4F81BD"/>
              </a:solidFill>
              <a:effectLst/>
              <a:uLnTx/>
              <a:uFillTx/>
              <a:latin typeface="Calibri"/>
              <a:ea typeface="+mn-ea"/>
              <a:cs typeface="+mn-cs"/>
            </a:endParaRPr>
          </a:p>
        </p:txBody>
      </p:sp>
      <p:sp>
        <p:nvSpPr>
          <p:cNvPr id="17" name="Text Box 18"/>
          <p:cNvSpPr txBox="1">
            <a:spLocks noChangeArrowheads="1"/>
          </p:cNvSpPr>
          <p:nvPr/>
        </p:nvSpPr>
        <p:spPr bwMode="auto">
          <a:xfrm>
            <a:off x="6178550" y="2239963"/>
            <a:ext cx="2417763" cy="609600"/>
          </a:xfrm>
          <a:prstGeom prst="rect">
            <a:avLst/>
          </a:prstGeom>
          <a:noFill/>
          <a:ln w="19050" algn="ctr">
            <a:solidFill>
              <a:schemeClr val="accent1"/>
            </a:solidFill>
            <a:miter lim="800000"/>
            <a:headEnd/>
            <a:tailEnd/>
          </a:ln>
        </p:spPr>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400" b="0" i="0" u="none" strike="noStrike" kern="1200" cap="none" spc="0" normalizeH="0" baseline="0" noProof="0" dirty="0">
                <a:ln>
                  <a:noFill/>
                </a:ln>
                <a:solidFill>
                  <a:srgbClr val="4F81BD"/>
                </a:solidFill>
                <a:effectLst/>
                <a:uLnTx/>
                <a:uFillTx/>
                <a:latin typeface="Calibri"/>
                <a:ea typeface="+mn-ea"/>
                <a:cs typeface="+mn-cs"/>
              </a:rPr>
              <a:t>Defense Language Institute Foreign Language Center (DLIFLC)</a:t>
            </a:r>
          </a:p>
        </p:txBody>
      </p:sp>
      <p:cxnSp>
        <p:nvCxnSpPr>
          <p:cNvPr id="16405" name="AutoShape 19"/>
          <p:cNvCxnSpPr>
            <a:cxnSpLocks noChangeShapeType="1"/>
          </p:cNvCxnSpPr>
          <p:nvPr/>
        </p:nvCxnSpPr>
        <p:spPr bwMode="auto">
          <a:xfrm flipH="1">
            <a:off x="5838825" y="3886204"/>
            <a:ext cx="846138" cy="11779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cxnSp>
      <p:sp>
        <p:nvSpPr>
          <p:cNvPr id="19" name="Text Box 23"/>
          <p:cNvSpPr txBox="1">
            <a:spLocks noChangeArrowheads="1"/>
          </p:cNvSpPr>
          <p:nvPr/>
        </p:nvSpPr>
        <p:spPr bwMode="auto">
          <a:xfrm>
            <a:off x="434975" y="4094163"/>
            <a:ext cx="1928813" cy="2438400"/>
          </a:xfrm>
          <a:prstGeom prst="rect">
            <a:avLst/>
          </a:prstGeom>
          <a:noFill/>
          <a:ln w="12700" algn="ctr">
            <a:solidFill>
              <a:schemeClr val="tx1"/>
            </a:solidFill>
            <a:miter lim="800000"/>
            <a:headEnd/>
            <a:tailEnd/>
          </a:ln>
        </p:spPr>
        <p:txBody>
          <a:bodyPr/>
          <a:lstStyle/>
          <a:p>
            <a:pPr marL="0" marR="0" lvl="0" indent="-176213" algn="ctr" defTabSz="914400" rtl="0" eaLnBrk="1" fontAlgn="auto" latinLnBrk="0" hangingPunct="1">
              <a:lnSpc>
                <a:spcPct val="80000"/>
              </a:lnSpc>
              <a:spcBef>
                <a:spcPts val="600"/>
              </a:spcBef>
              <a:spcAft>
                <a:spcPts val="0"/>
              </a:spcAft>
              <a:buClrTx/>
              <a:buSzTx/>
              <a:buFont typeface="Wingdings" pitchFamily="2" charset="2"/>
              <a:buNone/>
              <a:tabLst/>
              <a:defRPr/>
            </a:pPr>
            <a:r>
              <a:rPr kumimoji="0" lang="en-US" sz="1300" b="1" i="0" u="sng" strike="noStrike" kern="1200" cap="none" spc="0" normalizeH="0" baseline="0" noProof="0" dirty="0">
                <a:ln>
                  <a:noFill/>
                </a:ln>
                <a:solidFill>
                  <a:srgbClr val="4F81BD"/>
                </a:solidFill>
                <a:effectLst/>
                <a:uLnTx/>
                <a:uFillTx/>
                <a:latin typeface="Calibri"/>
                <a:ea typeface="+mn-ea"/>
                <a:cs typeface="+mn-cs"/>
              </a:rPr>
              <a:t>Key Members</a:t>
            </a:r>
          </a:p>
          <a:p>
            <a:pPr marL="176213" marR="0" lvl="0" indent="-176213" algn="l" defTabSz="914400" rtl="0" eaLnBrk="1" fontAlgn="auto" latinLnBrk="0" hangingPunct="1">
              <a:lnSpc>
                <a:spcPct val="80000"/>
              </a:lnSpc>
              <a:spcBef>
                <a:spcPct val="30000"/>
              </a:spcBef>
              <a:spcAft>
                <a:spcPts val="0"/>
              </a:spcAft>
              <a:buClrTx/>
              <a:buSzTx/>
              <a:buFontTx/>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Depts of Defense, Commerce, Education, Energy, Homeland Security, and State</a:t>
            </a:r>
          </a:p>
          <a:p>
            <a:pPr marL="176213" marR="0" lvl="0" indent="-176213" algn="l" defTabSz="914400" rtl="0" eaLnBrk="1" fontAlgn="auto" latinLnBrk="0" hangingPunct="1">
              <a:lnSpc>
                <a:spcPct val="80000"/>
              </a:lnSpc>
              <a:spcBef>
                <a:spcPct val="30000"/>
              </a:spcBef>
              <a:spcAft>
                <a:spcPts val="0"/>
              </a:spcAft>
              <a:buClrTx/>
              <a:buSzTx/>
              <a:buFontTx/>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National Endowment for the Humanities</a:t>
            </a:r>
          </a:p>
          <a:p>
            <a:pPr marL="176213" marR="0" lvl="0" indent="-176213" algn="l" defTabSz="914400" rtl="0" eaLnBrk="1" fontAlgn="auto" latinLnBrk="0" hangingPunct="1">
              <a:lnSpc>
                <a:spcPct val="80000"/>
              </a:lnSpc>
              <a:spcBef>
                <a:spcPct val="30000"/>
              </a:spcBef>
              <a:spcAft>
                <a:spcPts val="0"/>
              </a:spcAft>
              <a:buClrTx/>
              <a:buSzTx/>
              <a:buFontTx/>
              <a:buChar char="•"/>
              <a:tabLst/>
              <a:defRPr/>
            </a:pP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Office of the Director of National Intelligence</a:t>
            </a:r>
            <a:endParaRPr kumimoji="0" lang="en-US" sz="1300" b="0" i="0" u="none" strike="noStrike" kern="1200" cap="none" spc="0" normalizeH="0" baseline="0" noProof="0" dirty="0">
              <a:ln>
                <a:noFill/>
              </a:ln>
              <a:solidFill>
                <a:srgbClr val="4F81BD"/>
              </a:solidFill>
              <a:effectLst/>
              <a:uLnTx/>
              <a:uFillTx/>
              <a:latin typeface="Calibri"/>
              <a:ea typeface="+mn-ea"/>
              <a:cs typeface="+mn-cs"/>
            </a:endParaRPr>
          </a:p>
          <a:p>
            <a:pPr marL="176213" marR="0" lvl="0" indent="-176213" algn="l" defTabSz="914400" rtl="0" eaLnBrk="1" fontAlgn="auto" latinLnBrk="0" hangingPunct="1">
              <a:lnSpc>
                <a:spcPct val="80000"/>
              </a:lnSpc>
              <a:spcBef>
                <a:spcPct val="30000"/>
              </a:spcBef>
              <a:spcAft>
                <a:spcPts val="0"/>
              </a:spcAft>
              <a:buClrTx/>
              <a:buSzTx/>
              <a:buFontTx/>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Presidential appointees from higher education, </a:t>
            </a:r>
            <a:r>
              <a:rPr kumimoji="0" lang="en-US" sz="1200" b="0" i="0" u="none" strike="noStrike" kern="1200" cap="none" spc="0" normalizeH="0" baseline="0" noProof="0" dirty="0">
                <a:ln>
                  <a:noFill/>
                </a:ln>
                <a:solidFill>
                  <a:srgbClr val="4F81BD"/>
                </a:solidFill>
                <a:effectLst/>
                <a:uLnTx/>
                <a:uFillTx/>
                <a:latin typeface="Calibri"/>
                <a:ea typeface="+mn-ea"/>
                <a:cs typeface="+mn-cs"/>
              </a:rPr>
              <a:t>non-profit, and industry</a:t>
            </a:r>
          </a:p>
        </p:txBody>
      </p:sp>
      <p:sp>
        <p:nvSpPr>
          <p:cNvPr id="20" name="Text Box 18"/>
          <p:cNvSpPr txBox="1">
            <a:spLocks noChangeArrowheads="1"/>
          </p:cNvSpPr>
          <p:nvPr/>
        </p:nvSpPr>
        <p:spPr bwMode="auto">
          <a:xfrm>
            <a:off x="416360" y="3449164"/>
            <a:ext cx="2006762" cy="437043"/>
          </a:xfrm>
          <a:prstGeom prst="rect">
            <a:avLst/>
          </a:prstGeom>
          <a:solidFill>
            <a:schemeClr val="accent1"/>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National Security Education Board</a:t>
            </a:r>
          </a:p>
        </p:txBody>
      </p:sp>
      <p:sp>
        <p:nvSpPr>
          <p:cNvPr id="21" name="Text Box 18"/>
          <p:cNvSpPr txBox="1">
            <a:spLocks noChangeArrowheads="1"/>
          </p:cNvSpPr>
          <p:nvPr/>
        </p:nvSpPr>
        <p:spPr bwMode="auto">
          <a:xfrm>
            <a:off x="6728666" y="3449164"/>
            <a:ext cx="2006762" cy="437043"/>
          </a:xfrm>
          <a:prstGeom prst="rect">
            <a:avLst/>
          </a:prstGeom>
          <a:solidFill>
            <a:schemeClr val="accent1"/>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91440" marR="0" lvl="0" indent="-117475"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Defense Language</a:t>
            </a:r>
          </a:p>
          <a:p>
            <a:pPr marL="91440" marR="0" lvl="0" indent="-117475"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Steering Committee</a:t>
            </a:r>
          </a:p>
        </p:txBody>
      </p:sp>
      <p:sp>
        <p:nvSpPr>
          <p:cNvPr id="22" name="Text Box 18"/>
          <p:cNvSpPr txBox="1">
            <a:spLocks noChangeArrowheads="1"/>
          </p:cNvSpPr>
          <p:nvPr/>
        </p:nvSpPr>
        <p:spPr bwMode="auto">
          <a:xfrm>
            <a:off x="420688" y="1905004"/>
            <a:ext cx="2419350" cy="441339"/>
          </a:xfrm>
          <a:prstGeom prst="rect">
            <a:avLst/>
          </a:prstGeom>
          <a:noFill/>
          <a:ln w="19050" algn="ctr">
            <a:solidFill>
              <a:schemeClr val="accent1"/>
            </a:solidFill>
            <a:miter lim="800000"/>
            <a:headEnd/>
            <a:tailEnd/>
          </a:ln>
        </p:spPr>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400" b="0" i="0" u="none" strike="noStrike" kern="1200" cap="none" spc="0" normalizeH="0" baseline="0" noProof="0" dirty="0">
                <a:ln>
                  <a:noFill/>
                </a:ln>
                <a:solidFill>
                  <a:srgbClr val="4F81BD"/>
                </a:solidFill>
                <a:effectLst/>
                <a:uLnTx/>
                <a:uFillTx/>
                <a:latin typeface="Calibri"/>
                <a:ea typeface="+mn-ea"/>
                <a:cs typeface="+mn-cs"/>
              </a:rPr>
              <a:t>Air </a:t>
            </a:r>
            <a:r>
              <a:rPr kumimoji="0" lang="en-US" sz="1400" b="0" i="0" u="none" strike="noStrike" kern="1200" cap="none" spc="0" normalizeH="0" baseline="0" noProof="0" dirty="0" smtClean="0">
                <a:ln>
                  <a:noFill/>
                </a:ln>
                <a:solidFill>
                  <a:srgbClr val="4F81BD"/>
                </a:solidFill>
                <a:effectLst/>
                <a:uLnTx/>
                <a:uFillTx/>
                <a:latin typeface="Calibri"/>
                <a:ea typeface="+mn-ea"/>
                <a:cs typeface="+mn-cs"/>
              </a:rPr>
              <a:t>Education Training Command (AETC)</a:t>
            </a:r>
            <a:endParaRPr kumimoji="0" 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3" name="Text Box 18"/>
          <p:cNvSpPr txBox="1">
            <a:spLocks noChangeArrowheads="1"/>
          </p:cNvSpPr>
          <p:nvPr/>
        </p:nvSpPr>
        <p:spPr bwMode="auto">
          <a:xfrm>
            <a:off x="6175375" y="1600204"/>
            <a:ext cx="2419350" cy="437043"/>
          </a:xfrm>
          <a:prstGeom prst="rect">
            <a:avLst/>
          </a:prstGeom>
          <a:noFill/>
          <a:ln w="19050" algn="ctr">
            <a:solidFill>
              <a:schemeClr val="accent1"/>
            </a:solidFill>
            <a:miter lim="800000"/>
            <a:headEnd/>
            <a:tailEnd/>
          </a:ln>
        </p:spPr>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400" b="0" i="0" u="none" strike="noStrike" kern="1200" cap="none" spc="0" normalizeH="0" baseline="0" noProof="0" dirty="0">
                <a:ln>
                  <a:noFill/>
                </a:ln>
                <a:solidFill>
                  <a:srgbClr val="4F81BD"/>
                </a:solidFill>
                <a:effectLst/>
                <a:uLnTx/>
                <a:uFillTx/>
                <a:latin typeface="Calibri"/>
                <a:ea typeface="+mn-ea"/>
                <a:cs typeface="+mn-cs"/>
              </a:rPr>
              <a:t>Army </a:t>
            </a:r>
            <a:r>
              <a:rPr kumimoji="0" lang="en-US" sz="1400" b="0" i="0" u="none" strike="noStrike" kern="1200" cap="none" spc="0" normalizeH="0" baseline="0" noProof="0" dirty="0" smtClean="0">
                <a:ln>
                  <a:noFill/>
                </a:ln>
                <a:solidFill>
                  <a:srgbClr val="4F81BD"/>
                </a:solidFill>
                <a:effectLst/>
                <a:uLnTx/>
                <a:uFillTx/>
                <a:latin typeface="Calibri"/>
                <a:ea typeface="+mn-ea"/>
                <a:cs typeface="+mn-cs"/>
              </a:rPr>
              <a:t>Training &amp; Doctrine Command (TRADOC)</a:t>
            </a:r>
            <a:endParaRPr kumimoji="0" lang="en-US" sz="1400" b="0" i="0" u="none" strike="noStrike" kern="1200" cap="none" spc="0" normalizeH="0" baseline="0" noProof="0" dirty="0">
              <a:ln>
                <a:noFill/>
              </a:ln>
              <a:solidFill>
                <a:srgbClr val="4F81BD"/>
              </a:solidFill>
              <a:effectLst/>
              <a:uLnTx/>
              <a:uFillTx/>
              <a:latin typeface="Calibri"/>
              <a:ea typeface="+mn-ea"/>
              <a:cs typeface="+mn-cs"/>
            </a:endParaRPr>
          </a:p>
        </p:txBody>
      </p:sp>
      <p:sp>
        <p:nvSpPr>
          <p:cNvPr id="24" name="Text Box 18"/>
          <p:cNvSpPr txBox="1">
            <a:spLocks noChangeArrowheads="1"/>
          </p:cNvSpPr>
          <p:nvPr/>
        </p:nvSpPr>
        <p:spPr bwMode="auto">
          <a:xfrm>
            <a:off x="420688" y="2514600"/>
            <a:ext cx="2419350" cy="609600"/>
          </a:xfrm>
          <a:prstGeom prst="rect">
            <a:avLst/>
          </a:prstGeom>
          <a:noFill/>
          <a:ln w="19050" algn="ctr">
            <a:solidFill>
              <a:schemeClr val="accent1"/>
            </a:solidFill>
            <a:miter lim="800000"/>
            <a:headEnd/>
            <a:tailEnd/>
          </a:ln>
        </p:spPr>
        <p:txBody>
          <a:bodyPr>
            <a:spAutoFit/>
          </a:bodyPr>
          <a:lstStyle/>
          <a:p>
            <a:pPr marL="117475" marR="0" lvl="0" indent="-117475" algn="ctr" defTabSz="914400" rtl="0" eaLnBrk="1" fontAlgn="auto" latinLnBrk="0" hangingPunct="1">
              <a:lnSpc>
                <a:spcPct val="80000"/>
              </a:lnSpc>
              <a:spcBef>
                <a:spcPct val="30000"/>
              </a:spcBef>
              <a:spcAft>
                <a:spcPts val="0"/>
              </a:spcAft>
              <a:buClrTx/>
              <a:buSzTx/>
              <a:buFontTx/>
              <a:buNone/>
              <a:tabLst/>
              <a:defRPr/>
            </a:pPr>
            <a:r>
              <a:rPr kumimoji="0" lang="en-US" sz="1400" b="0" i="0" u="none" strike="noStrike" kern="1200" cap="none" spc="0" normalizeH="0" baseline="0" noProof="0" dirty="0">
                <a:ln>
                  <a:noFill/>
                </a:ln>
                <a:solidFill>
                  <a:srgbClr val="4F81BD"/>
                </a:solidFill>
                <a:effectLst/>
                <a:uLnTx/>
                <a:uFillTx/>
                <a:latin typeface="Calibri"/>
                <a:ea typeface="+mn-ea"/>
                <a:cs typeface="+mn-cs"/>
              </a:rPr>
              <a:t>Defense Language Institute English Language Center (DLIELC) </a:t>
            </a:r>
          </a:p>
        </p:txBody>
      </p:sp>
      <p:cxnSp>
        <p:nvCxnSpPr>
          <p:cNvPr id="16416" name="Straight Arrow Connector 24"/>
          <p:cNvCxnSpPr>
            <a:cxnSpLocks noChangeShapeType="1"/>
            <a:stCxn id="22" idx="2"/>
            <a:endCxn id="24" idx="0"/>
          </p:cNvCxnSpPr>
          <p:nvPr/>
        </p:nvCxnSpPr>
        <p:spPr bwMode="auto">
          <a:xfrm>
            <a:off x="1630363" y="2346343"/>
            <a:ext cx="0" cy="168261"/>
          </a:xfrm>
          <a:prstGeom prst="straightConnector1">
            <a:avLst/>
          </a:prstGeom>
          <a:noFill/>
          <a:ln w="28575" algn="ctr">
            <a:solidFill>
              <a:schemeClr val="tx1"/>
            </a:solidFill>
            <a:round/>
            <a:headEnd/>
            <a:tailEnd type="triangle" w="med" len="med"/>
          </a:ln>
        </p:spPr>
      </p:cxnSp>
      <p:cxnSp>
        <p:nvCxnSpPr>
          <p:cNvPr id="16417" name="Straight Arrow Connector 25"/>
          <p:cNvCxnSpPr>
            <a:cxnSpLocks noChangeShapeType="1"/>
            <a:stCxn id="23" idx="2"/>
            <a:endCxn id="17" idx="0"/>
          </p:cNvCxnSpPr>
          <p:nvPr/>
        </p:nvCxnSpPr>
        <p:spPr bwMode="auto">
          <a:xfrm>
            <a:off x="7385050" y="2037243"/>
            <a:ext cx="2382" cy="202720"/>
          </a:xfrm>
          <a:prstGeom prst="straightConnector1">
            <a:avLst/>
          </a:prstGeom>
          <a:noFill/>
          <a:ln w="28575" algn="ctr">
            <a:solidFill>
              <a:schemeClr val="tx1"/>
            </a:solidFill>
            <a:round/>
            <a:headEnd/>
            <a:tailEnd type="triangle" w="med" len="med"/>
          </a:ln>
        </p:spPr>
      </p:cxnSp>
      <p:sp>
        <p:nvSpPr>
          <p:cNvPr id="28" name="TextBox 27"/>
          <p:cNvSpPr txBox="1"/>
          <p:nvPr/>
        </p:nvSpPr>
        <p:spPr>
          <a:xfrm>
            <a:off x="3058633" y="6553200"/>
            <a:ext cx="1176338" cy="261938"/>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F81BD"/>
                </a:solidFill>
                <a:effectLst/>
                <a:uLnTx/>
                <a:uFillTx/>
                <a:latin typeface="Calibri"/>
                <a:ea typeface="+mn-ea"/>
                <a:cs typeface="+mn-cs"/>
              </a:rPr>
              <a:t>Collaboration</a:t>
            </a:r>
          </a:p>
        </p:txBody>
      </p:sp>
      <p:cxnSp>
        <p:nvCxnSpPr>
          <p:cNvPr id="16420" name="Straight Arrow Connector 28"/>
          <p:cNvCxnSpPr>
            <a:cxnSpLocks noChangeShapeType="1"/>
          </p:cNvCxnSpPr>
          <p:nvPr/>
        </p:nvCxnSpPr>
        <p:spPr bwMode="auto">
          <a:xfrm>
            <a:off x="1254127" y="6664325"/>
            <a:ext cx="376238" cy="1588"/>
          </a:xfrm>
          <a:prstGeom prst="straightConnector1">
            <a:avLst/>
          </a:prstGeom>
          <a:noFill/>
          <a:ln w="25400" algn="ctr">
            <a:solidFill>
              <a:schemeClr val="tx1"/>
            </a:solidFill>
            <a:round/>
            <a:headEnd/>
            <a:tailEnd type="triangle" w="med" len="med"/>
          </a:ln>
        </p:spPr>
      </p:cxnSp>
      <p:cxnSp>
        <p:nvCxnSpPr>
          <p:cNvPr id="16422" name="Straight Arrow Connector 30"/>
          <p:cNvCxnSpPr>
            <a:cxnSpLocks noChangeShapeType="1"/>
          </p:cNvCxnSpPr>
          <p:nvPr/>
        </p:nvCxnSpPr>
        <p:spPr bwMode="auto">
          <a:xfrm>
            <a:off x="4260671" y="6680200"/>
            <a:ext cx="376237" cy="1588"/>
          </a:xfrm>
          <a:prstGeom prst="straightConnector1">
            <a:avLst/>
          </a:prstGeom>
          <a:noFill/>
          <a:ln w="25400" algn="ctr">
            <a:solidFill>
              <a:schemeClr val="tx1"/>
            </a:solidFill>
            <a:prstDash val="sysDash"/>
            <a:round/>
            <a:headEnd/>
            <a:tailEnd type="triangle" w="med" len="med"/>
          </a:ln>
        </p:spPr>
      </p:cxnSp>
      <p:cxnSp>
        <p:nvCxnSpPr>
          <p:cNvPr id="16423" name="Straight Arrow Connector 32"/>
          <p:cNvCxnSpPr>
            <a:cxnSpLocks noChangeShapeType="1"/>
          </p:cNvCxnSpPr>
          <p:nvPr/>
        </p:nvCxnSpPr>
        <p:spPr bwMode="auto">
          <a:xfrm>
            <a:off x="2444750" y="3511550"/>
            <a:ext cx="698500" cy="0"/>
          </a:xfrm>
          <a:prstGeom prst="straightConnector1">
            <a:avLst/>
          </a:prstGeom>
          <a:noFill/>
          <a:ln w="25400" algn="ctr">
            <a:solidFill>
              <a:schemeClr val="tx1"/>
            </a:solidFill>
            <a:prstDash val="sysDash"/>
            <a:round/>
            <a:headEnd/>
            <a:tailEnd type="triangle" w="med" len="med"/>
          </a:ln>
        </p:spPr>
      </p:cxnSp>
      <p:cxnSp>
        <p:nvCxnSpPr>
          <p:cNvPr id="16424" name="Straight Arrow Connector 34"/>
          <p:cNvCxnSpPr>
            <a:cxnSpLocks noChangeShapeType="1"/>
          </p:cNvCxnSpPr>
          <p:nvPr/>
        </p:nvCxnSpPr>
        <p:spPr bwMode="auto">
          <a:xfrm flipH="1">
            <a:off x="6000750" y="3546475"/>
            <a:ext cx="698500" cy="0"/>
          </a:xfrm>
          <a:prstGeom prst="straightConnector1">
            <a:avLst/>
          </a:prstGeom>
          <a:noFill/>
          <a:ln w="25400" algn="ctr">
            <a:solidFill>
              <a:schemeClr val="tx1"/>
            </a:solidFill>
            <a:prstDash val="sysDash"/>
            <a:round/>
            <a:headEnd/>
            <a:tailEnd type="triangle" w="med" len="med"/>
          </a:ln>
        </p:spPr>
      </p:cxnSp>
      <p:cxnSp>
        <p:nvCxnSpPr>
          <p:cNvPr id="16426" name="Straight Arrow Connector 36"/>
          <p:cNvCxnSpPr>
            <a:cxnSpLocks noChangeShapeType="1"/>
          </p:cNvCxnSpPr>
          <p:nvPr/>
        </p:nvCxnSpPr>
        <p:spPr bwMode="auto">
          <a:xfrm>
            <a:off x="3505200" y="3699193"/>
            <a:ext cx="0" cy="395287"/>
          </a:xfrm>
          <a:prstGeom prst="straightConnector1">
            <a:avLst/>
          </a:prstGeom>
          <a:noFill/>
          <a:ln w="28575" algn="ctr">
            <a:solidFill>
              <a:schemeClr val="tx1"/>
            </a:solidFill>
            <a:round/>
            <a:headEnd/>
            <a:tailEnd type="triangle" w="med" len="med"/>
          </a:ln>
        </p:spPr>
      </p:cxnSp>
      <p:sp>
        <p:nvSpPr>
          <p:cNvPr id="38" name="Text Box 8"/>
          <p:cNvSpPr txBox="1">
            <a:spLocks noChangeArrowheads="1"/>
          </p:cNvSpPr>
          <p:nvPr/>
        </p:nvSpPr>
        <p:spPr bwMode="auto">
          <a:xfrm>
            <a:off x="3160714" y="2553835"/>
            <a:ext cx="2794373" cy="414985"/>
          </a:xfrm>
          <a:prstGeom prst="rect">
            <a:avLst/>
          </a:prstGeom>
          <a:solidFill>
            <a:schemeClr val="accent1"/>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0" marR="0" lvl="0" indent="0" algn="ctr" defTabSz="914400" rtl="0" eaLnBrk="1" fontAlgn="auto" latinLnBrk="0" hangingPunct="1">
              <a:lnSpc>
                <a:spcPct val="80000"/>
              </a:lnSpc>
              <a:spcBef>
                <a:spcPct val="3000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a:ea typeface="+mn-ea"/>
                <a:cs typeface="+mn-cs"/>
              </a:rPr>
              <a:t>DASD(Force Education &amp;Training</a:t>
            </a:r>
            <a:r>
              <a:rPr kumimoji="0" lang="en-US" sz="1400" b="0" i="0" u="none" strike="noStrike" kern="1200" cap="none" spc="0" normalizeH="0" baseline="0" noProof="0" dirty="0">
                <a:ln>
                  <a:noFill/>
                </a:ln>
                <a:solidFill>
                  <a:prstClr val="white"/>
                </a:solidFill>
                <a:effectLst/>
                <a:uLnTx/>
                <a:uFillTx/>
                <a:latin typeface="Calibri"/>
                <a:ea typeface="+mn-ea"/>
                <a:cs typeface="+mn-cs"/>
              </a:rPr>
              <a:t>)</a:t>
            </a:r>
            <a:br>
              <a:rPr kumimoji="0" lang="en-US" sz="1400" b="0" i="0" u="none" strike="noStrike" kern="1200" cap="none" spc="0" normalizeH="0" baseline="0" noProof="0" dirty="0">
                <a:ln>
                  <a:noFill/>
                </a:ln>
                <a:solidFill>
                  <a:prstClr val="white"/>
                </a:solidFill>
                <a:effectLst/>
                <a:uLnTx/>
                <a:uFillTx/>
                <a:latin typeface="Calibri"/>
                <a:ea typeface="+mn-ea"/>
                <a:cs typeface="+mn-cs"/>
              </a:rPr>
            </a:br>
            <a:r>
              <a:rPr kumimoji="0" lang="en-US" sz="1200" b="0" i="0" u="none" strike="noStrike" kern="1200" cap="none" spc="0" normalizeH="0" baseline="0" noProof="0" dirty="0">
                <a:ln>
                  <a:noFill/>
                </a:ln>
                <a:solidFill>
                  <a:prstClr val="white"/>
                </a:solidFill>
                <a:effectLst/>
                <a:uLnTx/>
                <a:uFillTx/>
                <a:latin typeface="Calibri"/>
                <a:ea typeface="+mn-ea"/>
                <a:cs typeface="+mn-cs"/>
              </a:rPr>
              <a:t>DoD Senior Language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Authority</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Text Box 8"/>
          <p:cNvSpPr txBox="1">
            <a:spLocks noChangeArrowheads="1"/>
          </p:cNvSpPr>
          <p:nvPr/>
        </p:nvSpPr>
        <p:spPr bwMode="auto">
          <a:xfrm>
            <a:off x="139259" y="1524000"/>
            <a:ext cx="2794373" cy="267702"/>
          </a:xfrm>
          <a:prstGeom prst="rect">
            <a:avLst/>
          </a:prstGeom>
          <a:solidFill>
            <a:schemeClr val="accent1"/>
          </a:solidFill>
          <a:ln>
            <a:solidFill>
              <a:schemeClr val="accent2"/>
            </a:solidFill>
            <a:headEnd/>
            <a:tailEnd/>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spAutoFit/>
          </a:bodyPr>
          <a:lstStyle/>
          <a:p>
            <a:pPr marL="0" marR="0" lvl="0" indent="0" algn="ctr" defTabSz="914400" rtl="0" eaLnBrk="1" fontAlgn="auto" latinLnBrk="0" hangingPunct="1">
              <a:lnSpc>
                <a:spcPct val="80000"/>
              </a:lnSpc>
              <a:spcBef>
                <a:spcPct val="30000"/>
              </a:spcBef>
              <a:spcAft>
                <a:spcPts val="0"/>
              </a:spcAft>
              <a:buClrTx/>
              <a:buSzTx/>
              <a:buFont typeface="Wingdings" pitchFamily="2" charset="2"/>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Director DHRA</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6433" name="Straight Arrow Connector 39"/>
          <p:cNvCxnSpPr>
            <a:cxnSpLocks noChangeShapeType="1"/>
          </p:cNvCxnSpPr>
          <p:nvPr/>
        </p:nvCxnSpPr>
        <p:spPr bwMode="auto">
          <a:xfrm>
            <a:off x="5837238" y="6665913"/>
            <a:ext cx="563562" cy="0"/>
          </a:xfrm>
          <a:prstGeom prst="straightConnector1">
            <a:avLst/>
          </a:prstGeom>
          <a:noFill/>
          <a:ln w="34925" cmpd="dbl" algn="ctr">
            <a:solidFill>
              <a:schemeClr val="tx1"/>
            </a:solidFill>
            <a:prstDash val="sysDot"/>
            <a:round/>
            <a:headEnd/>
            <a:tailEnd type="triangle" w="med" len="med"/>
          </a:ln>
        </p:spPr>
      </p:cxnSp>
      <p:sp>
        <p:nvSpPr>
          <p:cNvPr id="41" name="TextBox 40"/>
          <p:cNvSpPr txBox="1"/>
          <p:nvPr/>
        </p:nvSpPr>
        <p:spPr>
          <a:xfrm>
            <a:off x="6337300" y="6532567"/>
            <a:ext cx="2192338" cy="26193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F81BD"/>
                </a:solidFill>
                <a:effectLst/>
                <a:uLnTx/>
                <a:uFillTx/>
                <a:latin typeface="Calibri"/>
                <a:ea typeface="+mn-ea"/>
                <a:cs typeface="+mn-cs"/>
              </a:rPr>
              <a:t>Resource, HR &amp; Admin Control</a:t>
            </a:r>
          </a:p>
        </p:txBody>
      </p:sp>
      <p:cxnSp>
        <p:nvCxnSpPr>
          <p:cNvPr id="16435" name="Straight Arrow Connector 60"/>
          <p:cNvCxnSpPr>
            <a:cxnSpLocks noChangeShapeType="1"/>
          </p:cNvCxnSpPr>
          <p:nvPr/>
        </p:nvCxnSpPr>
        <p:spPr bwMode="auto">
          <a:xfrm rot="16200000" flipH="1">
            <a:off x="2327671" y="2365774"/>
            <a:ext cx="1496220" cy="249237"/>
          </a:xfrm>
          <a:prstGeom prst="bentConnector3">
            <a:avLst>
              <a:gd name="adj1" fmla="val 99033"/>
            </a:avLst>
          </a:prstGeom>
          <a:ln>
            <a:headEnd/>
            <a:tailEnd type="triangle" w="med" len="med"/>
          </a:ln>
        </p:spPr>
        <p:style>
          <a:lnRef idx="2">
            <a:schemeClr val="accent6"/>
          </a:lnRef>
          <a:fillRef idx="0">
            <a:schemeClr val="accent6"/>
          </a:fillRef>
          <a:effectRef idx="1">
            <a:schemeClr val="accent6"/>
          </a:effectRef>
          <a:fontRef idx="minor">
            <a:schemeClr val="tx1"/>
          </a:fontRef>
        </p:style>
      </p:cxnSp>
      <p:cxnSp>
        <p:nvCxnSpPr>
          <p:cNvPr id="16436" name="Straight Arrow Connector 42"/>
          <p:cNvCxnSpPr>
            <a:cxnSpLocks noChangeShapeType="1"/>
          </p:cNvCxnSpPr>
          <p:nvPr/>
        </p:nvCxnSpPr>
        <p:spPr bwMode="auto">
          <a:xfrm flipH="1">
            <a:off x="4571999" y="2248902"/>
            <a:ext cx="1" cy="295861"/>
          </a:xfrm>
          <a:prstGeom prst="straightConnector1">
            <a:avLst/>
          </a:prstGeom>
          <a:noFill/>
          <a:ln w="25400" algn="ctr">
            <a:solidFill>
              <a:schemeClr val="tx1"/>
            </a:solidFill>
            <a:round/>
            <a:headEnd/>
            <a:tailEnd type="triangle" w="med" len="med"/>
          </a:ln>
        </p:spPr>
      </p:cxnSp>
      <p:cxnSp>
        <p:nvCxnSpPr>
          <p:cNvPr id="16437" name="Straight Arrow Connector 43"/>
          <p:cNvCxnSpPr>
            <a:cxnSpLocks noChangeShapeType="1"/>
          </p:cNvCxnSpPr>
          <p:nvPr/>
        </p:nvCxnSpPr>
        <p:spPr bwMode="auto">
          <a:xfrm flipH="1">
            <a:off x="4571999" y="2970212"/>
            <a:ext cx="0" cy="153988"/>
          </a:xfrm>
          <a:prstGeom prst="straightConnector1">
            <a:avLst/>
          </a:prstGeom>
          <a:noFill/>
          <a:ln w="25400" algn="ctr">
            <a:solidFill>
              <a:schemeClr val="tx1"/>
            </a:solidFill>
            <a:round/>
            <a:headEnd/>
            <a:tailEnd type="triangle" w="med" len="med"/>
          </a:ln>
        </p:spPr>
      </p:cxnSp>
      <p:cxnSp>
        <p:nvCxnSpPr>
          <p:cNvPr id="16438" name="Straight Arrow Connector 44"/>
          <p:cNvCxnSpPr>
            <a:cxnSpLocks noChangeShapeType="1"/>
          </p:cNvCxnSpPr>
          <p:nvPr/>
        </p:nvCxnSpPr>
        <p:spPr bwMode="auto">
          <a:xfrm>
            <a:off x="7721600" y="3896833"/>
            <a:ext cx="0" cy="228600"/>
          </a:xfrm>
          <a:prstGeom prst="straightConnector1">
            <a:avLst/>
          </a:prstGeom>
          <a:noFill/>
          <a:ln w="25400" algn="ctr">
            <a:solidFill>
              <a:schemeClr val="tx1"/>
            </a:solidFill>
            <a:round/>
            <a:headEnd/>
            <a:tailEnd type="triangle" w="med" len="med"/>
          </a:ln>
        </p:spPr>
      </p:cxnSp>
      <p:sp>
        <p:nvSpPr>
          <p:cNvPr id="46" name="TextBox 45"/>
          <p:cNvSpPr txBox="1"/>
          <p:nvPr/>
        </p:nvSpPr>
        <p:spPr>
          <a:xfrm>
            <a:off x="1621168" y="6532567"/>
            <a:ext cx="1176338" cy="26193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F81BD"/>
                </a:solidFill>
                <a:effectLst/>
                <a:uLnTx/>
                <a:uFillTx/>
                <a:latin typeface="Calibri"/>
                <a:ea typeface="+mn-ea"/>
                <a:cs typeface="+mn-cs"/>
              </a:rPr>
              <a:t>Oversight</a:t>
            </a:r>
          </a:p>
        </p:txBody>
      </p:sp>
      <p:sp>
        <p:nvSpPr>
          <p:cNvPr id="47" name="TextBox 46"/>
          <p:cNvSpPr txBox="1"/>
          <p:nvPr/>
        </p:nvSpPr>
        <p:spPr>
          <a:xfrm>
            <a:off x="4592638" y="6392867"/>
            <a:ext cx="1344612" cy="414337"/>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F81BD"/>
                </a:solidFill>
                <a:effectLst/>
                <a:uLnTx/>
                <a:uFillTx/>
                <a:latin typeface="Calibri"/>
                <a:ea typeface="+mn-ea"/>
                <a:cs typeface="+mn-cs"/>
              </a:rPr>
              <a:t>Policy Guidance</a:t>
            </a:r>
          </a:p>
        </p:txBody>
      </p:sp>
      <p:cxnSp>
        <p:nvCxnSpPr>
          <p:cNvPr id="43" name="Straight Arrow Connector 44"/>
          <p:cNvCxnSpPr>
            <a:cxnSpLocks noChangeShapeType="1"/>
          </p:cNvCxnSpPr>
          <p:nvPr/>
        </p:nvCxnSpPr>
        <p:spPr bwMode="auto">
          <a:xfrm>
            <a:off x="4573465" y="1752600"/>
            <a:ext cx="0" cy="228600"/>
          </a:xfrm>
          <a:prstGeom prst="straightConnector1">
            <a:avLst/>
          </a:prstGeom>
          <a:noFill/>
          <a:ln w="25400" algn="ctr">
            <a:solidFill>
              <a:schemeClr val="tx1"/>
            </a:solidFill>
            <a:round/>
            <a:headEnd/>
            <a:tailEnd type="triangle" w="med" len="med"/>
          </a:ln>
        </p:spPr>
      </p:cxnSp>
      <p:cxnSp>
        <p:nvCxnSpPr>
          <p:cNvPr id="44" name="Straight Arrow Connector 44"/>
          <p:cNvCxnSpPr>
            <a:cxnSpLocks noChangeShapeType="1"/>
          </p:cNvCxnSpPr>
          <p:nvPr/>
        </p:nvCxnSpPr>
        <p:spPr bwMode="auto">
          <a:xfrm>
            <a:off x="1388748" y="3865563"/>
            <a:ext cx="0" cy="228600"/>
          </a:xfrm>
          <a:prstGeom prst="straightConnector1">
            <a:avLst/>
          </a:prstGeom>
          <a:noFill/>
          <a:ln w="25400" algn="ctr">
            <a:solidFill>
              <a:schemeClr val="tx1"/>
            </a:solidFill>
            <a:round/>
            <a:headEnd/>
            <a:tailEnd type="triangle" w="med" len="med"/>
          </a:ln>
        </p:spPr>
      </p:cxnSp>
      <p:sp>
        <p:nvSpPr>
          <p:cNvPr id="45" name="Text Box 13"/>
          <p:cNvSpPr txBox="1">
            <a:spLocks noChangeArrowheads="1"/>
          </p:cNvSpPr>
          <p:nvPr/>
        </p:nvSpPr>
        <p:spPr bwMode="auto">
          <a:xfrm>
            <a:off x="4662637" y="4104167"/>
            <a:ext cx="2074862" cy="2441448"/>
          </a:xfrm>
          <a:prstGeom prst="rect">
            <a:avLst/>
          </a:prstGeom>
          <a:noFill/>
          <a:ln w="12700" algn="ctr">
            <a:solidFill>
              <a:schemeClr val="tx1"/>
            </a:solidFill>
            <a:miter lim="800000"/>
            <a:headEnd/>
            <a:tailEnd/>
          </a:ln>
        </p:spPr>
        <p:txBody>
          <a:bodyPr/>
          <a:lstStyle/>
          <a:p>
            <a:pPr marL="0" marR="0" lvl="0" indent="-176213" algn="ctr" defTabSz="914400" rtl="0" eaLnBrk="1" fontAlgn="auto" latinLnBrk="0" hangingPunct="1">
              <a:lnSpc>
                <a:spcPct val="80000"/>
              </a:lnSpc>
              <a:spcBef>
                <a:spcPts val="0"/>
              </a:spcBef>
              <a:spcAft>
                <a:spcPts val="600"/>
              </a:spcAft>
              <a:buClrTx/>
              <a:buSzTx/>
              <a:buFont typeface="Wingdings" pitchFamily="2" charset="2"/>
              <a:buNone/>
              <a:tabLst/>
              <a:defRPr/>
            </a:pPr>
            <a:r>
              <a:rPr kumimoji="0" lang="en-US" sz="1300" b="1" i="0" u="sng" strike="noStrike" kern="1200" cap="none" spc="0" normalizeH="0" baseline="0" noProof="0" dirty="0">
                <a:ln>
                  <a:noFill/>
                </a:ln>
                <a:solidFill>
                  <a:srgbClr val="4F81BD"/>
                </a:solidFill>
                <a:effectLst/>
                <a:uLnTx/>
                <a:uFillTx/>
                <a:latin typeface="Calibri"/>
                <a:ea typeface="+mn-ea"/>
                <a:cs typeface="+mn-cs"/>
              </a:rPr>
              <a:t>National Programs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Boren Scholars and Fellows Program</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Flagship Academic Language Programs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ROTC </a:t>
            </a:r>
            <a:r>
              <a:rPr kumimoji="0" lang="en-US" sz="1300" b="0" i="0" u="none" strike="noStrike" kern="1200" cap="none" spc="0" normalizeH="0" baseline="0" noProof="0" dirty="0" smtClean="0">
                <a:ln>
                  <a:noFill/>
                </a:ln>
                <a:solidFill>
                  <a:srgbClr val="4F81BD"/>
                </a:solidFill>
                <a:effectLst/>
                <a:uLnTx/>
                <a:uFillTx/>
                <a:latin typeface="Calibri"/>
                <a:ea typeface="+mn-ea"/>
                <a:cs typeface="+mn-cs"/>
              </a:rPr>
              <a:t>Programs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1" i="0" u="none" strike="noStrike" kern="1200" cap="none" spc="0" normalizeH="0" baseline="0" noProof="0" dirty="0" smtClean="0">
                <a:ln>
                  <a:noFill/>
                </a:ln>
                <a:solidFill>
                  <a:srgbClr val="4F81BD"/>
                </a:solidFill>
                <a:effectLst/>
                <a:uLnTx/>
                <a:uFillTx/>
                <a:latin typeface="Calibri"/>
                <a:ea typeface="+mn-ea"/>
                <a:cs typeface="+mn-cs"/>
              </a:rPr>
              <a:t>English for Heritage Language Speakers </a:t>
            </a:r>
            <a:endParaRPr kumimoji="0" lang="en-US" sz="1300" b="1" i="0" u="none" strike="noStrike" kern="1200" cap="none" spc="0" normalizeH="0" baseline="0" noProof="0" dirty="0">
              <a:ln>
                <a:noFill/>
              </a:ln>
              <a:solidFill>
                <a:srgbClr val="4F81BD"/>
              </a:solidFill>
              <a:effectLst/>
              <a:uLnTx/>
              <a:uFillTx/>
              <a:latin typeface="Calibri"/>
              <a:ea typeface="+mn-ea"/>
              <a:cs typeface="+mn-cs"/>
            </a:endParaRP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National Language Service Corps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r>
              <a:rPr kumimoji="0" lang="en-US" sz="1300" b="0" i="0" u="none" strike="noStrike" kern="1200" cap="none" spc="0" normalizeH="0" baseline="0" noProof="0" dirty="0">
                <a:ln>
                  <a:noFill/>
                </a:ln>
                <a:solidFill>
                  <a:srgbClr val="4F81BD"/>
                </a:solidFill>
                <a:effectLst/>
                <a:uLnTx/>
                <a:uFillTx/>
                <a:latin typeface="Calibri"/>
                <a:ea typeface="+mn-ea"/>
                <a:cs typeface="+mn-cs"/>
              </a:rPr>
              <a:t>Language Training Centers</a:t>
            </a:r>
          </a:p>
          <a:p>
            <a:pPr marL="176213" marR="0" lvl="0" indent="-176213" algn="l" defTabSz="914400" rtl="0" eaLnBrk="1" fontAlgn="auto" latinLnBrk="0" hangingPunct="1">
              <a:lnSpc>
                <a:spcPct val="80000"/>
              </a:lnSpc>
              <a:spcBef>
                <a:spcPts val="0"/>
              </a:spcBef>
              <a:spcAft>
                <a:spcPts val="600"/>
              </a:spcAft>
              <a:buClrTx/>
              <a:buSzTx/>
              <a:buFont typeface="Arial" pitchFamily="34" charset="0"/>
              <a:buChar char="•"/>
              <a:tabLst/>
              <a:defRPr/>
            </a:pPr>
            <a:endParaRPr kumimoji="0" lang="en-US" sz="1200" b="0" i="0" u="none" strike="noStrike" kern="1200" cap="none" spc="0" normalizeH="0" baseline="0" noProof="0" dirty="0">
              <a:ln>
                <a:noFill/>
              </a:ln>
              <a:solidFill>
                <a:srgbClr val="4F81BD"/>
              </a:solidFill>
              <a:effectLst/>
              <a:uLnTx/>
              <a:uFillTx/>
              <a:latin typeface="Calibri"/>
              <a:ea typeface="+mn-ea"/>
              <a:cs typeface="+mn-cs"/>
            </a:endParaRPr>
          </a:p>
        </p:txBody>
      </p:sp>
      <p:cxnSp>
        <p:nvCxnSpPr>
          <p:cNvPr id="49" name="Straight Arrow Connector 36"/>
          <p:cNvCxnSpPr>
            <a:cxnSpLocks noChangeShapeType="1"/>
          </p:cNvCxnSpPr>
          <p:nvPr/>
        </p:nvCxnSpPr>
        <p:spPr bwMode="auto">
          <a:xfrm>
            <a:off x="5668170" y="3711907"/>
            <a:ext cx="0" cy="395287"/>
          </a:xfrm>
          <a:prstGeom prst="straightConnector1">
            <a:avLst/>
          </a:prstGeom>
          <a:noFill/>
          <a:ln w="28575" algn="ctr">
            <a:solidFill>
              <a:schemeClr val="tx1"/>
            </a:solidFill>
            <a:round/>
            <a:headEnd/>
            <a:tailEnd type="triangle" w="med" len="med"/>
          </a:ln>
        </p:spPr>
      </p:cxnSp>
      <p:sp>
        <p:nvSpPr>
          <p:cNvPr id="34" name="5-Point Star 33"/>
          <p:cNvSpPr/>
          <p:nvPr/>
        </p:nvSpPr>
        <p:spPr>
          <a:xfrm>
            <a:off x="2971800" y="6641592"/>
            <a:ext cx="64008" cy="64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solidFill>
              <a:effectLst/>
              <a:uLnTx/>
              <a:uFillTx/>
              <a:latin typeface="Calibri"/>
              <a:ea typeface="+mn-ea"/>
              <a:cs typeface="+mn-cs"/>
            </a:endParaRPr>
          </a:p>
        </p:txBody>
      </p:sp>
      <p:sp>
        <p:nvSpPr>
          <p:cNvPr id="63" name="5-Point Star 62"/>
          <p:cNvSpPr/>
          <p:nvPr/>
        </p:nvSpPr>
        <p:spPr>
          <a:xfrm>
            <a:off x="3822192" y="6117349"/>
            <a:ext cx="64008" cy="654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solidFill>
              <a:effectLst/>
              <a:uLnTx/>
              <a:uFillTx/>
              <a:latin typeface="Calibri"/>
              <a:ea typeface="+mn-ea"/>
              <a:cs typeface="+mn-cs"/>
            </a:endParaRPr>
          </a:p>
        </p:txBody>
      </p:sp>
      <p:sp>
        <p:nvSpPr>
          <p:cNvPr id="64" name="5-Point Star 63"/>
          <p:cNvSpPr/>
          <p:nvPr/>
        </p:nvSpPr>
        <p:spPr>
          <a:xfrm>
            <a:off x="4050792" y="6335316"/>
            <a:ext cx="64008" cy="6548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F81BD"/>
              </a:solidFill>
              <a:effectLst/>
              <a:uLnTx/>
              <a:uFillTx/>
              <a:latin typeface="Calibri"/>
              <a:ea typeface="+mn-ea"/>
              <a:cs typeface="+mn-cs"/>
            </a:endParaRPr>
          </a:p>
        </p:txBody>
      </p:sp>
      <p:pic>
        <p:nvPicPr>
          <p:cNvPr id="48" name="Picture 31"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p:cNvSpPr txBox="1"/>
          <p:nvPr/>
        </p:nvSpPr>
        <p:spPr>
          <a:xfrm>
            <a:off x="0" y="6488668"/>
            <a:ext cx="3113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F81BD"/>
                </a:solidFill>
                <a:effectLst/>
                <a:uLnTx/>
                <a:uFillTx/>
                <a:latin typeface="Calibri"/>
                <a:ea typeface="+mn-ea"/>
                <a:cs typeface="+mn-cs"/>
              </a:rPr>
              <a:t>2</a:t>
            </a:r>
          </a:p>
        </p:txBody>
      </p:sp>
      <p:sp>
        <p:nvSpPr>
          <p:cNvPr id="52" name="Rectangle 2"/>
          <p:cNvSpPr txBox="1">
            <a:spLocks noChangeArrowheads="1"/>
          </p:cNvSpPr>
          <p:nvPr/>
        </p:nvSpPr>
        <p:spPr>
          <a:xfrm>
            <a:off x="1066800" y="179070"/>
            <a:ext cx="6934200" cy="88773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txBody>
          <a:bodyPr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DEFENSE LANGUAGE </a:t>
            </a:r>
            <a:r>
              <a:rPr kumimoji="0" lang="en-US" sz="2800" b="1" i="0" u="none" strike="noStrike" kern="1200" cap="none" spc="0" normalizeH="0" baseline="0" noProof="0" dirty="0" smtClean="0">
                <a:ln>
                  <a:noFill/>
                </a:ln>
                <a:solidFill>
                  <a:srgbClr val="002060"/>
                </a:solidFill>
                <a:effectLst/>
                <a:uLnTx/>
                <a:uFillTx/>
                <a:latin typeface="Calibri"/>
                <a:ea typeface="+mn-ea"/>
                <a:cs typeface="+mn-cs"/>
              </a:rPr>
              <a:t>COORDINATION </a:t>
            </a:r>
            <a:br>
              <a:rPr kumimoji="0" lang="en-US" sz="2800" b="1" i="0" u="none" strike="noStrike" kern="1200" cap="none" spc="0" normalizeH="0" baseline="0" noProof="0" dirty="0" smtClean="0">
                <a:ln>
                  <a:noFill/>
                </a:ln>
                <a:solidFill>
                  <a:srgbClr val="002060"/>
                </a:solidFill>
                <a:effectLst/>
                <a:uLnTx/>
                <a:uFillTx/>
                <a:latin typeface="Calibri"/>
                <a:ea typeface="+mn-ea"/>
                <a:cs typeface="+mn-cs"/>
              </a:rPr>
            </a:br>
            <a:r>
              <a:rPr kumimoji="0" lang="en-US" sz="2800" b="1" i="0" u="none" strike="noStrike" kern="1200" cap="none" spc="0" normalizeH="0" baseline="0" noProof="0" dirty="0" smtClean="0">
                <a:ln>
                  <a:noFill/>
                </a:ln>
                <a:solidFill>
                  <a:srgbClr val="002060"/>
                </a:solidFill>
                <a:effectLst/>
                <a:uLnTx/>
                <a:uFillTx/>
                <a:latin typeface="Calibri"/>
                <a:ea typeface="+mn-ea"/>
                <a:cs typeface="+mn-cs"/>
              </a:rPr>
              <a:t>AND OVERSIGHT STRUCTURE</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945764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txBox="1">
            <a:spLocks noChangeArrowheads="1"/>
          </p:cNvSpPr>
          <p:nvPr/>
        </p:nvSpPr>
        <p:spPr>
          <a:xfrm>
            <a:off x="-914400" y="304800"/>
            <a:ext cx="9144000" cy="990600"/>
          </a:xfrm>
          <a:prstGeom prst="rect">
            <a:avLst/>
          </a:prstGeom>
        </p:spPr>
        <p:txBody>
          <a:bodyPr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Calibri"/>
                <a:ea typeface="+mn-ea"/>
                <a:cs typeface="Arial" charset="0"/>
              </a:rPr>
              <a:t>           </a:t>
            </a:r>
            <a:r>
              <a:rPr kumimoji="0" lang="en-US" sz="2800" b="0" i="0" u="none" strike="noStrike" kern="1200" cap="none" spc="0" normalizeH="0" baseline="0" noProof="0" dirty="0" smtClean="0">
                <a:ln>
                  <a:noFill/>
                </a:ln>
                <a:solidFill>
                  <a:srgbClr val="002060"/>
                </a:solidFill>
                <a:effectLst/>
                <a:uLnTx/>
                <a:uFillTx/>
                <a:latin typeface="Calibri"/>
                <a:ea typeface="+mn-ea"/>
                <a:cs typeface="Arial" charset="0"/>
              </a:rPr>
              <a:t>           NATIONAL </a:t>
            </a:r>
            <a:r>
              <a:rPr kumimoji="0" lang="en-US" sz="2800" b="0" i="0" u="none" strike="noStrike" kern="1200" cap="none" spc="0" normalizeH="0" baseline="0" noProof="0" dirty="0">
                <a:ln>
                  <a:noFill/>
                </a:ln>
                <a:solidFill>
                  <a:srgbClr val="002060"/>
                </a:solidFill>
                <a:effectLst/>
                <a:uLnTx/>
                <a:uFillTx/>
                <a:latin typeface="Calibri"/>
                <a:ea typeface="+mn-ea"/>
                <a:cs typeface="Arial" charset="0"/>
              </a:rPr>
              <a:t>SECURITY EDUCATION BOARD</a:t>
            </a:r>
          </a:p>
        </p:txBody>
      </p:sp>
      <p:pic>
        <p:nvPicPr>
          <p:cNvPr id="17411" name="Picture 31"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ontent Placeholder 33"/>
          <p:cNvSpPr>
            <a:spLocks noGrp="1"/>
          </p:cNvSpPr>
          <p:nvPr>
            <p:ph sz="quarter" idx="1"/>
          </p:nvPr>
        </p:nvSpPr>
        <p:spPr>
          <a:xfrm>
            <a:off x="633186" y="1219200"/>
            <a:ext cx="8153400" cy="4953000"/>
          </a:xfrm>
          <a:noFill/>
        </p:spPr>
        <p:txBody>
          <a:bodyPr>
            <a:noAutofit/>
          </a:bodyPr>
          <a:lstStyle/>
          <a:p>
            <a:pPr marL="231775" lvl="2" indent="0">
              <a:spcBef>
                <a:spcPts val="0"/>
              </a:spcBef>
              <a:buSzPct val="100000"/>
              <a:buNone/>
              <a:defRPr/>
            </a:pPr>
            <a:r>
              <a:rPr lang="en-US" sz="2000" b="1" dirty="0">
                <a:solidFill>
                  <a:srgbClr val="002060"/>
                </a:solidFill>
                <a:latin typeface="Arial" panose="020B0604020202020204" pitchFamily="34" charset="0"/>
                <a:cs typeface="Arial" panose="020B0604020202020204" pitchFamily="34" charset="0"/>
              </a:rPr>
              <a:t>The National Security Education Board (NSEB</a:t>
            </a:r>
            <a:r>
              <a:rPr lang="en-US" sz="2000" b="1" dirty="0" smtClean="0">
                <a:solidFill>
                  <a:srgbClr val="002060"/>
                </a:solidFill>
                <a:latin typeface="Arial" panose="020B0604020202020204" pitchFamily="34" charset="0"/>
                <a:cs typeface="Arial" panose="020B0604020202020204" pitchFamily="34" charset="0"/>
              </a:rPr>
              <a:t>)</a:t>
            </a:r>
            <a:r>
              <a:rPr lang="en-US" dirty="0" smtClean="0">
                <a:solidFill>
                  <a:srgbClr val="002060"/>
                </a:solidFill>
                <a:latin typeface="Arial" panose="020B0604020202020204" pitchFamily="34" charset="0"/>
                <a:cs typeface="Arial" panose="020B0604020202020204" pitchFamily="34" charset="0"/>
              </a:rPr>
              <a:t> </a:t>
            </a:r>
          </a:p>
          <a:p>
            <a:pPr marL="463550" lvl="2" indent="-231775">
              <a:spcBef>
                <a:spcPts val="0"/>
              </a:spcBef>
              <a:buSzPct val="100000"/>
              <a:buFont typeface="Wingdings" pitchFamily="2" charset="2"/>
              <a:buChar char="§"/>
              <a:defRPr/>
            </a:pPr>
            <a:r>
              <a:rPr lang="en-US" sz="2000" dirty="0">
                <a:solidFill>
                  <a:srgbClr val="002060"/>
                </a:solidFill>
                <a:latin typeface="Arial" panose="020B0604020202020204" pitchFamily="34" charset="0"/>
                <a:cs typeface="Arial" panose="020B0604020202020204" pitchFamily="34" charset="0"/>
              </a:rPr>
              <a:t>A</a:t>
            </a:r>
            <a:r>
              <a:rPr lang="en-US" sz="1800" dirty="0" smtClean="0">
                <a:solidFill>
                  <a:srgbClr val="002060"/>
                </a:solidFill>
                <a:latin typeface="Arial" panose="020B0604020202020204" pitchFamily="34" charset="0"/>
                <a:cs typeface="Arial" panose="020B0604020202020204" pitchFamily="34" charset="0"/>
              </a:rPr>
              <a:t>dvises </a:t>
            </a:r>
            <a:r>
              <a:rPr lang="en-US" sz="1800" dirty="0">
                <a:solidFill>
                  <a:srgbClr val="002060"/>
                </a:solidFill>
                <a:latin typeface="Arial" panose="020B0604020202020204" pitchFamily="34" charset="0"/>
                <a:cs typeface="Arial" panose="020B0604020202020204" pitchFamily="34" charset="0"/>
              </a:rPr>
              <a:t>on </a:t>
            </a:r>
            <a:r>
              <a:rPr lang="en-US" sz="1800" dirty="0" smtClean="0">
                <a:solidFill>
                  <a:srgbClr val="002060"/>
                </a:solidFill>
                <a:latin typeface="Arial" panose="020B0604020202020204" pitchFamily="34" charset="0"/>
                <a:cs typeface="Arial" panose="020B0604020202020204" pitchFamily="34" charset="0"/>
              </a:rPr>
              <a:t>National </a:t>
            </a:r>
            <a:r>
              <a:rPr lang="en-US" sz="1800" dirty="0">
                <a:solidFill>
                  <a:srgbClr val="002060"/>
                </a:solidFill>
                <a:latin typeface="Arial" panose="020B0604020202020204" pitchFamily="34" charset="0"/>
                <a:cs typeface="Arial" panose="020B0604020202020204" pitchFamily="34" charset="0"/>
              </a:rPr>
              <a:t>Security Education </a:t>
            </a:r>
            <a:r>
              <a:rPr lang="en-US" sz="1800" dirty="0" smtClean="0">
                <a:solidFill>
                  <a:srgbClr val="002060"/>
                </a:solidFill>
                <a:latin typeface="Arial" panose="020B0604020202020204" pitchFamily="34" charset="0"/>
                <a:cs typeface="Arial" panose="020B0604020202020204" pitchFamily="34" charset="0"/>
              </a:rPr>
              <a:t>Program (NSEP) administration </a:t>
            </a:r>
          </a:p>
          <a:p>
            <a:pPr marL="463550" lvl="2" indent="-231775">
              <a:spcBef>
                <a:spcPts val="0"/>
              </a:spcBef>
              <a:spcAft>
                <a:spcPts val="1200"/>
              </a:spcAft>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Provides </a:t>
            </a:r>
            <a:r>
              <a:rPr lang="en-US" sz="1800" dirty="0">
                <a:solidFill>
                  <a:srgbClr val="002060"/>
                </a:solidFill>
                <a:latin typeface="Arial" panose="020B0604020202020204" pitchFamily="34" charset="0"/>
                <a:cs typeface="Arial" panose="020B0604020202020204" pitchFamily="34" charset="0"/>
              </a:rPr>
              <a:t>invaluable insight and expertise to DLNSEO by ensuring its programs remain focused on efforts that serve the broad national security interests of the United States</a:t>
            </a:r>
          </a:p>
          <a:p>
            <a:pPr marL="463550" lvl="2" indent="-231775" fontAlgn="auto">
              <a:spcBef>
                <a:spcPts val="0"/>
              </a:spcBef>
              <a:spcAft>
                <a:spcPts val="0"/>
              </a:spcAft>
              <a:buSzPct val="100000"/>
              <a:buFont typeface="Wingdings" pitchFamily="2" charset="2"/>
              <a:buChar char="§"/>
              <a:defRPr/>
            </a:pPr>
            <a:r>
              <a:rPr lang="en-US" sz="2000" dirty="0" smtClean="0">
                <a:solidFill>
                  <a:srgbClr val="002060"/>
                </a:solidFill>
                <a:latin typeface="Arial" panose="020B0604020202020204" pitchFamily="34" charset="0"/>
                <a:cs typeface="Arial" panose="020B0604020202020204" pitchFamily="34" charset="0"/>
              </a:rPr>
              <a:t>The NSEB has 14members</a:t>
            </a:r>
          </a:p>
          <a:p>
            <a:pPr marL="915988" lvl="2" indent="-231775" fontAlgn="auto">
              <a:spcBef>
                <a:spcPts val="0"/>
              </a:spcBef>
              <a:spcAft>
                <a:spcPts val="0"/>
              </a:spcAft>
              <a:buClr>
                <a:srgbClr val="477CA7"/>
              </a:buClr>
              <a:buSzPct val="100000"/>
              <a:buFont typeface="Wingdings" pitchFamily="2" charset="2"/>
              <a:buChar char="§"/>
              <a:defRPr/>
            </a:pPr>
            <a:r>
              <a:rPr lang="en-US" sz="1800" dirty="0">
                <a:solidFill>
                  <a:srgbClr val="002060"/>
                </a:solidFill>
                <a:latin typeface="Arial" panose="020B0604020202020204" pitchFamily="34" charset="0"/>
                <a:cs typeface="Arial" panose="020B0604020202020204" pitchFamily="34" charset="0"/>
              </a:rPr>
              <a:t>8 federal representatives </a:t>
            </a:r>
          </a:p>
          <a:p>
            <a:pPr marL="915988" lvl="2" indent="-231775" fontAlgn="auto">
              <a:spcBef>
                <a:spcPts val="0"/>
              </a:spcBef>
              <a:spcAft>
                <a:spcPts val="1200"/>
              </a:spcAft>
              <a:buClr>
                <a:schemeClr val="accent1"/>
              </a:buClr>
              <a:buSzPct val="100000"/>
              <a:buFont typeface="Wingdings" pitchFamily="2" charset="2"/>
              <a:buChar char="§"/>
              <a:defRPr/>
            </a:pPr>
            <a:r>
              <a:rPr lang="en-US" sz="1800" dirty="0">
                <a:solidFill>
                  <a:srgbClr val="002060"/>
                </a:solidFill>
                <a:latin typeface="Arial" panose="020B0604020202020204" pitchFamily="34" charset="0"/>
                <a:cs typeface="Arial" panose="020B0604020202020204" pitchFamily="34" charset="0"/>
              </a:rPr>
              <a:t>6 Presidentially-appointed representatives</a:t>
            </a:r>
          </a:p>
          <a:p>
            <a:pPr marL="463550" indent="-231775" fontAlgn="auto">
              <a:spcBef>
                <a:spcPts val="0"/>
              </a:spcBef>
              <a:spcAft>
                <a:spcPts val="0"/>
              </a:spcAft>
              <a:buSzPct val="100000"/>
              <a:buFont typeface="Wingdings" pitchFamily="2" charset="2"/>
              <a:buChar char="§"/>
              <a:defRPr/>
            </a:pPr>
            <a:r>
              <a:rPr lang="en-US" sz="2000" dirty="0" smtClean="0">
                <a:solidFill>
                  <a:srgbClr val="002060"/>
                </a:solidFill>
                <a:latin typeface="Arial" panose="020B0604020202020204" pitchFamily="34" charset="0"/>
                <a:cs typeface="Arial" panose="020B0604020202020204" pitchFamily="34" charset="0"/>
              </a:rPr>
              <a:t>Federal members include:</a:t>
            </a:r>
            <a:endParaRPr lang="en-US" sz="2000" dirty="0">
              <a:solidFill>
                <a:srgbClr val="002060"/>
              </a:solidFill>
              <a:latin typeface="Arial" panose="020B0604020202020204" pitchFamily="34" charset="0"/>
              <a:cs typeface="Arial" panose="020B0604020202020204" pitchFamily="34" charset="0"/>
            </a:endParaRPr>
          </a:p>
          <a:p>
            <a:pPr marL="915988" lvl="2" indent="-231775" fontAlgn="auto">
              <a:spcBef>
                <a:spcPts val="0"/>
              </a:spcBef>
              <a:spcAft>
                <a:spcPts val="0"/>
              </a:spcAft>
              <a:buClr>
                <a:schemeClr val="accent1"/>
              </a:buClr>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Secretary </a:t>
            </a:r>
            <a:r>
              <a:rPr lang="en-US" sz="1800" dirty="0">
                <a:solidFill>
                  <a:srgbClr val="002060"/>
                </a:solidFill>
                <a:latin typeface="Arial" panose="020B0604020202020204" pitchFamily="34" charset="0"/>
                <a:cs typeface="Arial" panose="020B0604020202020204" pitchFamily="34" charset="0"/>
              </a:rPr>
              <a:t>of Defense (Chair)</a:t>
            </a:r>
          </a:p>
          <a:p>
            <a:pPr marL="915988" lvl="2" indent="-231775" fontAlgn="auto">
              <a:spcBef>
                <a:spcPts val="0"/>
              </a:spcBef>
              <a:spcAft>
                <a:spcPts val="0"/>
              </a:spcAft>
              <a:buClr>
                <a:schemeClr val="accent1"/>
              </a:buClr>
              <a:buSzPct val="100000"/>
              <a:buFont typeface="Wingdings" pitchFamily="2" charset="2"/>
              <a:buChar char="§"/>
              <a:defRPr/>
            </a:pPr>
            <a:r>
              <a:rPr lang="en-US" sz="1800" dirty="0">
                <a:solidFill>
                  <a:srgbClr val="002060"/>
                </a:solidFill>
                <a:latin typeface="Arial" panose="020B0604020202020204" pitchFamily="34" charset="0"/>
                <a:cs typeface="Arial" panose="020B0604020202020204" pitchFamily="34" charset="0"/>
              </a:rPr>
              <a:t>Secretary of Commerce</a:t>
            </a:r>
          </a:p>
          <a:p>
            <a:pPr marL="915988" lvl="2" indent="-231775" fontAlgn="auto">
              <a:spcBef>
                <a:spcPts val="0"/>
              </a:spcBef>
              <a:spcAft>
                <a:spcPts val="0"/>
              </a:spcAft>
              <a:buClr>
                <a:schemeClr val="accent1"/>
              </a:buClr>
              <a:buSzPct val="100000"/>
              <a:buFont typeface="Wingdings" pitchFamily="2" charset="2"/>
              <a:buChar char="§"/>
              <a:defRPr/>
            </a:pPr>
            <a:r>
              <a:rPr lang="en-US" sz="1800" dirty="0">
                <a:solidFill>
                  <a:srgbClr val="002060"/>
                </a:solidFill>
                <a:latin typeface="Arial" panose="020B0604020202020204" pitchFamily="34" charset="0"/>
                <a:cs typeface="Arial" panose="020B0604020202020204" pitchFamily="34" charset="0"/>
              </a:rPr>
              <a:t>Secretary of Education</a:t>
            </a:r>
          </a:p>
          <a:p>
            <a:pPr marL="915988" lvl="2" indent="-231775" fontAlgn="auto">
              <a:spcBef>
                <a:spcPts val="0"/>
              </a:spcBef>
              <a:spcAft>
                <a:spcPts val="0"/>
              </a:spcAft>
              <a:buClr>
                <a:schemeClr val="accent1"/>
              </a:buClr>
              <a:buSzPct val="100000"/>
              <a:buFont typeface="Wingdings" pitchFamily="2" charset="2"/>
              <a:buChar char="§"/>
              <a:defRPr/>
            </a:pPr>
            <a:r>
              <a:rPr lang="en-US" sz="1800" dirty="0">
                <a:solidFill>
                  <a:srgbClr val="002060"/>
                </a:solidFill>
                <a:latin typeface="Arial" panose="020B0604020202020204" pitchFamily="34" charset="0"/>
                <a:cs typeface="Arial" panose="020B0604020202020204" pitchFamily="34" charset="0"/>
              </a:rPr>
              <a:t>Secretary of Energy</a:t>
            </a:r>
          </a:p>
          <a:p>
            <a:pPr marL="915988" lvl="2" indent="-231775" fontAlgn="auto">
              <a:spcBef>
                <a:spcPts val="0"/>
              </a:spcBef>
              <a:spcAft>
                <a:spcPts val="0"/>
              </a:spcAft>
              <a:buClr>
                <a:schemeClr val="accent1"/>
              </a:buClr>
              <a:buSzPct val="100000"/>
              <a:buFont typeface="Wingdings" pitchFamily="2" charset="2"/>
              <a:buChar char="§"/>
              <a:defRPr/>
            </a:pPr>
            <a:r>
              <a:rPr lang="en-US" sz="1800" dirty="0">
                <a:solidFill>
                  <a:srgbClr val="002060"/>
                </a:solidFill>
                <a:latin typeface="Arial" panose="020B0604020202020204" pitchFamily="34" charset="0"/>
                <a:cs typeface="Arial" panose="020B0604020202020204" pitchFamily="34" charset="0"/>
              </a:rPr>
              <a:t>Secretary of Homeland Security</a:t>
            </a:r>
          </a:p>
          <a:p>
            <a:pPr marL="915988" lvl="2" indent="-231775" fontAlgn="auto">
              <a:spcBef>
                <a:spcPts val="0"/>
              </a:spcBef>
              <a:spcAft>
                <a:spcPts val="0"/>
              </a:spcAft>
              <a:buClr>
                <a:schemeClr val="accent1"/>
              </a:buClr>
              <a:buSzPct val="100000"/>
              <a:buFont typeface="Wingdings" pitchFamily="2" charset="2"/>
              <a:buChar char="§"/>
              <a:defRPr/>
            </a:pPr>
            <a:r>
              <a:rPr lang="en-US" sz="1800" dirty="0">
                <a:solidFill>
                  <a:srgbClr val="002060"/>
                </a:solidFill>
                <a:latin typeface="Arial" panose="020B0604020202020204" pitchFamily="34" charset="0"/>
                <a:cs typeface="Arial" panose="020B0604020202020204" pitchFamily="34" charset="0"/>
              </a:rPr>
              <a:t>Secretary of State</a:t>
            </a:r>
          </a:p>
          <a:p>
            <a:pPr marL="915988" lvl="2" indent="-231775" fontAlgn="auto">
              <a:spcBef>
                <a:spcPts val="0"/>
              </a:spcBef>
              <a:spcAft>
                <a:spcPts val="0"/>
              </a:spcAft>
              <a:buClr>
                <a:schemeClr val="accent1"/>
              </a:buClr>
              <a:buSzPct val="100000"/>
              <a:buFont typeface="Wingdings" pitchFamily="2" charset="2"/>
              <a:buChar char="§"/>
              <a:defRPr/>
            </a:pPr>
            <a:r>
              <a:rPr lang="en-US" sz="1800" dirty="0">
                <a:solidFill>
                  <a:srgbClr val="002060"/>
                </a:solidFill>
                <a:latin typeface="Arial" panose="020B0604020202020204" pitchFamily="34" charset="0"/>
                <a:cs typeface="Arial" panose="020B0604020202020204" pitchFamily="34" charset="0"/>
              </a:rPr>
              <a:t>Director of National Intelligence</a:t>
            </a:r>
          </a:p>
          <a:p>
            <a:pPr marL="915988" lvl="2" indent="-231775" fontAlgn="auto">
              <a:spcBef>
                <a:spcPts val="0"/>
              </a:spcBef>
              <a:spcAft>
                <a:spcPts val="0"/>
              </a:spcAft>
              <a:buClr>
                <a:schemeClr val="accent1"/>
              </a:buClr>
              <a:buSzPct val="100000"/>
              <a:buFont typeface="Wingdings" pitchFamily="2" charset="2"/>
              <a:buChar char="§"/>
              <a:defRPr/>
            </a:pPr>
            <a:r>
              <a:rPr lang="en-US" sz="1800" dirty="0">
                <a:solidFill>
                  <a:srgbClr val="002060"/>
                </a:solidFill>
                <a:latin typeface="Arial" panose="020B0604020202020204" pitchFamily="34" charset="0"/>
                <a:cs typeface="Arial" panose="020B0604020202020204" pitchFamily="34" charset="0"/>
              </a:rPr>
              <a:t>Chair, National Endowment for the Humanities</a:t>
            </a:r>
          </a:p>
          <a:p>
            <a:pPr marL="320040" indent="-320040" fontAlgn="auto">
              <a:spcAft>
                <a:spcPts val="0"/>
              </a:spcAft>
              <a:buFont typeface="Wingdings"/>
              <a:buChar char=""/>
              <a:defRPr/>
            </a:pPr>
            <a:r>
              <a:rPr lang="en-US" sz="1600" dirty="0" smtClean="0">
                <a:solidFill>
                  <a:srgbClr val="002060"/>
                </a:solidFill>
                <a:latin typeface="Arial" panose="020B0604020202020204" pitchFamily="34" charset="0"/>
                <a:cs typeface="Arial" panose="020B0604020202020204" pitchFamily="34" charset="0"/>
              </a:rPr>
              <a:t> </a:t>
            </a:r>
            <a:endParaRPr lang="en-US" sz="160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5</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1794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txBox="1">
            <a:spLocks noChangeArrowheads="1"/>
          </p:cNvSpPr>
          <p:nvPr/>
        </p:nvSpPr>
        <p:spPr>
          <a:xfrm>
            <a:off x="0" y="76200"/>
            <a:ext cx="8267700" cy="1143000"/>
          </a:xfrm>
          <a:prstGeom prst="rect">
            <a:avLst/>
          </a:prstGeom>
        </p:spPr>
        <p:txBody>
          <a:bodyPr anchor="ctr">
            <a:normAutofit/>
          </a:bodyPr>
          <a:lstStyle/>
          <a:p>
            <a:pPr marL="0" marR="0" lvl="0" indent="0" algn="ctr" defTabSz="914400" rtl="0" eaLnBrk="1" fontAlgn="auto" latinLnBrk="0" hangingPunct="1">
              <a:lnSpc>
                <a:spcPts val="32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Calibri"/>
                <a:ea typeface="+mn-ea"/>
                <a:cs typeface="+mn-cs"/>
              </a:rPr>
              <a:t>         </a:t>
            </a:r>
            <a:r>
              <a:rPr kumimoji="0" lang="en-US" sz="2800" b="0" i="0" u="none" strike="noStrike" kern="1200" cap="none" spc="0" normalizeH="0" baseline="0" noProof="0" dirty="0" smtClean="0">
                <a:ln>
                  <a:noFill/>
                </a:ln>
                <a:solidFill>
                  <a:srgbClr val="002060"/>
                </a:solidFill>
                <a:effectLst/>
                <a:uLnTx/>
                <a:uFillTx/>
                <a:latin typeface="Calibri"/>
                <a:ea typeface="+mn-ea"/>
                <a:cs typeface="+mn-cs"/>
              </a:rPr>
              <a:t>DEFENSE </a:t>
            </a:r>
            <a:r>
              <a:rPr kumimoji="0" lang="en-US" sz="2800" b="0" i="0" u="none" strike="noStrike" kern="1200" cap="none" spc="0" normalizeH="0" baseline="0" noProof="0" dirty="0">
                <a:ln>
                  <a:noFill/>
                </a:ln>
                <a:solidFill>
                  <a:srgbClr val="002060"/>
                </a:solidFill>
                <a:effectLst/>
                <a:uLnTx/>
                <a:uFillTx/>
                <a:latin typeface="Calibri"/>
                <a:ea typeface="+mn-ea"/>
                <a:cs typeface="+mn-cs"/>
              </a:rPr>
              <a:t>LANGUAGE STEERING COMMITTEE</a:t>
            </a:r>
          </a:p>
        </p:txBody>
      </p:sp>
      <p:pic>
        <p:nvPicPr>
          <p:cNvPr id="18435" name="Picture 31"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ontent Placeholder 33"/>
          <p:cNvSpPr>
            <a:spLocks noGrp="1"/>
          </p:cNvSpPr>
          <p:nvPr>
            <p:ph sz="quarter" idx="1"/>
          </p:nvPr>
        </p:nvSpPr>
        <p:spPr>
          <a:xfrm>
            <a:off x="381000" y="1295400"/>
            <a:ext cx="8153400" cy="4495800"/>
          </a:xfrm>
        </p:spPr>
        <p:txBody>
          <a:bodyPr>
            <a:noAutofit/>
          </a:bodyPr>
          <a:lstStyle/>
          <a:p>
            <a:pPr marL="231775" indent="0" fontAlgn="auto">
              <a:spcBef>
                <a:spcPts val="0"/>
              </a:spcBef>
              <a:spcAft>
                <a:spcPts val="1200"/>
              </a:spcAft>
              <a:buSzPct val="100000"/>
              <a:buNone/>
              <a:defRPr/>
            </a:pPr>
            <a:r>
              <a:rPr lang="en-US" sz="1800" b="1" dirty="0">
                <a:solidFill>
                  <a:srgbClr val="002060"/>
                </a:solidFill>
                <a:latin typeface="Arial" panose="020B0604020202020204" pitchFamily="34" charset="0"/>
                <a:cs typeface="Arial" panose="020B0604020202020204" pitchFamily="34" charset="0"/>
              </a:rPr>
              <a:t>The Defense Language Steering Committee (DLSC</a:t>
            </a:r>
            <a:r>
              <a:rPr lang="en-US" sz="1800" b="1" dirty="0" smtClean="0">
                <a:solidFill>
                  <a:srgbClr val="002060"/>
                </a:solidFill>
                <a:latin typeface="Arial" panose="020B0604020202020204" pitchFamily="34" charset="0"/>
                <a:cs typeface="Arial" panose="020B0604020202020204" pitchFamily="34" charset="0"/>
              </a:rPr>
              <a:t>) serves as an advisory board to the Under Secretary of Defense (Personnel &amp; Readiness)</a:t>
            </a:r>
          </a:p>
          <a:p>
            <a:pPr marL="463550" indent="-231775" fontAlgn="auto">
              <a:spcBef>
                <a:spcPts val="0"/>
              </a:spcBef>
              <a:spcAft>
                <a:spcPts val="1200"/>
              </a:spcAft>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Established </a:t>
            </a:r>
            <a:r>
              <a:rPr lang="en-US" sz="1800" dirty="0">
                <a:solidFill>
                  <a:srgbClr val="002060"/>
                </a:solidFill>
                <a:latin typeface="Arial" panose="020B0604020202020204" pitchFamily="34" charset="0"/>
                <a:cs typeface="Arial" panose="020B0604020202020204" pitchFamily="34" charset="0"/>
              </a:rPr>
              <a:t>under </a:t>
            </a:r>
            <a:r>
              <a:rPr lang="en-US" sz="1800" dirty="0" smtClean="0">
                <a:solidFill>
                  <a:srgbClr val="002060"/>
                </a:solidFill>
                <a:latin typeface="Arial" panose="020B0604020202020204" pitchFamily="34" charset="0"/>
                <a:cs typeface="Arial" panose="020B0604020202020204" pitchFamily="34" charset="0"/>
              </a:rPr>
              <a:t>DoD Directive 5160.41E, “DoD Language, Regional Expertise, and Culture (LREC) Program”</a:t>
            </a:r>
          </a:p>
          <a:p>
            <a:pPr marL="463550" indent="-231775" fontAlgn="auto">
              <a:spcBef>
                <a:spcPts val="0"/>
              </a:spcBef>
              <a:spcAft>
                <a:spcPts val="1200"/>
              </a:spcAft>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Chaired </a:t>
            </a:r>
            <a:r>
              <a:rPr lang="en-US" sz="1800" dirty="0">
                <a:solidFill>
                  <a:srgbClr val="002060"/>
                </a:solidFill>
                <a:latin typeface="Arial" panose="020B0604020202020204" pitchFamily="34" charset="0"/>
                <a:cs typeface="Arial" panose="020B0604020202020204" pitchFamily="34" charset="0"/>
              </a:rPr>
              <a:t>by the Department of Defense Senior Language </a:t>
            </a:r>
            <a:r>
              <a:rPr lang="en-US" sz="1800" dirty="0" smtClean="0">
                <a:solidFill>
                  <a:srgbClr val="002060"/>
                </a:solidFill>
                <a:latin typeface="Arial" panose="020B0604020202020204" pitchFamily="34" charset="0"/>
                <a:cs typeface="Arial" panose="020B0604020202020204" pitchFamily="34" charset="0"/>
              </a:rPr>
              <a:t>Authority</a:t>
            </a:r>
          </a:p>
          <a:p>
            <a:pPr marL="463550" indent="-231775" fontAlgn="auto">
              <a:spcBef>
                <a:spcPts val="0"/>
              </a:spcBef>
              <a:spcAft>
                <a:spcPts val="1200"/>
              </a:spcAft>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Recommends </a:t>
            </a:r>
            <a:r>
              <a:rPr lang="en-US" sz="1800" dirty="0">
                <a:solidFill>
                  <a:srgbClr val="002060"/>
                </a:solidFill>
                <a:latin typeface="Arial" panose="020B0604020202020204" pitchFamily="34" charset="0"/>
                <a:cs typeface="Arial" panose="020B0604020202020204" pitchFamily="34" charset="0"/>
              </a:rPr>
              <a:t>and coordinates language policy, identifies present and emerging language needs, identifies language training, education, personnel, and financial </a:t>
            </a:r>
            <a:r>
              <a:rPr lang="en-US" sz="1800" dirty="0" smtClean="0">
                <a:solidFill>
                  <a:srgbClr val="002060"/>
                </a:solidFill>
                <a:latin typeface="Arial" panose="020B0604020202020204" pitchFamily="34" charset="0"/>
                <a:cs typeface="Arial" panose="020B0604020202020204" pitchFamily="34" charset="0"/>
              </a:rPr>
              <a:t>requirements</a:t>
            </a:r>
            <a:endParaRPr lang="en-US" sz="1800" dirty="0">
              <a:solidFill>
                <a:srgbClr val="002060"/>
              </a:solidFill>
              <a:latin typeface="Arial" panose="020B0604020202020204" pitchFamily="34" charset="0"/>
              <a:cs typeface="Arial" panose="020B0604020202020204" pitchFamily="34" charset="0"/>
            </a:endParaRPr>
          </a:p>
          <a:p>
            <a:pPr marL="463550" indent="-231775" fontAlgn="auto">
              <a:spcBef>
                <a:spcPts val="0"/>
              </a:spcBef>
              <a:spcAft>
                <a:spcPts val="0"/>
              </a:spcAft>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DLSC key </a:t>
            </a:r>
            <a:r>
              <a:rPr lang="en-US" sz="1800" dirty="0">
                <a:solidFill>
                  <a:srgbClr val="002060"/>
                </a:solidFill>
                <a:latin typeface="Arial" panose="020B0604020202020204" pitchFamily="34" charset="0"/>
                <a:cs typeface="Arial" panose="020B0604020202020204" pitchFamily="34" charset="0"/>
              </a:rPr>
              <a:t>stake-holders include:</a:t>
            </a:r>
          </a:p>
          <a:p>
            <a:pPr marL="735013" lvl="2" indent="-231775" fontAlgn="auto">
              <a:spcBef>
                <a:spcPts val="0"/>
              </a:spcBef>
              <a:spcAft>
                <a:spcPts val="0"/>
              </a:spcAft>
              <a:buClr>
                <a:schemeClr val="accent1"/>
              </a:buClr>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The Joint </a:t>
            </a:r>
            <a:r>
              <a:rPr lang="en-US" sz="1800" dirty="0">
                <a:solidFill>
                  <a:srgbClr val="002060"/>
                </a:solidFill>
                <a:latin typeface="Arial" panose="020B0604020202020204" pitchFamily="34" charset="0"/>
                <a:cs typeface="Arial" panose="020B0604020202020204" pitchFamily="34" charset="0"/>
              </a:rPr>
              <a:t>Staff</a:t>
            </a:r>
          </a:p>
          <a:p>
            <a:pPr marL="735013" lvl="2" indent="-231775" fontAlgn="auto">
              <a:spcBef>
                <a:spcPts val="0"/>
              </a:spcBef>
              <a:spcAft>
                <a:spcPts val="0"/>
              </a:spcAft>
              <a:buClr>
                <a:schemeClr val="accent1"/>
              </a:buClr>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The Military Services</a:t>
            </a:r>
            <a:endParaRPr lang="en-US" sz="1800" dirty="0">
              <a:solidFill>
                <a:srgbClr val="002060"/>
              </a:solidFill>
              <a:latin typeface="Arial" panose="020B0604020202020204" pitchFamily="34" charset="0"/>
              <a:cs typeface="Arial" panose="020B0604020202020204" pitchFamily="34" charset="0"/>
            </a:endParaRPr>
          </a:p>
          <a:p>
            <a:pPr marL="735013" lvl="2" indent="-231775" fontAlgn="auto">
              <a:spcBef>
                <a:spcPts val="0"/>
              </a:spcBef>
              <a:spcAft>
                <a:spcPts val="0"/>
              </a:spcAft>
              <a:buClr>
                <a:schemeClr val="accent1"/>
              </a:buClr>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The Combatant </a:t>
            </a:r>
            <a:r>
              <a:rPr lang="en-US" sz="1800" dirty="0">
                <a:solidFill>
                  <a:srgbClr val="002060"/>
                </a:solidFill>
                <a:latin typeface="Arial" panose="020B0604020202020204" pitchFamily="34" charset="0"/>
                <a:cs typeface="Arial" panose="020B0604020202020204" pitchFamily="34" charset="0"/>
              </a:rPr>
              <a:t>Commands</a:t>
            </a:r>
          </a:p>
          <a:p>
            <a:pPr marL="735013" lvl="2" indent="-231775" fontAlgn="auto">
              <a:spcBef>
                <a:spcPts val="0"/>
              </a:spcBef>
              <a:spcAft>
                <a:spcPts val="0"/>
              </a:spcAft>
              <a:buClr>
                <a:schemeClr val="accent1"/>
              </a:buClr>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The Defense </a:t>
            </a:r>
            <a:r>
              <a:rPr lang="en-US" sz="1800" dirty="0">
                <a:solidFill>
                  <a:srgbClr val="002060"/>
                </a:solidFill>
                <a:latin typeface="Arial" panose="020B0604020202020204" pitchFamily="34" charset="0"/>
                <a:cs typeface="Arial" panose="020B0604020202020204" pitchFamily="34" charset="0"/>
              </a:rPr>
              <a:t>Agencies</a:t>
            </a:r>
          </a:p>
          <a:p>
            <a:pPr marL="735013" lvl="2" indent="-231775" fontAlgn="auto">
              <a:spcBef>
                <a:spcPts val="0"/>
              </a:spcBef>
              <a:spcAft>
                <a:spcPts val="0"/>
              </a:spcAft>
              <a:buClr>
                <a:schemeClr val="accent1"/>
              </a:buClr>
              <a:buSzPct val="100000"/>
              <a:buFont typeface="Wingdings" pitchFamily="2" charset="2"/>
              <a:buChar char="§"/>
              <a:defRPr/>
            </a:pPr>
            <a:r>
              <a:rPr lang="en-US" sz="1800" dirty="0" smtClean="0">
                <a:solidFill>
                  <a:srgbClr val="002060"/>
                </a:solidFill>
                <a:latin typeface="Arial" panose="020B0604020202020204" pitchFamily="34" charset="0"/>
                <a:cs typeface="Arial" panose="020B0604020202020204" pitchFamily="34" charset="0"/>
              </a:rPr>
              <a:t>The OSD </a:t>
            </a:r>
            <a:r>
              <a:rPr lang="en-US" sz="1800" dirty="0">
                <a:solidFill>
                  <a:srgbClr val="002060"/>
                </a:solidFill>
                <a:latin typeface="Arial" panose="020B0604020202020204" pitchFamily="34" charset="0"/>
                <a:cs typeface="Arial" panose="020B0604020202020204" pitchFamily="34" charset="0"/>
              </a:rPr>
              <a:t>Staff</a:t>
            </a:r>
          </a:p>
          <a:p>
            <a:pPr marL="320040" indent="-320040" fontAlgn="auto">
              <a:spcAft>
                <a:spcPts val="0"/>
              </a:spcAft>
              <a:buFont typeface="Wingdings"/>
              <a:buChar char=""/>
              <a:defRPr/>
            </a:pPr>
            <a:endParaRPr lang="en-US" sz="18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6248400" y="4876800"/>
            <a:ext cx="2476500" cy="1200329"/>
          </a:xfrm>
          <a:prstGeom prst="rect">
            <a:avLst/>
          </a:prstGeom>
          <a:noFill/>
          <a:ln>
            <a:solidFill>
              <a:srgbClr val="2A65AC"/>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002060"/>
                </a:solidFill>
                <a:effectLst/>
                <a:uLnTx/>
                <a:uFillTx/>
                <a:latin typeface="Calibri"/>
                <a:ea typeface="+mn-ea"/>
                <a:cs typeface="+mn-cs"/>
              </a:rPr>
              <a:t>DLSC Members are General Officers, Flag Officers, or Senior Executive Service</a:t>
            </a:r>
            <a:endParaRPr kumimoji="0" lang="en-US" sz="1800" b="0" i="1" u="none" strike="noStrike" kern="1200" cap="none" spc="0" normalizeH="0" baseline="0" noProof="0" dirty="0">
              <a:ln>
                <a:noFill/>
              </a:ln>
              <a:solidFill>
                <a:srgbClr val="00206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6</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9435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848600" cy="914400"/>
          </a:xfrm>
        </p:spPr>
        <p:txBody>
          <a:bodyPr>
            <a:normAutofit/>
          </a:bodyPr>
          <a:lstStyle/>
          <a:p>
            <a:pPr algn="ctr"/>
            <a:r>
              <a:rPr lang="en-US" sz="2800" dirty="0" smtClean="0"/>
              <a:t>DLNSEO – NSEP Programs</a:t>
            </a:r>
            <a:endParaRPr lang="en-US" sz="2800" dirty="0"/>
          </a:p>
        </p:txBody>
      </p:sp>
      <p:sp>
        <p:nvSpPr>
          <p:cNvPr id="34" name="Content Placeholder 33"/>
          <p:cNvSpPr>
            <a:spLocks noGrp="1"/>
          </p:cNvSpPr>
          <p:nvPr>
            <p:ph sz="quarter" idx="1"/>
          </p:nvPr>
        </p:nvSpPr>
        <p:spPr>
          <a:xfrm>
            <a:off x="152400" y="1066800"/>
            <a:ext cx="8839200" cy="5791200"/>
          </a:xfrm>
        </p:spPr>
        <p:txBody>
          <a:bodyPr>
            <a:normAutofit/>
          </a:bodyPr>
          <a:lstStyle/>
          <a:p>
            <a:pPr marL="0" indent="0">
              <a:lnSpc>
                <a:spcPts val="2600"/>
              </a:lnSpc>
              <a:spcBef>
                <a:spcPts val="0"/>
              </a:spcBef>
              <a:spcAft>
                <a:spcPts val="600"/>
              </a:spcAft>
              <a:buNone/>
            </a:pPr>
            <a:r>
              <a:rPr lang="en-US" sz="1800" b="1" dirty="0" smtClean="0">
                <a:solidFill>
                  <a:srgbClr val="002060"/>
                </a:solidFill>
                <a:latin typeface="Arial" panose="020B0604020202020204" pitchFamily="34" charset="0"/>
                <a:cs typeface="Arial" panose="020B0604020202020204" pitchFamily="34" charset="0"/>
              </a:rPr>
              <a:t>The National Security Education Program (NSEP) was established by the </a:t>
            </a:r>
            <a:br>
              <a:rPr lang="en-US" sz="1800" b="1" dirty="0" smtClean="0">
                <a:solidFill>
                  <a:srgbClr val="002060"/>
                </a:solidFill>
                <a:latin typeface="Arial" panose="020B0604020202020204" pitchFamily="34" charset="0"/>
                <a:cs typeface="Arial" panose="020B0604020202020204" pitchFamily="34" charset="0"/>
              </a:rPr>
            </a:br>
            <a:r>
              <a:rPr lang="en-US" sz="1800" b="1" dirty="0" smtClean="0">
                <a:solidFill>
                  <a:srgbClr val="002060"/>
                </a:solidFill>
                <a:latin typeface="Arial" panose="020B0604020202020204" pitchFamily="34" charset="0"/>
                <a:cs typeface="Arial" panose="020B0604020202020204" pitchFamily="34" charset="0"/>
              </a:rPr>
              <a:t>David L. Boren National Security Education Act of 1991 to:</a:t>
            </a:r>
          </a:p>
          <a:p>
            <a:pPr>
              <a:lnSpc>
                <a:spcPts val="2600"/>
              </a:lnSpc>
              <a:spcBef>
                <a:spcPts val="0"/>
              </a:spcBef>
              <a:spcAft>
                <a:spcPts val="1000"/>
              </a:spcAft>
              <a:buSzPct val="130000"/>
              <a:buFont typeface="Wingdings" panose="05000000000000000000" pitchFamily="2" charset="2"/>
              <a:buChar char="§"/>
            </a:pPr>
            <a:r>
              <a:rPr lang="en-US" sz="1800" dirty="0" smtClean="0">
                <a:solidFill>
                  <a:srgbClr val="002060"/>
                </a:solidFill>
                <a:latin typeface="Arial" panose="020B0604020202020204" pitchFamily="34" charset="0"/>
                <a:cs typeface="Arial" panose="020B0604020202020204" pitchFamily="34" charset="0"/>
              </a:rPr>
              <a:t>Provide the necessary resources, accountability, and flexibility to meet the national security education needs of the United States</a:t>
            </a:r>
          </a:p>
          <a:p>
            <a:pPr>
              <a:lnSpc>
                <a:spcPts val="2600"/>
              </a:lnSpc>
              <a:spcBef>
                <a:spcPts val="0"/>
              </a:spcBef>
              <a:spcAft>
                <a:spcPts val="1000"/>
              </a:spcAft>
              <a:buSzPct val="130000"/>
              <a:buFont typeface="Wingdings" panose="05000000000000000000" pitchFamily="2" charset="2"/>
              <a:buChar char="§"/>
            </a:pPr>
            <a:r>
              <a:rPr lang="en-US" sz="1800" dirty="0" smtClean="0">
                <a:solidFill>
                  <a:srgbClr val="002060"/>
                </a:solidFill>
                <a:latin typeface="Arial" panose="020B0604020202020204" pitchFamily="34" charset="0"/>
                <a:cs typeface="Arial" panose="020B0604020202020204" pitchFamily="34" charset="0"/>
              </a:rPr>
              <a:t>Increase the quantity, diversity, and quality of the teaching and learning of subjects in the fields of foreign languages, area studies, and other international fields that are critical to the Nation's interests</a:t>
            </a:r>
          </a:p>
          <a:p>
            <a:pPr>
              <a:lnSpc>
                <a:spcPts val="2600"/>
              </a:lnSpc>
              <a:spcBef>
                <a:spcPts val="0"/>
              </a:spcBef>
              <a:spcAft>
                <a:spcPts val="1000"/>
              </a:spcAft>
              <a:buSzPct val="130000"/>
              <a:buFont typeface="Wingdings" panose="05000000000000000000" pitchFamily="2" charset="2"/>
              <a:buChar char="§"/>
            </a:pPr>
            <a:r>
              <a:rPr lang="en-US" sz="1800" dirty="0" smtClean="0">
                <a:solidFill>
                  <a:srgbClr val="002060"/>
                </a:solidFill>
                <a:latin typeface="Arial" panose="020B0604020202020204" pitchFamily="34" charset="0"/>
                <a:cs typeface="Arial" panose="020B0604020202020204" pitchFamily="34" charset="0"/>
              </a:rPr>
              <a:t>Produce an increased pool of applicants for work in the departments and agencies of the United States Government with national security responsibilities</a:t>
            </a:r>
          </a:p>
          <a:p>
            <a:pPr>
              <a:lnSpc>
                <a:spcPts val="2600"/>
              </a:lnSpc>
              <a:spcBef>
                <a:spcPts val="0"/>
              </a:spcBef>
              <a:spcAft>
                <a:spcPts val="1000"/>
              </a:spcAft>
              <a:buSzPct val="130000"/>
              <a:buFont typeface="Wingdings" panose="05000000000000000000" pitchFamily="2" charset="2"/>
              <a:buChar char="§"/>
            </a:pPr>
            <a:r>
              <a:rPr lang="en-US" sz="1800" dirty="0" smtClean="0">
                <a:solidFill>
                  <a:srgbClr val="002060"/>
                </a:solidFill>
                <a:latin typeface="Arial" panose="020B0604020202020204" pitchFamily="34" charset="0"/>
                <a:cs typeface="Arial" panose="020B0604020202020204" pitchFamily="34" charset="0"/>
              </a:rPr>
              <a:t>Expand, in conjunction with other Federal programs, the international experience, knowledge base, and perspectives on which the United States citizenry, government employees, and leaders rely</a:t>
            </a:r>
          </a:p>
          <a:p>
            <a:pPr>
              <a:lnSpc>
                <a:spcPts val="2600"/>
              </a:lnSpc>
              <a:spcBef>
                <a:spcPts val="0"/>
              </a:spcBef>
              <a:spcAft>
                <a:spcPts val="1000"/>
              </a:spcAft>
              <a:buSzPct val="130000"/>
              <a:buFont typeface="Wingdings" panose="05000000000000000000" pitchFamily="2" charset="2"/>
              <a:buChar char="§"/>
            </a:pPr>
            <a:r>
              <a:rPr lang="en-US" sz="1800" dirty="0" smtClean="0">
                <a:solidFill>
                  <a:srgbClr val="002060"/>
                </a:solidFill>
                <a:latin typeface="Arial" panose="020B0604020202020204" pitchFamily="34" charset="0"/>
                <a:cs typeface="Arial" panose="020B0604020202020204" pitchFamily="34" charset="0"/>
              </a:rPr>
              <a:t>Permit the federal government to advocate the cause of international education.</a:t>
            </a:r>
            <a:endParaRPr lang="en-US" sz="1800" dirty="0">
              <a:solidFill>
                <a:srgbClr val="002060"/>
              </a:solidFill>
              <a:latin typeface="Arial" panose="020B0604020202020204" pitchFamily="34" charset="0"/>
              <a:cs typeface="Arial" panose="020B0604020202020204" pitchFamily="34" charset="0"/>
            </a:endParaRPr>
          </a:p>
        </p:txBody>
      </p:sp>
      <p:pic>
        <p:nvPicPr>
          <p:cNvPr id="5" name="Picture 31"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7</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7564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848600" cy="914400"/>
          </a:xfrm>
        </p:spPr>
        <p:txBody>
          <a:bodyPr>
            <a:normAutofit/>
          </a:bodyPr>
          <a:lstStyle/>
          <a:p>
            <a:pPr algn="ctr"/>
            <a:r>
              <a:rPr lang="en-US" sz="2800" dirty="0" smtClean="0"/>
              <a:t>DLNSEO – NSEP Programs</a:t>
            </a:r>
            <a:endParaRPr lang="en-US" sz="2800" dirty="0"/>
          </a:p>
        </p:txBody>
      </p:sp>
      <p:sp>
        <p:nvSpPr>
          <p:cNvPr id="34" name="Content Placeholder 33"/>
          <p:cNvSpPr>
            <a:spLocks noGrp="1"/>
          </p:cNvSpPr>
          <p:nvPr>
            <p:ph sz="quarter" idx="1"/>
          </p:nvPr>
        </p:nvSpPr>
        <p:spPr>
          <a:xfrm>
            <a:off x="152400" y="1159564"/>
            <a:ext cx="8839200" cy="5606534"/>
          </a:xfrm>
        </p:spPr>
        <p:txBody>
          <a:bodyPr>
            <a:normAutofit/>
          </a:bodyPr>
          <a:lstStyle/>
          <a:p>
            <a:pPr marL="574675">
              <a:spcBef>
                <a:spcPts val="0"/>
              </a:spcBef>
              <a:spcAft>
                <a:spcPts val="2400"/>
              </a:spcAft>
              <a:buSzPct val="100000"/>
              <a:buFont typeface="Wingdings" pitchFamily="2" charset="2"/>
              <a:buChar char="§"/>
              <a:defRPr/>
            </a:pPr>
            <a:r>
              <a:rPr lang="en-US" sz="2400" dirty="0" smtClean="0">
                <a:solidFill>
                  <a:srgbClr val="002060"/>
                </a:solidFill>
                <a:latin typeface="Arial" panose="020B0604020202020204" pitchFamily="34" charset="0"/>
                <a:cs typeface="Arial" panose="020B0604020202020204" pitchFamily="34" charset="0"/>
              </a:rPr>
              <a:t>Boren Scholarships and Fellowships</a:t>
            </a:r>
          </a:p>
          <a:p>
            <a:pPr marL="574675">
              <a:spcBef>
                <a:spcPts val="0"/>
              </a:spcBef>
              <a:spcAft>
                <a:spcPts val="600"/>
              </a:spcAft>
              <a:buSzPct val="100000"/>
              <a:buFont typeface="Wingdings" pitchFamily="2" charset="2"/>
              <a:buChar char="§"/>
              <a:defRPr/>
            </a:pPr>
            <a:r>
              <a:rPr lang="en-US" sz="2400" dirty="0" smtClean="0">
                <a:solidFill>
                  <a:srgbClr val="002060"/>
                </a:solidFill>
                <a:latin typeface="Arial" panose="020B0604020202020204" pitchFamily="34" charset="0"/>
                <a:cs typeface="Arial" panose="020B0604020202020204" pitchFamily="34" charset="0"/>
              </a:rPr>
              <a:t>The Language Flagship</a:t>
            </a:r>
          </a:p>
          <a:p>
            <a:pPr marL="862013" lvl="1" indent="-292100">
              <a:spcBef>
                <a:spcPts val="0"/>
              </a:spcBef>
              <a:spcAft>
                <a:spcPts val="600"/>
              </a:spcAft>
              <a:buSzPct val="100000"/>
              <a:buFont typeface="Calibri" panose="020F050202020403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Regional Flagship Languages Initiatives</a:t>
            </a:r>
          </a:p>
          <a:p>
            <a:pPr marL="862013" lvl="1" indent="-292100">
              <a:spcBef>
                <a:spcPts val="0"/>
              </a:spcBef>
              <a:spcAft>
                <a:spcPts val="2400"/>
              </a:spcAft>
              <a:buSzPct val="100000"/>
              <a:buFont typeface="Calibri" panose="020F0502020204030204" pitchFamily="34" charset="0"/>
              <a:buChar char="−"/>
              <a:defRPr/>
            </a:pPr>
            <a:r>
              <a:rPr lang="en-US" sz="2400" dirty="0" smtClean="0">
                <a:solidFill>
                  <a:srgbClr val="002060"/>
                </a:solidFill>
                <a:latin typeface="Arial" panose="020B0604020202020204" pitchFamily="34" charset="0"/>
                <a:cs typeface="Arial" panose="020B0604020202020204" pitchFamily="34" charset="0"/>
              </a:rPr>
              <a:t>ROTC Flagship Initiative </a:t>
            </a:r>
          </a:p>
          <a:p>
            <a:pPr marL="574675">
              <a:spcBef>
                <a:spcPts val="0"/>
              </a:spcBef>
              <a:spcAft>
                <a:spcPts val="2400"/>
              </a:spcAft>
              <a:buSzPct val="100000"/>
              <a:buFont typeface="Wingdings" pitchFamily="2" charset="2"/>
              <a:buChar char="§"/>
              <a:defRPr/>
            </a:pPr>
            <a:r>
              <a:rPr lang="en-US" sz="2400" dirty="0" smtClean="0">
                <a:solidFill>
                  <a:srgbClr val="002060"/>
                </a:solidFill>
                <a:latin typeface="Arial" panose="020B0604020202020204" pitchFamily="34" charset="0"/>
                <a:cs typeface="Arial" panose="020B0604020202020204" pitchFamily="34" charset="0"/>
              </a:rPr>
              <a:t>Project Global Officer</a:t>
            </a:r>
          </a:p>
          <a:p>
            <a:pPr marL="574675">
              <a:spcBef>
                <a:spcPts val="600"/>
              </a:spcBef>
              <a:spcAft>
                <a:spcPts val="2400"/>
              </a:spcAft>
              <a:buSzPct val="100000"/>
              <a:buFont typeface="Wingdings" pitchFamily="2" charset="2"/>
              <a:buChar char="§"/>
              <a:defRPr/>
            </a:pPr>
            <a:r>
              <a:rPr lang="en-US" sz="2400" dirty="0" smtClean="0">
                <a:solidFill>
                  <a:srgbClr val="002060"/>
                </a:solidFill>
                <a:latin typeface="Arial" panose="020B0604020202020204" pitchFamily="34" charset="0"/>
                <a:cs typeface="Arial" panose="020B0604020202020204" pitchFamily="34" charset="0"/>
              </a:rPr>
              <a:t>Language Training Centers</a:t>
            </a:r>
          </a:p>
          <a:p>
            <a:pPr marL="574675">
              <a:spcBef>
                <a:spcPts val="1200"/>
              </a:spcBef>
              <a:spcAft>
                <a:spcPts val="2400"/>
              </a:spcAft>
              <a:buSzPct val="100000"/>
              <a:buFont typeface="Wingdings" pitchFamily="2" charset="2"/>
              <a:buChar char="§"/>
              <a:defRPr/>
            </a:pPr>
            <a:r>
              <a:rPr lang="en-US" sz="2400" dirty="0" smtClean="0">
                <a:solidFill>
                  <a:srgbClr val="002060"/>
                </a:solidFill>
                <a:latin typeface="Arial" panose="020B0604020202020204" pitchFamily="34" charset="0"/>
                <a:cs typeface="Arial" panose="020B0604020202020204" pitchFamily="34" charset="0"/>
              </a:rPr>
              <a:t>English for Heritage Language Speakers</a:t>
            </a:r>
            <a:endParaRPr lang="en-US" sz="2400" dirty="0">
              <a:solidFill>
                <a:srgbClr val="002060"/>
              </a:solidFill>
              <a:latin typeface="Arial" panose="020B0604020202020204" pitchFamily="34" charset="0"/>
              <a:cs typeface="Arial" panose="020B0604020202020204" pitchFamily="34" charset="0"/>
            </a:endParaRPr>
          </a:p>
          <a:p>
            <a:pPr marL="574675">
              <a:spcBef>
                <a:spcPts val="1200"/>
              </a:spcBef>
              <a:spcAft>
                <a:spcPts val="2400"/>
              </a:spcAft>
              <a:buSzPct val="100000"/>
              <a:buFont typeface="Wingdings" pitchFamily="2" charset="2"/>
              <a:buChar char="§"/>
              <a:defRPr/>
            </a:pPr>
            <a:r>
              <a:rPr lang="en-US" sz="2400" dirty="0" smtClean="0">
                <a:solidFill>
                  <a:srgbClr val="002060"/>
                </a:solidFill>
                <a:latin typeface="Arial" panose="020B0604020202020204" pitchFamily="34" charset="0"/>
                <a:cs typeface="Arial" panose="020B0604020202020204" pitchFamily="34" charset="0"/>
              </a:rPr>
              <a:t>National Language Service Corps</a:t>
            </a:r>
          </a:p>
          <a:p>
            <a:pPr marL="0" indent="0">
              <a:lnSpc>
                <a:spcPct val="120000"/>
              </a:lnSpc>
              <a:spcBef>
                <a:spcPts val="0"/>
              </a:spcBef>
              <a:spcAft>
                <a:spcPts val="2400"/>
              </a:spcAft>
              <a:buNone/>
            </a:pPr>
            <a:endParaRPr lang="en-US" dirty="0">
              <a:solidFill>
                <a:srgbClr val="002060"/>
              </a:solidFill>
              <a:latin typeface="Arial" panose="020B0604020202020204" pitchFamily="34" charset="0"/>
              <a:cs typeface="Arial" panose="020B0604020202020204" pitchFamily="34" charset="0"/>
            </a:endParaRPr>
          </a:p>
        </p:txBody>
      </p:sp>
      <p:sp>
        <p:nvSpPr>
          <p:cNvPr id="13" name="Rectangle 12"/>
          <p:cNvSpPr/>
          <p:nvPr/>
        </p:nvSpPr>
        <p:spPr>
          <a:xfrm>
            <a:off x="6817091" y="1219200"/>
            <a:ext cx="1828800" cy="609600"/>
          </a:xfrm>
          <a:prstGeom prst="rect">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4" name="Picture 4" descr="TLF Logo No Tag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376" y="2146556"/>
            <a:ext cx="1828800" cy="82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bwMode="auto">
          <a:xfrm>
            <a:off x="6823376" y="5936604"/>
            <a:ext cx="1828800" cy="579437"/>
          </a:xfrm>
          <a:prstGeom prst="rect">
            <a:avLst/>
          </a:prstGeom>
          <a:blipFill rotWithShape="0">
            <a:blip r:embed="rId5" cstate="print"/>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pic>
        <p:nvPicPr>
          <p:cNvPr id="17"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23376" y="4947662"/>
            <a:ext cx="1828800" cy="8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edwardsd1\AppData\Local\Microsoft\Windows\Temporary Internet Files\Content.Outlook\MX04ZDH0\LTC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3376" y="4038600"/>
            <a:ext cx="1828800" cy="8115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3376" y="3215292"/>
            <a:ext cx="1828800" cy="670908"/>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8</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2998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914400"/>
          </a:xfrm>
        </p:spPr>
        <p:txBody>
          <a:bodyPr>
            <a:normAutofit/>
          </a:bodyPr>
          <a:lstStyle/>
          <a:p>
            <a:pPr algn="ctr"/>
            <a:r>
              <a:rPr lang="en-US" sz="2800" cap="all" dirty="0"/>
              <a:t>National Language Service Corps (NLSC)</a:t>
            </a:r>
          </a:p>
        </p:txBody>
      </p:sp>
      <p:pic>
        <p:nvPicPr>
          <p:cNvPr id="5" name="Picture 31" descr="DLNSEOlogoPPT.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Calibri"/>
              </a:rPr>
              <a:t>9</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Calibri"/>
            </a:endParaRPr>
          </a:p>
        </p:txBody>
      </p:sp>
      <p:sp>
        <p:nvSpPr>
          <p:cNvPr id="9" name="Content Placeholder 2"/>
          <p:cNvSpPr>
            <a:spLocks noGrp="1"/>
          </p:cNvSpPr>
          <p:nvPr>
            <p:ph sz="quarter" idx="1"/>
          </p:nvPr>
        </p:nvSpPr>
        <p:spPr>
          <a:xfrm>
            <a:off x="381000" y="1250950"/>
            <a:ext cx="8382000" cy="5302250"/>
          </a:xfrm>
        </p:spPr>
        <p:txBody>
          <a:bodyPr>
            <a:normAutofit/>
          </a:bodyPr>
          <a:lstStyle/>
          <a:p>
            <a:pPr marL="0" indent="0">
              <a:lnSpc>
                <a:spcPts val="2600"/>
              </a:lnSpc>
              <a:spcBef>
                <a:spcPts val="0"/>
              </a:spcBef>
              <a:spcAft>
                <a:spcPts val="1000"/>
              </a:spcAft>
              <a:buClr>
                <a:schemeClr val="accent2"/>
              </a:buClr>
              <a:buSzPct val="130000"/>
              <a:buNone/>
            </a:pPr>
            <a:r>
              <a:rPr lang="en-US" altLang="en-US" sz="1800" dirty="0">
                <a:solidFill>
                  <a:srgbClr val="002060"/>
                </a:solidFill>
                <a:latin typeface="Arial" panose="020B0604020202020204" pitchFamily="34" charset="0"/>
                <a:cs typeface="Arial" panose="020B0604020202020204" pitchFamily="34" charset="0"/>
              </a:rPr>
              <a:t>The NLSC is comprised of U.S. citizen volunteers proficient in critical foreign languages who assist the nation, particularly during times of crisis and emergencies, both domestically and </a:t>
            </a:r>
            <a:r>
              <a:rPr lang="en-US" altLang="en-US" sz="1800" dirty="0" smtClean="0">
                <a:solidFill>
                  <a:srgbClr val="002060"/>
                </a:solidFill>
                <a:latin typeface="Arial" panose="020B0604020202020204" pitchFamily="34" charset="0"/>
                <a:cs typeface="Arial" panose="020B0604020202020204" pitchFamily="34" charset="0"/>
              </a:rPr>
              <a:t>internationally.</a:t>
            </a:r>
            <a:endParaRPr lang="en-US" altLang="en-US" sz="1800" dirty="0">
              <a:solidFill>
                <a:srgbClr val="002060"/>
              </a:solidFill>
              <a:latin typeface="Arial" panose="020B0604020202020204" pitchFamily="34" charset="0"/>
              <a:cs typeface="Arial" panose="020B0604020202020204" pitchFamily="34" charset="0"/>
            </a:endParaRPr>
          </a:p>
          <a:p>
            <a:pPr>
              <a:lnSpc>
                <a:spcPts val="2600"/>
              </a:lnSpc>
              <a:spcBef>
                <a:spcPts val="0"/>
              </a:spcBef>
              <a:spcAft>
                <a:spcPts val="1000"/>
              </a:spcAft>
              <a:buSzPct val="130000"/>
              <a:buFont typeface="Wingdings" panose="05000000000000000000" pitchFamily="2" charset="2"/>
              <a:buChar char="§"/>
            </a:pPr>
            <a:r>
              <a:rPr lang="en-US" altLang="en-US" sz="1800" dirty="0">
                <a:solidFill>
                  <a:srgbClr val="002060"/>
                </a:solidFill>
                <a:latin typeface="Arial" panose="020B0604020202020204" pitchFamily="34" charset="0"/>
                <a:cs typeface="Arial" panose="020B0604020202020204" pitchFamily="34" charset="0"/>
              </a:rPr>
              <a:t>Piloted in 2007; authorized through the FY13 NDAA. In January 2016, the NLSC was incorporated into the Code of Federal Regulations (CFR), thereby becoming a permanent government program</a:t>
            </a:r>
          </a:p>
          <a:p>
            <a:pPr>
              <a:lnSpc>
                <a:spcPts val="2600"/>
              </a:lnSpc>
              <a:spcBef>
                <a:spcPts val="0"/>
              </a:spcBef>
              <a:spcAft>
                <a:spcPts val="1000"/>
              </a:spcAft>
              <a:buSzPct val="130000"/>
              <a:buFont typeface="Wingdings" panose="05000000000000000000" pitchFamily="2" charset="2"/>
              <a:buChar char="§"/>
            </a:pPr>
            <a:r>
              <a:rPr lang="en-US" altLang="en-US" sz="1800" dirty="0" smtClean="0">
                <a:solidFill>
                  <a:srgbClr val="002060"/>
                </a:solidFill>
                <a:latin typeface="Arial" panose="020B0604020202020204" pitchFamily="34" charset="0"/>
                <a:cs typeface="Arial" panose="020B0604020202020204" pitchFamily="34" charset="0"/>
              </a:rPr>
              <a:t>The </a:t>
            </a:r>
            <a:r>
              <a:rPr lang="en-US" altLang="en-US" sz="1800" dirty="0">
                <a:solidFill>
                  <a:srgbClr val="002060"/>
                </a:solidFill>
                <a:latin typeface="Arial" panose="020B0604020202020204" pitchFamily="34" charset="0"/>
                <a:cs typeface="Arial" panose="020B0604020202020204" pitchFamily="34" charset="0"/>
              </a:rPr>
              <a:t>NLSC serves as a conduit to access individuals who speak over 430 languages and dialects critical to national security, and who are generally otherwise unavailable to the government except through the NLSC</a:t>
            </a:r>
          </a:p>
          <a:p>
            <a:pPr>
              <a:lnSpc>
                <a:spcPts val="2600"/>
              </a:lnSpc>
              <a:spcBef>
                <a:spcPts val="0"/>
              </a:spcBef>
              <a:spcAft>
                <a:spcPts val="1000"/>
              </a:spcAft>
              <a:buSzPct val="130000"/>
              <a:buFont typeface="Wingdings" panose="05000000000000000000" pitchFamily="2" charset="2"/>
              <a:buChar char="§"/>
            </a:pPr>
            <a:r>
              <a:rPr lang="en-US" altLang="en-US" sz="1800" dirty="0">
                <a:solidFill>
                  <a:srgbClr val="002060"/>
                </a:solidFill>
                <a:latin typeface="Arial" panose="020B0604020202020204" pitchFamily="34" charset="0"/>
                <a:cs typeface="Arial" panose="020B0604020202020204" pitchFamily="34" charset="0"/>
              </a:rPr>
              <a:t>Current membership </a:t>
            </a:r>
            <a:r>
              <a:rPr lang="en-US" altLang="en-US" sz="1800" dirty="0" smtClean="0">
                <a:solidFill>
                  <a:srgbClr val="002060"/>
                </a:solidFill>
                <a:latin typeface="Arial" panose="020B0604020202020204" pitchFamily="34" charset="0"/>
                <a:cs typeface="Arial" panose="020B0604020202020204" pitchFamily="34" charset="0"/>
              </a:rPr>
              <a:t>totals </a:t>
            </a:r>
            <a:r>
              <a:rPr lang="en-US" altLang="en-US" sz="1800" dirty="0">
                <a:solidFill>
                  <a:srgbClr val="002060"/>
                </a:solidFill>
                <a:latin typeface="Arial" panose="020B0604020202020204" pitchFamily="34" charset="0"/>
                <a:cs typeface="Arial" panose="020B0604020202020204" pitchFamily="34" charset="0"/>
              </a:rPr>
              <a:t>more than </a:t>
            </a:r>
            <a:r>
              <a:rPr lang="en-US" altLang="en-US" sz="1800" dirty="0" smtClean="0">
                <a:solidFill>
                  <a:srgbClr val="002060"/>
                </a:solidFill>
                <a:latin typeface="Arial" panose="020B0604020202020204" pitchFamily="34" charset="0"/>
                <a:cs typeface="Arial" panose="020B0604020202020204" pitchFamily="34" charset="0"/>
              </a:rPr>
              <a:t>10,000 </a:t>
            </a:r>
            <a:r>
              <a:rPr lang="en-US" altLang="en-US" sz="1800" dirty="0">
                <a:solidFill>
                  <a:srgbClr val="002060"/>
                </a:solidFill>
                <a:latin typeface="Arial" panose="020B0604020202020204" pitchFamily="34" charset="0"/>
                <a:cs typeface="Arial" panose="020B0604020202020204" pitchFamily="34" charset="0"/>
              </a:rPr>
              <a:t>citizens; actively recruiting DoD retirees/separatees to leverage the Department’s previous </a:t>
            </a:r>
            <a:r>
              <a:rPr lang="en-US" altLang="en-US" sz="1800" dirty="0" smtClean="0">
                <a:solidFill>
                  <a:srgbClr val="002060"/>
                </a:solidFill>
                <a:latin typeface="Arial" panose="020B0604020202020204" pitchFamily="34" charset="0"/>
                <a:cs typeface="Arial" panose="020B0604020202020204" pitchFamily="34" charset="0"/>
              </a:rPr>
              <a:t>investments</a:t>
            </a:r>
          </a:p>
          <a:p>
            <a:pPr>
              <a:lnSpc>
                <a:spcPts val="2600"/>
              </a:lnSpc>
              <a:spcBef>
                <a:spcPts val="0"/>
              </a:spcBef>
              <a:spcAft>
                <a:spcPts val="1000"/>
              </a:spcAft>
              <a:buSzPct val="130000"/>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Full range of language need support, including translation, </a:t>
            </a:r>
            <a:r>
              <a:rPr lang="en-US" sz="1800" dirty="0" smtClean="0">
                <a:solidFill>
                  <a:srgbClr val="002060"/>
                </a:solidFill>
                <a:latin typeface="Arial" panose="020B0604020202020204" pitchFamily="34" charset="0"/>
                <a:cs typeface="Arial" panose="020B0604020202020204" pitchFamily="34" charset="0"/>
              </a:rPr>
              <a:t>interpretation, transcription, </a:t>
            </a:r>
            <a:r>
              <a:rPr lang="en-US" sz="1800" dirty="0">
                <a:solidFill>
                  <a:srgbClr val="002060"/>
                </a:solidFill>
                <a:latin typeface="Arial" panose="020B0604020202020204" pitchFamily="34" charset="0"/>
                <a:cs typeface="Arial" panose="020B0604020202020204" pitchFamily="34" charset="0"/>
              </a:rPr>
              <a:t>cultural advice and </a:t>
            </a:r>
            <a:r>
              <a:rPr lang="en-US" sz="1800" dirty="0" smtClean="0">
                <a:solidFill>
                  <a:srgbClr val="002060"/>
                </a:solidFill>
                <a:latin typeface="Arial" panose="020B0604020202020204" pitchFamily="34" charset="0"/>
                <a:cs typeface="Arial" panose="020B0604020202020204" pitchFamily="34" charset="0"/>
              </a:rPr>
              <a:t>training</a:t>
            </a: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062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5768</TotalTime>
  <Words>1473</Words>
  <Application>Microsoft Office PowerPoint</Application>
  <PresentationFormat>On-screen Show (4:3)</PresentationFormat>
  <Paragraphs>282</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2_Default Design</vt:lpstr>
      <vt:lpstr>37_Office Theme</vt:lpstr>
      <vt:lpstr>PowerPoint Presentation</vt:lpstr>
      <vt:lpstr>PowerPoint Presentation</vt:lpstr>
      <vt:lpstr>DLNSEO Mission Overview</vt:lpstr>
      <vt:lpstr>PowerPoint Presentation</vt:lpstr>
      <vt:lpstr>PowerPoint Presentation</vt:lpstr>
      <vt:lpstr>PowerPoint Presentation</vt:lpstr>
      <vt:lpstr>DLNSEO – NSEP Programs</vt:lpstr>
      <vt:lpstr>DLNSEO – NSEP Programs</vt:lpstr>
      <vt:lpstr>National Language Service Corps (NLSC)</vt:lpstr>
      <vt:lpstr>DLNSEO – DoD LREC Program</vt:lpstr>
      <vt:lpstr>Language Assessment</vt:lpstr>
      <vt:lpstr>           READINESS &amp; PERFORMANCE TRACKING</vt:lpstr>
      <vt:lpstr>          DoD FOREIGN AREA OFFICER (FAO) PROGRAM</vt:lpstr>
      <vt:lpstr>           CCMD LREC REQUIREMENTS</vt:lpstr>
      <vt:lpstr>Opportunities</vt:lpstr>
    </vt:vector>
  </TitlesOfParts>
  <Company>CBP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be a Government Contractor?</dc:title>
  <dc:creator>Anna Urman</dc:creator>
  <cp:lastModifiedBy>Kevin</cp:lastModifiedBy>
  <cp:revision>121</cp:revision>
  <cp:lastPrinted>2011-08-31T19:16:02Z</cp:lastPrinted>
  <dcterms:created xsi:type="dcterms:W3CDTF">2011-08-29T20:10:55Z</dcterms:created>
  <dcterms:modified xsi:type="dcterms:W3CDTF">2020-10-02T19:14:10Z</dcterms:modified>
</cp:coreProperties>
</file>