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EA840-F48E-491F-B891-EF4C891394C9}" type="datetimeFigureOut">
              <a:rPr lang="en-US" smtClean="0"/>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86535-C5D6-4539-8617-C156AA211A26}" type="slidenum">
              <a:rPr lang="en-US" smtClean="0"/>
              <a:t>‹#›</a:t>
            </a:fld>
            <a:endParaRPr lang="en-US"/>
          </a:p>
        </p:txBody>
      </p:sp>
    </p:spTree>
    <p:extLst>
      <p:ext uri="{BB962C8B-B14F-4D97-AF65-F5344CB8AC3E}">
        <p14:creationId xmlns:p14="http://schemas.microsoft.com/office/powerpoint/2010/main" val="404506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ptac@gmu.edu"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Thank you for registering for todays webinar</a:t>
            </a:r>
            <a:r>
              <a:rPr lang="en-US" baseline="0" dirty="0"/>
              <a:t> that will help prepare you for attendance at matchmaking events or Industry Days.  Some housekeeping notes before we start, please type in any questions you may have during the presentation into the questions box so we may address at the end.   Also,  a copy of the presentation will be emailed to all registered participants.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59408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Buyers will often go to websites</a:t>
            </a:r>
            <a:r>
              <a:rPr lang="en-US" baseline="0" dirty="0"/>
              <a:t> to learn more about businesses they are interested in, make sure yours is up to date and not under construction..  It is important to have a government sales tab which is a convenience for interested buyers.  It allows them to get the information they need without searching through your whole website.  You may repeat information found elsewhere on your website such as past performance, success stories and jobs currently being performed.  Make sure your website and email address reflect your business name, not yahoo, hotmail or gmail.  This is not considered professional,  you need to show the buyers you are experienced and savvy</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425792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a:t>
            </a:r>
            <a:r>
              <a:rPr lang="en-US" baseline="0" dirty="0"/>
              <a:t> very comfortable with your elevator speech and please leave time to ask the buyer questions about their needs.  It is important to show you are able to solve their problems.  Do not  say, “how can I earn your business”.  Please note that buyers are risk averse, they need to mitigate risk by awarding to firms they feel will fulfil the obligation, which means on time within budget and technically acceptable.  Show the buyer you can help them manage risk.  Let them know you have researched their mission, vision and outyear forecasts.  Buyers do not expect this and it will blow them away that you understand their mission.  This should lead into how you fit into that mission.  Also, please send the right person, one who knows your business like you do, the business rep should be knowledgeable in areas of core competencies, differentiators and past performance.  You do not want to lose an opportunity because someone could not answer a question. Create a short 20 word or less summary of your core competencies and include you name and contact information as well as business name.  This can be pasted into chat boxes for networking</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004513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 are signed up under the correct ticket type, small business and vendor should indicate that you are seeking contracts and subcontracts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788344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Large business and prime and government should indicate that you are seeing subcontractors and vendors as market research for your agency or organization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863763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1"/>
            <a:r>
              <a:rPr lang="en-US" sz="1200" kern="1200" dirty="0">
                <a:solidFill>
                  <a:schemeClr val="tx1"/>
                </a:solidFill>
                <a:effectLst/>
                <a:latin typeface="Arial" charset="0"/>
                <a:ea typeface="+mn-ea"/>
                <a:cs typeface="+mn-cs"/>
              </a:rPr>
              <a:t>“(no matchmaking)” in your ticket title is usually a clear sign that you did not sign up for the matchmaker so contact the event organizer if you see this is what you signed up under but intended to participate in the matchmaker – NOTE: this event had a large number of people who signed up without matchmaker participation so check your status on the </a:t>
            </a:r>
            <a:r>
              <a:rPr lang="en-US" sz="1200" kern="1200" dirty="0" err="1">
                <a:solidFill>
                  <a:schemeClr val="tx1"/>
                </a:solidFill>
                <a:effectLst/>
                <a:latin typeface="Arial" charset="0"/>
                <a:ea typeface="+mn-ea"/>
                <a:cs typeface="+mn-cs"/>
              </a:rPr>
              <a:t>eCenter</a:t>
            </a:r>
            <a:r>
              <a:rPr lang="en-US" sz="1200" kern="1200" dirty="0">
                <a:solidFill>
                  <a:schemeClr val="tx1"/>
                </a:solidFill>
                <a:effectLst/>
                <a:latin typeface="Arial" charset="0"/>
                <a:ea typeface="+mn-ea"/>
                <a:cs typeface="+mn-cs"/>
              </a:rPr>
              <a:t> ASAP – see yellow screenshots – to verify before it’s too late – we emailed them again for the 4</a:t>
            </a:r>
            <a:r>
              <a:rPr lang="en-US" sz="1200" kern="1200" baseline="30000" dirty="0">
                <a:solidFill>
                  <a:schemeClr val="tx1"/>
                </a:solidFill>
                <a:effectLst/>
                <a:latin typeface="Arial" charset="0"/>
                <a:ea typeface="+mn-ea"/>
                <a:cs typeface="+mn-cs"/>
              </a:rPr>
              <a:t>th</a:t>
            </a:r>
            <a:r>
              <a:rPr lang="en-US" sz="1200" kern="1200" dirty="0">
                <a:solidFill>
                  <a:schemeClr val="tx1"/>
                </a:solidFill>
                <a:effectLst/>
                <a:latin typeface="Arial" charset="0"/>
                <a:ea typeface="+mn-ea"/>
                <a:cs typeface="+mn-cs"/>
              </a:rPr>
              <a:t> time TODAY so if you didn’t receive that email it’s a good sign but make sure you are receiving emails from </a:t>
            </a:r>
            <a:r>
              <a:rPr lang="en-US" sz="1200" u="sng" kern="1200" dirty="0">
                <a:solidFill>
                  <a:schemeClr val="tx1"/>
                </a:solidFill>
                <a:effectLst/>
                <a:latin typeface="Arial" charset="0"/>
                <a:ea typeface="+mn-ea"/>
                <a:cs typeface="+mn-cs"/>
                <a:hlinkClick r:id="rId3"/>
              </a:rPr>
              <a:t>ptac@gmu.edu</a:t>
            </a:r>
            <a:r>
              <a:rPr lang="en-US" sz="1200" kern="1200" dirty="0">
                <a:solidFill>
                  <a:schemeClr val="tx1"/>
                </a:solidFill>
                <a:effectLst/>
                <a:latin typeface="Arial" charset="0"/>
                <a:ea typeface="+mn-ea"/>
                <a:cs typeface="+mn-cs"/>
              </a:rPr>
              <a:t> (those in this group should have received 2 emails today)</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979601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Don’t wait until the last minute to question how things work. You should be familiarizing yourself with the system weeks in advance.</a:t>
            </a:r>
          </a:p>
          <a:p>
            <a:pPr lvl="0"/>
            <a:r>
              <a:rPr lang="en-US" sz="1200" kern="1200" dirty="0">
                <a:solidFill>
                  <a:schemeClr val="tx1"/>
                </a:solidFill>
                <a:effectLst/>
                <a:latin typeface="Arial" charset="0"/>
                <a:ea typeface="+mn-ea"/>
                <a:cs typeface="+mn-cs"/>
              </a:rPr>
              <a:t>If you see “appointment schedules are not available at this time” then check the timelines you received to make sure what date you are supposed to have access… matchmakers are very carefully managed and not everyone has access to everything immediately upon registration. This DHRA even opens for everyone to make appointments tomorrow morning on 10/6</a:t>
            </a:r>
          </a:p>
          <a:p>
            <a:pPr lvl="0"/>
            <a:r>
              <a:rPr lang="en-US" sz="1200" kern="1200" dirty="0">
                <a:solidFill>
                  <a:schemeClr val="tx1"/>
                </a:solidFill>
                <a:effectLst/>
                <a:latin typeface="Arial" charset="0"/>
                <a:ea typeface="+mn-ea"/>
                <a:cs typeface="+mn-cs"/>
              </a:rPr>
              <a:t>Make sure your computer has speakers, a microphone, and a camera (proper equipment) if participating in a virtual matchmaker. Often the platforms have no dial in phone number option so a functional microphone and speaker is the minimal technology to participate. If you don’t have one, get a peripheral that gives you those functions (external soundcards are a thing that exist) and most problems can be solved by a headset. Cameras are essential for matchmakers during times of social distancing.</a:t>
            </a:r>
          </a:p>
          <a:p>
            <a:pPr lvl="0"/>
            <a:r>
              <a:rPr lang="en-US" sz="1200" kern="1200" dirty="0">
                <a:solidFill>
                  <a:schemeClr val="tx1"/>
                </a:solidFill>
                <a:effectLst/>
                <a:latin typeface="Arial" charset="0"/>
                <a:ea typeface="+mn-ea"/>
                <a:cs typeface="+mn-cs"/>
              </a:rPr>
              <a:t>Wear professional attire (don’t show up to a matchmaker meeting in a tank top or pajamas) for your upper body at least even if you have sweatpants and slippers on.</a:t>
            </a:r>
          </a:p>
          <a:p>
            <a:r>
              <a:rPr lang="en-US" sz="1200" kern="1200" dirty="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4290338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Networking is a key component to matchmaking.  Make sure you understand how networking can be accomplished by exploring the event instructions. If you do not see a networking feature ask the event coordinators for assistance. This is a time to virtually meet important contacts, ask questions and  Do not forget to listen!  You do not want to miss any important tidbits a buyer or other business may offer you.  It is important to also read between the lines.  It is easy to get caught up in talking about how wonderful your company is,  you also need to address how wonderful their company is.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883285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them a reason to remember you, give them a wow moment.  Use</a:t>
            </a:r>
            <a:r>
              <a:rPr lang="en-US" baseline="0" dirty="0"/>
              <a:t> your capability statement to really impress how qualified you are to help them attain their goals.  Give them past performance facts that are relevant to those goals.  Do not hand them anything but the capability statement and offer your virtual card.  If they are truly impressed with you they may follow up after the event and request further documentation. That does not mean </a:t>
            </a:r>
            <a:r>
              <a:rPr lang="en-US" b="1" baseline="0" dirty="0"/>
              <a:t>you</a:t>
            </a:r>
            <a:r>
              <a:rPr lang="en-US" baseline="0" dirty="0"/>
              <a:t> will not follow up afterwards.  Do not wait for the phone to ring, have a plan to reach out to buyers you have met with on  a regular basis.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730967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many buyers within government agencies',  the SBLO will determine how your information will be forwarded on to the person who needs it.  It is ok to ask if the person you are with is the one to correspond with moving forward.  Ask if they have any upcoming solicitations that may fit your area of business.   If it is outyear procurement you may want to ask if funding has been approved.</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252963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Prime questions are basically the same, determine</a:t>
            </a:r>
            <a:r>
              <a:rPr lang="en-US" baseline="0" dirty="0"/>
              <a:t> how best to follow up, is there a SBLO you could contact,  do they have a vendor registration site, what are their most pressing needs and what is the best method of contact, phone, email snail mail.  You do not want your marketing efforts to be wasted by going to the wrong person or not being read because it is the wrong media format.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72856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todays agenda topics,  the presentation is divided into two</a:t>
            </a:r>
            <a:r>
              <a:rPr lang="en-US" baseline="0" dirty="0"/>
              <a:t> parts, in the first part we will discuss preparation for the matchmaker, which covers steps to take before the event things to expect at the event and how to follow up after the event.  We will then spend some time discussing capability statements.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205400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doing business with the state, make sure you are registered as</a:t>
            </a:r>
            <a:r>
              <a:rPr lang="en-US" baseline="0" dirty="0"/>
              <a:t> a vender in SWAM if applicable</a:t>
            </a:r>
            <a:r>
              <a:rPr lang="en-US" dirty="0"/>
              <a:t>.  It is also important to note any upcoming expirations of service contract,</a:t>
            </a:r>
            <a:r>
              <a:rPr lang="en-US" baseline="0" dirty="0"/>
              <a:t> they may have been unhappy with the last provider and will seek a new vendor.  Do not be afraid to ask how they evaluate a proposal, is it low price technically acceptable or best value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11544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know it is easy to get caught up in the moment and you are out of time.  Politely ask if you may continue the conversation at a later date.</a:t>
            </a:r>
            <a:r>
              <a:rPr lang="en-US" baseline="0" dirty="0"/>
              <a:t> Make sure your name is removed from a match session off if you cannot make your appointment, the event planners will assist you with this task, Make sure you fully understand the platform being utilized and are comfortable with the technology.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6057047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 name dropping, the name you drop may be someone they do not care for.  Do not complain about not getting contracts,  be up beat and positive.  They are reluctant to award to some one who may be a problem down the road,  no whining about socio economic groups getting or not getting contracts. Believe me they have heard both sides.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057878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 send a thank</a:t>
            </a:r>
            <a:r>
              <a:rPr lang="en-US" baseline="0" dirty="0"/>
              <a:t> you to those you met with.  The biggest complaint we hear from buyers is that the matches never follow up.  Also, go through your virtual cards and email the other people you met and let them know you enjoyed the conversation and ask for a meeting if appropriate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47326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sit down and analyze your day, do you feel good about your meetings?  Did you make some important contacts?  Did you get feedback from your matches, was it positive? Was there anyone you did</a:t>
            </a:r>
            <a:r>
              <a:rPr lang="en-US" baseline="0" dirty="0"/>
              <a:t> not have the opportunity to</a:t>
            </a:r>
            <a:r>
              <a:rPr lang="en-US" dirty="0"/>
              <a:t> speak with, now is the time to</a:t>
            </a:r>
            <a:r>
              <a:rPr lang="en-US" baseline="0" dirty="0"/>
              <a:t> do a polite follow up.  Make an action plan on how you are going to move forward.</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978847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can see preparation is everything,  if you have</a:t>
            </a:r>
            <a:r>
              <a:rPr lang="en-US" baseline="0" dirty="0"/>
              <a:t> </a:t>
            </a:r>
            <a:r>
              <a:rPr lang="en-US" dirty="0"/>
              <a:t>not already begun this process, please start now.  Do your due diligence on the organization</a:t>
            </a:r>
            <a:r>
              <a:rPr lang="en-US" baseline="0" dirty="0"/>
              <a:t> you will be meeting with,  leave a positive impression,  be engaging, knowledgeable and friendly. Make sure you listen to their responses and comments,  follow up!  And do not be afraid to ask for a meeting  to provide more information on your goods or service.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532111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concludes our presentation, thank you for your participation and good luck at the matchmaker!</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4157073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the matchmaker,</a:t>
            </a:r>
            <a:r>
              <a:rPr lang="en-US" baseline="0" dirty="0"/>
              <a:t> get comfortable with your own company and industry.  Also, be aware of who your competition is and how you are different. Be familiar with who is currently buying your good or service and research the attendee list to find the agency or organization that is buying, or who has bought what you offer.  It is important to prioritize your matches by putting the ones interested in what you offer at the top of your list.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44360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your research should include who is buying your product or service,</a:t>
            </a:r>
            <a:r>
              <a:rPr lang="en-US" baseline="0" dirty="0"/>
              <a:t> when , for how much and from whom.  Some sites to explore would be  beta.sam.gov which now hosts both FPDS.gov and fedbizops. I have listed these sites at the end of the slides. Do not neglect market intelligence, we all know how important networking is.  Finding the opportunity to connect with small business liaison officers, project managers, SBA procurement center representatives and other vendors or vendor groups are all valuable ways to find out what may be needed in upcoming procurement planning.  Soak up everything you can find on your product or service so you may be the subject matter expert on forecasted needs for your area of business.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4209441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review all of your market materials,</a:t>
            </a:r>
            <a:r>
              <a:rPr lang="en-US" baseline="0" dirty="0"/>
              <a:t>  business cards should be government friendly, meaning you should include your DUNS, NAICS and cage codes.  Make sure you clear card clearly articulates what you do. ABC consulting does not convey what type of consulting you do.. This is one of the main items I hear buyers complain about. Your branding should all be consistent with your other marketing materials.  Website, cards and CS should all show the same branding and logo elements.    Here are some great sites for virtual bc design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00217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your capability statement is updated to reflect your matches needs.  You</a:t>
            </a:r>
            <a:r>
              <a:rPr lang="en-US" baseline="0" dirty="0"/>
              <a:t> should have a general cs and customized versions for each of your matches.  We have editable template available for you to use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363251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your CS to one page only, it is ok to do the back side but I</a:t>
            </a:r>
            <a:r>
              <a:rPr lang="en-US" baseline="0" dirty="0"/>
              <a:t> have found it is easy to contain it to the front.  If you need to use pictures and graphics then by all means utilize the back of the paper. Make sure it can be easily sent and not get caught up as spam or be too big to go through.  Please do not use logos of federal agencies or primes.  This does not convey the information the buyer needs and could pose a legal issue.Make sure you use your branding and logo elements!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186642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general guidelines for a cs.  The key is to keep it simple.  The people reading the cs</a:t>
            </a:r>
            <a:r>
              <a:rPr lang="en-US" baseline="0" dirty="0"/>
              <a:t> have the need for high value content. They will be visually scanning the document to look for key words.  Do not use trade jargon.  The buyer may not understand your trade language, write the CS as if the person knows nothing about your industry.  Please title it a CS and make sure you include your branding and logo elements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332819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expected content labels,  this is what a buyer expects to see.  You do not want them searching for the information, make it easy for</a:t>
            </a:r>
            <a:r>
              <a:rPr lang="en-US" baseline="0" dirty="0"/>
              <a:t> them to find what they need.  They will appreciate it!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0CE0A1-034B-4574-BD31-7EBDD133CA07}"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365249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AED99-7FB4-404E-8A97-64753DCE42EC}"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34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AED99-7FB4-404E-8A97-64753DCE42EC}" type="slidenum">
              <a:rPr lang="en-US" smtClean="0"/>
              <a:pPr/>
              <a:t>‹#›</a:t>
            </a:fld>
            <a:endParaRPr lang="en-US" dirty="0"/>
          </a:p>
        </p:txBody>
      </p:sp>
    </p:spTree>
    <p:extLst>
      <p:ext uri="{BB962C8B-B14F-4D97-AF65-F5344CB8AC3E}">
        <p14:creationId xmlns:p14="http://schemas.microsoft.com/office/powerpoint/2010/main" val="28901798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47C9B81F-C347-4BEF-BFDF-29C42F48304A}" type="datetimeFigureOut">
              <a:rPr lang="en-US" smtClean="0"/>
              <a:pPr/>
              <a:t>10/6/2020</a:t>
            </a:fld>
            <a:endParaRPr lang="en-US" dirty="0">
              <a:solidFill>
                <a:schemeClr val="tx2">
                  <a:shade val="90000"/>
                </a:schemeClr>
              </a:solidFill>
            </a:endParaRPr>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042AED99-7FB4-404E-8A97-64753DCE42EC}" type="slidenum">
              <a:rPr kumimoji="0" lang="en-US" smtClean="0"/>
              <a:pPr/>
              <a:t>‹#›</a:t>
            </a:fld>
            <a:endParaRPr kumimoji="0" lang="en-US" dirty="0">
              <a:solidFill>
                <a:schemeClr val="tx2">
                  <a:shade val="90000"/>
                </a:schemeClr>
              </a:solidFill>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7193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beta.sam.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fas.org/sgp/crs/misc/R44027.pdf" TargetMode="External"/><Relationship Id="rId4" Type="http://schemas.openxmlformats.org/officeDocument/2006/relationships/hyperlink" Target="https://www.usaspending.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saspending.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beta.sam.go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witchitapp.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hehaystackapp.com/" TargetMode="External"/><Relationship Id="rId5" Type="http://schemas.openxmlformats.org/officeDocument/2006/relationships/hyperlink" Target="https://lcardapp.com/pro/" TargetMode="External"/><Relationship Id="rId4" Type="http://schemas.openxmlformats.org/officeDocument/2006/relationships/hyperlink" Target="https://inigoapp.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6960" y="304800"/>
            <a:ext cx="7543800" cy="1905000"/>
          </a:xfrm>
        </p:spPr>
        <p:txBody>
          <a:bodyPr>
            <a:normAutofit/>
          </a:bodyPr>
          <a:lstStyle/>
          <a:p>
            <a:pPr algn="ctr"/>
            <a:r>
              <a:rPr lang="en-US" sz="4000" dirty="0">
                <a:solidFill>
                  <a:schemeClr val="tx1"/>
                </a:solidFill>
              </a:rPr>
              <a:t>How to Prepare for a Virtual Matchmaker</a:t>
            </a:r>
            <a:br>
              <a:rPr lang="en-US" sz="4000" dirty="0">
                <a:solidFill>
                  <a:schemeClr val="tx1"/>
                </a:solidFill>
              </a:rPr>
            </a:br>
            <a:endParaRPr lang="en-US" sz="4000" dirty="0">
              <a:solidFill>
                <a:schemeClr val="tx1"/>
              </a:solidFill>
            </a:endParaRPr>
          </a:p>
        </p:txBody>
      </p:sp>
      <p:sp>
        <p:nvSpPr>
          <p:cNvPr id="3075" name="Rectangle 3"/>
          <p:cNvSpPr>
            <a:spLocks noGrp="1" noChangeArrowheads="1"/>
          </p:cNvSpPr>
          <p:nvPr>
            <p:ph type="subTitle" idx="1"/>
          </p:nvPr>
        </p:nvSpPr>
        <p:spPr>
          <a:xfrm>
            <a:off x="2057400" y="1676401"/>
            <a:ext cx="7854696" cy="2514599"/>
          </a:xfrm>
        </p:spPr>
        <p:txBody>
          <a:bodyPr>
            <a:normAutofit fontScale="25000" lnSpcReduction="20000"/>
          </a:bodyPr>
          <a:lstStyle/>
          <a:p>
            <a:pPr algn="ctr"/>
            <a:endParaRPr lang="en-US" b="1" dirty="0"/>
          </a:p>
          <a:p>
            <a:pPr algn="ctr"/>
            <a:endParaRPr lang="en-US" b="1" dirty="0"/>
          </a:p>
          <a:p>
            <a:pPr algn="ctr"/>
            <a:endParaRPr lang="en-US" b="1" dirty="0"/>
          </a:p>
          <a:p>
            <a:pPr algn="ctr"/>
            <a:endParaRPr lang="en-US" b="1" dirty="0"/>
          </a:p>
          <a:p>
            <a:pPr algn="ctr"/>
            <a:r>
              <a:rPr lang="en-US" sz="7400" b="1" dirty="0"/>
              <a:t>Lisa Wood</a:t>
            </a:r>
          </a:p>
          <a:p>
            <a:pPr algn="ctr"/>
            <a:r>
              <a:rPr lang="en-US" sz="7400" b="1" dirty="0"/>
              <a:t>Statewide Director</a:t>
            </a:r>
          </a:p>
          <a:p>
            <a:pPr algn="ctr"/>
            <a:r>
              <a:rPr lang="en-US" sz="7400" b="1" dirty="0"/>
              <a:t>PTAC</a:t>
            </a:r>
          </a:p>
          <a:p>
            <a:pPr algn="ctr"/>
            <a:r>
              <a:rPr lang="en-US" sz="7400" b="1" dirty="0"/>
              <a:t>lwood22@gmu.edu</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4495800"/>
            <a:ext cx="2819400" cy="1664618"/>
          </a:xfrm>
          <a:prstGeom prst="rect">
            <a:avLst/>
          </a:prstGeom>
        </p:spPr>
      </p:pic>
    </p:spTree>
    <p:extLst>
      <p:ext uri="{BB962C8B-B14F-4D97-AF65-F5344CB8AC3E}">
        <p14:creationId xmlns:p14="http://schemas.microsoft.com/office/powerpoint/2010/main" val="293559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08796"/>
          </a:xfrm>
        </p:spPr>
        <p:txBody>
          <a:bodyPr/>
          <a:lstStyle/>
          <a:p>
            <a:pPr algn="ctr"/>
            <a:r>
              <a:rPr lang="en-US" dirty="0">
                <a:solidFill>
                  <a:schemeClr val="accent1"/>
                </a:solidFill>
              </a:rPr>
              <a:t>Website</a:t>
            </a:r>
          </a:p>
        </p:txBody>
      </p:sp>
      <p:sp>
        <p:nvSpPr>
          <p:cNvPr id="3" name="Content Placeholder 2"/>
          <p:cNvSpPr>
            <a:spLocks noGrp="1"/>
          </p:cNvSpPr>
          <p:nvPr>
            <p:ph idx="1"/>
          </p:nvPr>
        </p:nvSpPr>
        <p:spPr>
          <a:xfrm>
            <a:off x="2514600" y="1752600"/>
            <a:ext cx="7924800" cy="4495800"/>
          </a:xfrm>
        </p:spPr>
        <p:txBody>
          <a:bodyPr>
            <a:noAutofit/>
          </a:bodyPr>
          <a:lstStyle/>
          <a:p>
            <a:pPr>
              <a:buFont typeface="Wingdings" panose="05000000000000000000" pitchFamily="2" charset="2"/>
              <a:buChar char="Ø"/>
            </a:pPr>
            <a:r>
              <a:rPr lang="en-US" sz="2800" dirty="0"/>
              <a:t>Make sure your website is up-to-date</a:t>
            </a:r>
          </a:p>
          <a:p>
            <a:pPr lvl="1">
              <a:buFont typeface="Wingdings" panose="05000000000000000000" pitchFamily="2" charset="2"/>
              <a:buChar char="ü"/>
            </a:pPr>
            <a:r>
              <a:rPr lang="en-US" sz="2800" dirty="0"/>
              <a:t>Web site should be “Government Friendly” (GOV Sales tab)</a:t>
            </a:r>
          </a:p>
          <a:p>
            <a:pPr lvl="1">
              <a:buFont typeface="Wingdings" panose="05000000000000000000" pitchFamily="2" charset="2"/>
              <a:buChar char="ü"/>
            </a:pPr>
            <a:r>
              <a:rPr lang="en-US" sz="2800" dirty="0"/>
              <a:t>Have a recent success story or customer endorsement</a:t>
            </a:r>
          </a:p>
          <a:p>
            <a:pPr lvl="1">
              <a:buFont typeface="Wingdings" panose="05000000000000000000" pitchFamily="2" charset="2"/>
              <a:buChar char="ü"/>
            </a:pPr>
            <a:r>
              <a:rPr lang="en-US" sz="2800" dirty="0"/>
              <a:t>List commercial work as well</a:t>
            </a:r>
          </a:p>
          <a:p>
            <a:pPr lvl="1">
              <a:buFont typeface="Wingdings" panose="05000000000000000000" pitchFamily="2" charset="2"/>
              <a:buChar char="ü"/>
            </a:pPr>
            <a:r>
              <a:rPr lang="en-US" sz="2800" dirty="0"/>
              <a:t>Should not be “under construction”</a:t>
            </a:r>
          </a:p>
          <a:p>
            <a:pPr>
              <a:buFont typeface="Wingdings" panose="05000000000000000000" pitchFamily="2" charset="2"/>
              <a:buChar char="Ø"/>
            </a:pPr>
            <a:r>
              <a:rPr lang="en-US" sz="2800" dirty="0"/>
              <a:t>Make sure your email address and website reflect your business as the domain name, not Gmail, Yahoo, Hotmail accounts</a:t>
            </a:r>
          </a:p>
        </p:txBody>
      </p:sp>
    </p:spTree>
    <p:extLst>
      <p:ext uri="{BB962C8B-B14F-4D97-AF65-F5344CB8AC3E}">
        <p14:creationId xmlns:p14="http://schemas.microsoft.com/office/powerpoint/2010/main" val="4105037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08796"/>
          </a:xfrm>
        </p:spPr>
        <p:txBody>
          <a:bodyPr/>
          <a:lstStyle/>
          <a:p>
            <a:pPr algn="ctr"/>
            <a:r>
              <a:rPr lang="en-US" dirty="0">
                <a:solidFill>
                  <a:schemeClr val="accent1"/>
                </a:solidFill>
              </a:rPr>
              <a:t>Elevator Speech</a:t>
            </a:r>
          </a:p>
        </p:txBody>
      </p:sp>
      <p:sp>
        <p:nvSpPr>
          <p:cNvPr id="3" name="Content Placeholder 2"/>
          <p:cNvSpPr>
            <a:spLocks noGrp="1"/>
          </p:cNvSpPr>
          <p:nvPr>
            <p:ph idx="1"/>
          </p:nvPr>
        </p:nvSpPr>
        <p:spPr>
          <a:xfrm>
            <a:off x="2346960" y="1752600"/>
            <a:ext cx="8016241" cy="4572000"/>
          </a:xfrm>
        </p:spPr>
        <p:txBody>
          <a:bodyPr>
            <a:noAutofit/>
          </a:bodyPr>
          <a:lstStyle/>
          <a:p>
            <a:pPr>
              <a:buFont typeface="Wingdings" panose="05000000000000000000" pitchFamily="2" charset="2"/>
              <a:buChar char="Ø"/>
            </a:pPr>
            <a:r>
              <a:rPr lang="en-US" sz="2800" dirty="0"/>
              <a:t>Practice your “Elevator Speech” until you know it “cold”, you only get 10-15 minutes to make an impression</a:t>
            </a:r>
          </a:p>
          <a:p>
            <a:pPr>
              <a:buFont typeface="Wingdings" panose="05000000000000000000" pitchFamily="2" charset="2"/>
              <a:buChar char="Ø"/>
            </a:pPr>
            <a:r>
              <a:rPr lang="en-US" sz="2800" dirty="0"/>
              <a:t>Show the buyer you are knowledgeable about their needs</a:t>
            </a:r>
          </a:p>
          <a:p>
            <a:pPr>
              <a:buFont typeface="Wingdings" panose="05000000000000000000" pitchFamily="2" charset="2"/>
              <a:buChar char="Ø"/>
            </a:pPr>
            <a:r>
              <a:rPr lang="en-US" sz="2800" dirty="0"/>
              <a:t>Show them you did your research on what they are forecasting</a:t>
            </a:r>
          </a:p>
          <a:p>
            <a:pPr>
              <a:buFont typeface="Wingdings" panose="05000000000000000000" pitchFamily="2" charset="2"/>
              <a:buChar char="Ø"/>
            </a:pPr>
            <a:r>
              <a:rPr lang="en-US" sz="2800" dirty="0"/>
              <a:t>Never Lead with your Socio-Economic Certification</a:t>
            </a:r>
          </a:p>
          <a:p>
            <a:pPr>
              <a:buFont typeface="Wingdings" panose="05000000000000000000" pitchFamily="2" charset="2"/>
              <a:buChar char="Ø"/>
            </a:pPr>
            <a:r>
              <a:rPr lang="en-US" sz="2800" dirty="0"/>
              <a:t>Create a short (20 word) pitch to cut and paste in chats, include your name and contact info</a:t>
            </a:r>
          </a:p>
        </p:txBody>
      </p:sp>
    </p:spTree>
    <p:extLst>
      <p:ext uri="{BB962C8B-B14F-4D97-AF65-F5344CB8AC3E}">
        <p14:creationId xmlns:p14="http://schemas.microsoft.com/office/powerpoint/2010/main" val="33505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E2686-B4B5-4AE6-8011-5521B35E937F}"/>
              </a:ext>
            </a:extLst>
          </p:cNvPr>
          <p:cNvSpPr>
            <a:spLocks noGrp="1"/>
          </p:cNvSpPr>
          <p:nvPr>
            <p:ph type="title"/>
          </p:nvPr>
        </p:nvSpPr>
        <p:spPr/>
        <p:txBody>
          <a:bodyPr/>
          <a:lstStyle/>
          <a:p>
            <a:pPr algn="ctr"/>
            <a:r>
              <a:rPr lang="en-US" dirty="0">
                <a:solidFill>
                  <a:schemeClr val="accent1"/>
                </a:solidFill>
              </a:rPr>
              <a:t>Be Mindful of Logistics</a:t>
            </a:r>
          </a:p>
        </p:txBody>
      </p:sp>
      <p:sp>
        <p:nvSpPr>
          <p:cNvPr id="3" name="Content Placeholder 2">
            <a:extLst>
              <a:ext uri="{FF2B5EF4-FFF2-40B4-BE49-F238E27FC236}">
                <a16:creationId xmlns:a16="http://schemas.microsoft.com/office/drawing/2014/main" id="{C962560F-819C-4E73-B8AA-0C88949861BA}"/>
              </a:ext>
            </a:extLst>
          </p:cNvPr>
          <p:cNvSpPr>
            <a:spLocks noGrp="1"/>
          </p:cNvSpPr>
          <p:nvPr>
            <p:ph idx="1"/>
          </p:nvPr>
        </p:nvSpPr>
        <p:spPr>
          <a:xfrm>
            <a:off x="3789997" y="5295371"/>
            <a:ext cx="7543801" cy="4023360"/>
          </a:xfrm>
        </p:spPr>
        <p:txBody>
          <a:bodyPr/>
          <a:lstStyle/>
          <a:p>
            <a:endParaRPr lang="en-US" dirty="0"/>
          </a:p>
        </p:txBody>
      </p:sp>
      <p:pic>
        <p:nvPicPr>
          <p:cNvPr id="1026" name="Picture 2" descr="image002">
            <a:extLst>
              <a:ext uri="{FF2B5EF4-FFF2-40B4-BE49-F238E27FC236}">
                <a16:creationId xmlns:a16="http://schemas.microsoft.com/office/drawing/2014/main" id="{EF940EB7-DBC6-45D2-945A-483CD0F68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6960" y="2743200"/>
            <a:ext cx="656844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711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63974-0024-435F-97EB-85AD55C2769D}"/>
              </a:ext>
            </a:extLst>
          </p:cNvPr>
          <p:cNvSpPr>
            <a:spLocks noGrp="1"/>
          </p:cNvSpPr>
          <p:nvPr>
            <p:ph type="title"/>
          </p:nvPr>
        </p:nvSpPr>
        <p:spPr/>
        <p:txBody>
          <a:bodyPr/>
          <a:lstStyle/>
          <a:p>
            <a:pPr algn="ctr"/>
            <a:r>
              <a:rPr lang="en-US" dirty="0">
                <a:solidFill>
                  <a:schemeClr val="accent1"/>
                </a:solidFill>
              </a:rPr>
              <a:t>Logistics</a:t>
            </a:r>
          </a:p>
        </p:txBody>
      </p:sp>
      <p:sp>
        <p:nvSpPr>
          <p:cNvPr id="3" name="Content Placeholder 2">
            <a:extLst>
              <a:ext uri="{FF2B5EF4-FFF2-40B4-BE49-F238E27FC236}">
                <a16:creationId xmlns:a16="http://schemas.microsoft.com/office/drawing/2014/main" id="{544924DC-8CFB-448F-B332-A8B3D6AE8AA3}"/>
              </a:ext>
            </a:extLst>
          </p:cNvPr>
          <p:cNvSpPr>
            <a:spLocks noGrp="1"/>
          </p:cNvSpPr>
          <p:nvPr>
            <p:ph idx="1"/>
          </p:nvPr>
        </p:nvSpPr>
        <p:spPr>
          <a:xfrm>
            <a:off x="3162706" y="3743453"/>
            <a:ext cx="9298224" cy="5245079"/>
          </a:xfrm>
        </p:spPr>
        <p:txBody>
          <a:bodyPr/>
          <a:lstStyle/>
          <a:p>
            <a:pPr algn="ctr"/>
            <a:endParaRPr lang="en-US" dirty="0"/>
          </a:p>
        </p:txBody>
      </p:sp>
      <p:pic>
        <p:nvPicPr>
          <p:cNvPr id="2050" name="Picture 3" descr="image003">
            <a:extLst>
              <a:ext uri="{FF2B5EF4-FFF2-40B4-BE49-F238E27FC236}">
                <a16:creationId xmlns:a16="http://schemas.microsoft.com/office/drawing/2014/main" id="{166C8B3E-276A-4135-A019-94E933456B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786280"/>
            <a:ext cx="6705600" cy="186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191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D3ED-E7C7-41CD-815F-63FF11DAB7ED}"/>
              </a:ext>
            </a:extLst>
          </p:cNvPr>
          <p:cNvSpPr>
            <a:spLocks noGrp="1"/>
          </p:cNvSpPr>
          <p:nvPr>
            <p:ph type="title"/>
          </p:nvPr>
        </p:nvSpPr>
        <p:spPr/>
        <p:txBody>
          <a:bodyPr/>
          <a:lstStyle/>
          <a:p>
            <a:pPr algn="ctr"/>
            <a:r>
              <a:rPr lang="en-US" dirty="0">
                <a:solidFill>
                  <a:schemeClr val="accent1"/>
                </a:solidFill>
              </a:rPr>
              <a:t>Logistics</a:t>
            </a:r>
          </a:p>
        </p:txBody>
      </p:sp>
      <p:sp>
        <p:nvSpPr>
          <p:cNvPr id="3" name="Content Placeholder 2">
            <a:extLst>
              <a:ext uri="{FF2B5EF4-FFF2-40B4-BE49-F238E27FC236}">
                <a16:creationId xmlns:a16="http://schemas.microsoft.com/office/drawing/2014/main" id="{70363B89-168B-4155-8A5E-24E8595A1DFA}"/>
              </a:ext>
            </a:extLst>
          </p:cNvPr>
          <p:cNvSpPr>
            <a:spLocks noGrp="1"/>
          </p:cNvSpPr>
          <p:nvPr>
            <p:ph idx="1"/>
          </p:nvPr>
        </p:nvSpPr>
        <p:spPr>
          <a:xfrm>
            <a:off x="2950676" y="3275397"/>
            <a:ext cx="9984443" cy="7687645"/>
          </a:xfrm>
        </p:spPr>
        <p:txBody>
          <a:bodyPr/>
          <a:lstStyle/>
          <a:p>
            <a:endParaRPr lang="en-US" dirty="0"/>
          </a:p>
        </p:txBody>
      </p:sp>
      <p:pic>
        <p:nvPicPr>
          <p:cNvPr id="3074" name="Picture 2" descr="image004">
            <a:extLst>
              <a:ext uri="{FF2B5EF4-FFF2-40B4-BE49-F238E27FC236}">
                <a16:creationId xmlns:a16="http://schemas.microsoft.com/office/drawing/2014/main" id="{2C9AF61A-D176-490B-A8F1-73510BCE46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819401"/>
            <a:ext cx="6858000" cy="19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5523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3A53B-00AE-4CD9-ABAF-85C3B3472FC6}"/>
              </a:ext>
            </a:extLst>
          </p:cNvPr>
          <p:cNvSpPr>
            <a:spLocks noGrp="1"/>
          </p:cNvSpPr>
          <p:nvPr>
            <p:ph type="title"/>
          </p:nvPr>
        </p:nvSpPr>
        <p:spPr/>
        <p:txBody>
          <a:bodyPr/>
          <a:lstStyle/>
          <a:p>
            <a:pPr algn="ctr"/>
            <a:r>
              <a:rPr lang="en-US" dirty="0">
                <a:solidFill>
                  <a:schemeClr val="accent1"/>
                </a:solidFill>
              </a:rPr>
              <a:t>Final Pre-Event Tips</a:t>
            </a:r>
          </a:p>
        </p:txBody>
      </p:sp>
      <p:sp>
        <p:nvSpPr>
          <p:cNvPr id="3" name="Content Placeholder 2">
            <a:extLst>
              <a:ext uri="{FF2B5EF4-FFF2-40B4-BE49-F238E27FC236}">
                <a16:creationId xmlns:a16="http://schemas.microsoft.com/office/drawing/2014/main" id="{E7CCD52E-78D5-41E9-A6FB-F85D5ED18F68}"/>
              </a:ext>
            </a:extLst>
          </p:cNvPr>
          <p:cNvSpPr>
            <a:spLocks noGrp="1"/>
          </p:cNvSpPr>
          <p:nvPr>
            <p:ph idx="1"/>
          </p:nvPr>
        </p:nvSpPr>
        <p:spPr/>
        <p:txBody>
          <a:bodyPr>
            <a:normAutofit/>
          </a:bodyPr>
          <a:lstStyle/>
          <a:p>
            <a:pPr>
              <a:buFont typeface="Wingdings" panose="05000000000000000000" pitchFamily="2" charset="2"/>
              <a:buChar char="Ø"/>
            </a:pPr>
            <a:r>
              <a:rPr lang="en-US" sz="2800" dirty="0"/>
              <a:t>Ask questions way ahead of the event</a:t>
            </a:r>
          </a:p>
          <a:p>
            <a:pPr>
              <a:buFont typeface="Wingdings" panose="05000000000000000000" pitchFamily="2" charset="2"/>
              <a:buChar char="Ø"/>
            </a:pPr>
            <a:r>
              <a:rPr lang="en-US" sz="2800" dirty="0"/>
              <a:t>Be familiar with the technology</a:t>
            </a:r>
          </a:p>
          <a:p>
            <a:pPr>
              <a:buFont typeface="Wingdings" panose="05000000000000000000" pitchFamily="2" charset="2"/>
              <a:buChar char="Ø"/>
            </a:pPr>
            <a:r>
              <a:rPr lang="en-US" sz="2800" dirty="0"/>
              <a:t>“appointment Schedules are not Available at this time”</a:t>
            </a:r>
          </a:p>
          <a:p>
            <a:pPr>
              <a:buFont typeface="Wingdings" panose="05000000000000000000" pitchFamily="2" charset="2"/>
              <a:buChar char="Ø"/>
            </a:pPr>
            <a:r>
              <a:rPr lang="en-US" sz="2800" dirty="0"/>
              <a:t>This event is open tomorrow for appointment (10/6)</a:t>
            </a:r>
          </a:p>
          <a:p>
            <a:pPr>
              <a:buFont typeface="Wingdings" panose="05000000000000000000" pitchFamily="2" charset="2"/>
              <a:buChar char="Ø"/>
            </a:pPr>
            <a:r>
              <a:rPr lang="en-US" sz="2800" dirty="0"/>
              <a:t>Check your computers microphone and speakers</a:t>
            </a:r>
          </a:p>
          <a:p>
            <a:pPr>
              <a:buFont typeface="Wingdings" panose="05000000000000000000" pitchFamily="2" charset="2"/>
              <a:buChar char="Ø"/>
            </a:pPr>
            <a:r>
              <a:rPr lang="en-US" sz="2800" dirty="0"/>
              <a:t>Dress for success! </a:t>
            </a:r>
          </a:p>
          <a:p>
            <a:pPr>
              <a:buFont typeface="Wingdings" panose="05000000000000000000" pitchFamily="2" charset="2"/>
              <a:buChar char="Ø"/>
            </a:pPr>
            <a:endParaRPr lang="en-US" sz="28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647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4"/>
            <a:ext cx="7543800" cy="1161196"/>
          </a:xfrm>
        </p:spPr>
        <p:txBody>
          <a:bodyPr/>
          <a:lstStyle/>
          <a:p>
            <a:pPr algn="ctr"/>
            <a:r>
              <a:rPr lang="en-US" dirty="0">
                <a:solidFill>
                  <a:schemeClr val="accent1"/>
                </a:solidFill>
              </a:rPr>
              <a:t>During the Event</a:t>
            </a:r>
          </a:p>
        </p:txBody>
      </p:sp>
      <p:sp>
        <p:nvSpPr>
          <p:cNvPr id="3" name="Content Placeholder 2"/>
          <p:cNvSpPr>
            <a:spLocks noGrp="1"/>
          </p:cNvSpPr>
          <p:nvPr>
            <p:ph idx="1"/>
          </p:nvPr>
        </p:nvSpPr>
        <p:spPr>
          <a:xfrm>
            <a:off x="2346960" y="1676400"/>
            <a:ext cx="7543801" cy="4724400"/>
          </a:xfrm>
        </p:spPr>
        <p:txBody>
          <a:bodyPr>
            <a:noAutofit/>
          </a:bodyPr>
          <a:lstStyle/>
          <a:p>
            <a:pPr>
              <a:buFont typeface="Wingdings" panose="05000000000000000000" pitchFamily="2" charset="2"/>
              <a:buChar char="Ø"/>
            </a:pPr>
            <a:r>
              <a:rPr lang="en-US" sz="2800" dirty="0"/>
              <a:t>Look for networking opportunities and engage</a:t>
            </a:r>
          </a:p>
          <a:p>
            <a:pPr>
              <a:buFont typeface="Wingdings" panose="05000000000000000000" pitchFamily="2" charset="2"/>
              <a:buChar char="Ø"/>
            </a:pPr>
            <a:r>
              <a:rPr lang="en-US" sz="2800" dirty="0"/>
              <a:t>Talk to lower priority people who may be a source of business or referrals or may provide valuable business intelligence on agency procurements</a:t>
            </a:r>
          </a:p>
          <a:p>
            <a:pPr>
              <a:buFont typeface="Wingdings" panose="05000000000000000000" pitchFamily="2" charset="2"/>
              <a:buChar char="Ø"/>
            </a:pPr>
            <a:r>
              <a:rPr lang="en-US" sz="2800" dirty="0"/>
              <a:t>Explore possible teaming and joint venture opportunities</a:t>
            </a:r>
          </a:p>
          <a:p>
            <a:pPr>
              <a:buFont typeface="Wingdings" panose="05000000000000000000" pitchFamily="2" charset="2"/>
              <a:buChar char="Ø"/>
            </a:pPr>
            <a:r>
              <a:rPr lang="en-US" sz="2800" dirty="0"/>
              <a:t>Be positive, friendly and gracious</a:t>
            </a:r>
          </a:p>
          <a:p>
            <a:pPr>
              <a:buFont typeface="Wingdings" panose="05000000000000000000" pitchFamily="2" charset="2"/>
              <a:buChar char="Ø"/>
            </a:pPr>
            <a:r>
              <a:rPr lang="en-US" sz="2800" dirty="0"/>
              <a:t>Communication is two way – do not forget to listen and ask questions!</a:t>
            </a:r>
          </a:p>
        </p:txBody>
      </p:sp>
    </p:spTree>
    <p:extLst>
      <p:ext uri="{BB962C8B-B14F-4D97-AF65-F5344CB8AC3E}">
        <p14:creationId xmlns:p14="http://schemas.microsoft.com/office/powerpoint/2010/main" val="315435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08796"/>
          </a:xfrm>
        </p:spPr>
        <p:txBody>
          <a:bodyPr/>
          <a:lstStyle/>
          <a:p>
            <a:pPr algn="ctr"/>
            <a:r>
              <a:rPr lang="en-US" dirty="0">
                <a:solidFill>
                  <a:schemeClr val="accent1"/>
                </a:solidFill>
              </a:rPr>
              <a:t>During the Match Session</a:t>
            </a:r>
          </a:p>
        </p:txBody>
      </p:sp>
      <p:sp>
        <p:nvSpPr>
          <p:cNvPr id="3" name="Content Placeholder 2"/>
          <p:cNvSpPr>
            <a:spLocks noGrp="1"/>
          </p:cNvSpPr>
          <p:nvPr>
            <p:ph idx="1"/>
          </p:nvPr>
        </p:nvSpPr>
        <p:spPr>
          <a:xfrm>
            <a:off x="2346960" y="1752600"/>
            <a:ext cx="7863840" cy="4953000"/>
          </a:xfrm>
        </p:spPr>
        <p:txBody>
          <a:bodyPr>
            <a:normAutofit fontScale="32500" lnSpcReduction="20000"/>
          </a:bodyPr>
          <a:lstStyle/>
          <a:p>
            <a:pPr>
              <a:lnSpc>
                <a:spcPct val="160000"/>
              </a:lnSpc>
              <a:buFont typeface="Wingdings" panose="05000000000000000000" pitchFamily="2" charset="2"/>
              <a:buChar char="Ø"/>
            </a:pPr>
            <a:r>
              <a:rPr lang="en-US" sz="7400" b="1" dirty="0"/>
              <a:t>Customers Need a Reason to Remember you</a:t>
            </a:r>
          </a:p>
          <a:p>
            <a:pPr lvl="1">
              <a:lnSpc>
                <a:spcPct val="160000"/>
              </a:lnSpc>
              <a:buFont typeface="Wingdings" panose="05000000000000000000" pitchFamily="2" charset="2"/>
              <a:buChar char="ü"/>
            </a:pPr>
            <a:r>
              <a:rPr lang="en-US" sz="7400" dirty="0"/>
              <a:t> Your Objective is to obtain a positive response and be remembered as a qualified source</a:t>
            </a:r>
          </a:p>
          <a:p>
            <a:pPr lvl="1">
              <a:lnSpc>
                <a:spcPct val="160000"/>
              </a:lnSpc>
              <a:buFont typeface="Wingdings" panose="05000000000000000000" pitchFamily="2" charset="2"/>
              <a:buChar char="ü"/>
            </a:pPr>
            <a:r>
              <a:rPr lang="en-US" sz="7400" dirty="0"/>
              <a:t>Tell them how you may support their mission, what value you will add, or what problem you will solve</a:t>
            </a:r>
          </a:p>
          <a:p>
            <a:pPr lvl="1">
              <a:lnSpc>
                <a:spcPct val="160000"/>
              </a:lnSpc>
              <a:buFont typeface="Wingdings" panose="05000000000000000000" pitchFamily="2" charset="2"/>
              <a:buChar char="ü"/>
            </a:pPr>
            <a:r>
              <a:rPr lang="en-US" sz="7400" dirty="0"/>
              <a:t>Give relevant past performance </a:t>
            </a:r>
          </a:p>
          <a:p>
            <a:pPr lvl="1">
              <a:lnSpc>
                <a:spcPct val="160000"/>
              </a:lnSpc>
              <a:buFont typeface="Wingdings" panose="05000000000000000000" pitchFamily="2" charset="2"/>
              <a:buChar char="ü"/>
            </a:pPr>
            <a:r>
              <a:rPr lang="en-US" sz="7400" dirty="0"/>
              <a:t>Ask Questions</a:t>
            </a:r>
          </a:p>
          <a:p>
            <a:pPr lvl="1">
              <a:buFont typeface="Wingdings" panose="05000000000000000000" pitchFamily="2" charset="2"/>
              <a:buChar char="Ø"/>
            </a:pPr>
            <a:endParaRPr lang="en-US" sz="2800" dirty="0"/>
          </a:p>
          <a:p>
            <a:pPr marL="393192" lvl="1" indent="0">
              <a:buNone/>
            </a:pPr>
            <a:r>
              <a:rPr lang="en-US" dirty="0"/>
              <a:t>    </a:t>
            </a:r>
          </a:p>
          <a:p>
            <a:pPr marL="393192" lvl="1" indent="0">
              <a:buNone/>
            </a:pPr>
            <a:endParaRPr lang="en-US" dirty="0"/>
          </a:p>
        </p:txBody>
      </p:sp>
    </p:spTree>
    <p:extLst>
      <p:ext uri="{BB962C8B-B14F-4D97-AF65-F5344CB8AC3E}">
        <p14:creationId xmlns:p14="http://schemas.microsoft.com/office/powerpoint/2010/main" val="1146618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33400"/>
            <a:ext cx="8229600" cy="838200"/>
          </a:xfrm>
        </p:spPr>
        <p:txBody>
          <a:bodyPr>
            <a:normAutofit fontScale="90000"/>
          </a:bodyPr>
          <a:lstStyle/>
          <a:p>
            <a:pPr algn="ctr"/>
            <a:r>
              <a:rPr lang="en-US" dirty="0">
                <a:solidFill>
                  <a:schemeClr val="accent1"/>
                </a:solidFill>
              </a:rPr>
              <a:t>Questions to Ask Federal Agencies</a:t>
            </a:r>
          </a:p>
        </p:txBody>
      </p:sp>
      <p:sp>
        <p:nvSpPr>
          <p:cNvPr id="3" name="Content Placeholder 2"/>
          <p:cNvSpPr>
            <a:spLocks noGrp="1"/>
          </p:cNvSpPr>
          <p:nvPr>
            <p:ph idx="1"/>
          </p:nvPr>
        </p:nvSpPr>
        <p:spPr>
          <a:xfrm>
            <a:off x="2209800" y="1371600"/>
            <a:ext cx="8001000" cy="5379720"/>
          </a:xfrm>
        </p:spPr>
        <p:txBody>
          <a:bodyPr>
            <a:normAutofit/>
          </a:bodyPr>
          <a:lstStyle/>
          <a:p>
            <a:pPr marL="0" indent="0">
              <a:buNone/>
            </a:pPr>
            <a:r>
              <a:rPr lang="en-US" sz="2800" dirty="0"/>
              <a:t> </a:t>
            </a:r>
          </a:p>
          <a:p>
            <a:pPr lvl="1">
              <a:lnSpc>
                <a:spcPct val="150000"/>
              </a:lnSpc>
              <a:buFont typeface="Wingdings" panose="05000000000000000000" pitchFamily="2" charset="2"/>
              <a:buChar char="Ø"/>
            </a:pPr>
            <a:r>
              <a:rPr lang="en-US" sz="2800" dirty="0"/>
              <a:t> Who is the person in your agency I may continue sending my marketing material (SBLO?)</a:t>
            </a:r>
          </a:p>
          <a:p>
            <a:pPr lvl="1">
              <a:lnSpc>
                <a:spcPct val="150000"/>
              </a:lnSpc>
              <a:buFont typeface="Wingdings" panose="05000000000000000000" pitchFamily="2" charset="2"/>
              <a:buChar char="Ø"/>
            </a:pPr>
            <a:r>
              <a:rPr lang="en-US" sz="2800" dirty="0"/>
              <a:t>What is the appropriate method of communication</a:t>
            </a:r>
          </a:p>
          <a:p>
            <a:pPr lvl="1">
              <a:lnSpc>
                <a:spcPct val="150000"/>
              </a:lnSpc>
              <a:buFont typeface="Wingdings" panose="05000000000000000000" pitchFamily="2" charset="2"/>
              <a:buChar char="Ø"/>
            </a:pPr>
            <a:r>
              <a:rPr lang="en-US" sz="2800" dirty="0"/>
              <a:t>How often may I communicate with your office</a:t>
            </a:r>
          </a:p>
          <a:p>
            <a:pPr lvl="1">
              <a:lnSpc>
                <a:spcPct val="150000"/>
              </a:lnSpc>
              <a:buFont typeface="Wingdings" panose="05000000000000000000" pitchFamily="2" charset="2"/>
              <a:buChar char="Ø"/>
            </a:pPr>
            <a:r>
              <a:rPr lang="en-US" sz="2800" dirty="0"/>
              <a:t>Where do you post your forecasts</a:t>
            </a:r>
          </a:p>
          <a:p>
            <a:pPr lvl="1">
              <a:lnSpc>
                <a:spcPct val="150000"/>
              </a:lnSpc>
              <a:buFont typeface="Wingdings" panose="05000000000000000000" pitchFamily="2" charset="2"/>
              <a:buChar char="Ø"/>
            </a:pPr>
            <a:r>
              <a:rPr lang="en-US" sz="2800" dirty="0"/>
              <a:t>How are opportunities below $25,000 managed </a:t>
            </a:r>
          </a:p>
          <a:p>
            <a:pPr lvl="1">
              <a:buFont typeface="Wingdings" panose="05000000000000000000" pitchFamily="2" charset="2"/>
              <a:buChar char="Ø"/>
            </a:pPr>
            <a:endParaRPr lang="en-US" sz="2800" dirty="0"/>
          </a:p>
        </p:txBody>
      </p:sp>
    </p:spTree>
    <p:extLst>
      <p:ext uri="{BB962C8B-B14F-4D97-AF65-F5344CB8AC3E}">
        <p14:creationId xmlns:p14="http://schemas.microsoft.com/office/powerpoint/2010/main" val="2396211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838200"/>
          </a:xfrm>
        </p:spPr>
        <p:txBody>
          <a:bodyPr>
            <a:normAutofit fontScale="90000"/>
          </a:bodyPr>
          <a:lstStyle/>
          <a:p>
            <a:pPr algn="ctr"/>
            <a:r>
              <a:rPr lang="en-US" dirty="0">
                <a:solidFill>
                  <a:schemeClr val="accent1"/>
                </a:solidFill>
              </a:rPr>
              <a:t>Questions to Ask Prime Contractors</a:t>
            </a:r>
          </a:p>
        </p:txBody>
      </p:sp>
      <p:sp>
        <p:nvSpPr>
          <p:cNvPr id="3" name="Content Placeholder 2"/>
          <p:cNvSpPr>
            <a:spLocks noGrp="1"/>
          </p:cNvSpPr>
          <p:nvPr>
            <p:ph idx="1"/>
          </p:nvPr>
        </p:nvSpPr>
        <p:spPr>
          <a:xfrm>
            <a:off x="2209801" y="1752600"/>
            <a:ext cx="8000999" cy="4116494"/>
          </a:xfrm>
        </p:spPr>
        <p:txBody>
          <a:bodyPr>
            <a:noAutofit/>
          </a:bodyPr>
          <a:lstStyle/>
          <a:p>
            <a:pPr lvl="1">
              <a:lnSpc>
                <a:spcPct val="100000"/>
              </a:lnSpc>
              <a:buFont typeface="Wingdings" panose="05000000000000000000" pitchFamily="2" charset="2"/>
              <a:buChar char="Ø"/>
            </a:pPr>
            <a:r>
              <a:rPr lang="en-US" sz="2800" dirty="0"/>
              <a:t>Who is the right person to follow up with after this discussion</a:t>
            </a:r>
          </a:p>
          <a:p>
            <a:pPr lvl="1">
              <a:lnSpc>
                <a:spcPct val="150000"/>
              </a:lnSpc>
              <a:buFont typeface="Wingdings" panose="05000000000000000000" pitchFamily="2" charset="2"/>
              <a:buChar char="Ø"/>
            </a:pPr>
            <a:r>
              <a:rPr lang="en-US" sz="2800" dirty="0"/>
              <a:t>Do you have a SBLO within the company</a:t>
            </a:r>
          </a:p>
          <a:p>
            <a:pPr lvl="1">
              <a:lnSpc>
                <a:spcPct val="150000"/>
              </a:lnSpc>
              <a:buFont typeface="Wingdings" panose="05000000000000000000" pitchFamily="2" charset="2"/>
              <a:buChar char="Ø"/>
            </a:pPr>
            <a:r>
              <a:rPr lang="en-US" sz="2800" dirty="0"/>
              <a:t>Do you have a vendor registration site or vendor approval system I could pursue</a:t>
            </a:r>
          </a:p>
          <a:p>
            <a:pPr lvl="1">
              <a:lnSpc>
                <a:spcPct val="150000"/>
              </a:lnSpc>
              <a:buFont typeface="Wingdings" panose="05000000000000000000" pitchFamily="2" charset="2"/>
              <a:buChar char="Ø"/>
            </a:pPr>
            <a:r>
              <a:rPr lang="en-US" sz="2800" dirty="0"/>
              <a:t>How do you prefer to be approached and how often</a:t>
            </a:r>
          </a:p>
          <a:p>
            <a:pPr lvl="1">
              <a:lnSpc>
                <a:spcPct val="150000"/>
              </a:lnSpc>
              <a:buFont typeface="Wingdings" panose="05000000000000000000" pitchFamily="2" charset="2"/>
              <a:buChar char="Ø"/>
            </a:pPr>
            <a:r>
              <a:rPr lang="en-US" sz="2800" dirty="0"/>
              <a:t>How are low dollar procurements managed</a:t>
            </a:r>
          </a:p>
        </p:txBody>
      </p:sp>
    </p:spTree>
    <p:extLst>
      <p:ext uri="{BB962C8B-B14F-4D97-AF65-F5344CB8AC3E}">
        <p14:creationId xmlns:p14="http://schemas.microsoft.com/office/powerpoint/2010/main" val="418026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932596"/>
          </a:xfrm>
        </p:spPr>
        <p:txBody>
          <a:bodyPr/>
          <a:lstStyle/>
          <a:p>
            <a:pPr algn="ctr"/>
            <a:r>
              <a:rPr lang="en-US" dirty="0">
                <a:solidFill>
                  <a:schemeClr val="accent1"/>
                </a:solidFill>
              </a:rPr>
              <a:t>Agenda</a:t>
            </a:r>
          </a:p>
        </p:txBody>
      </p:sp>
      <p:sp>
        <p:nvSpPr>
          <p:cNvPr id="3" name="Content Placeholder 2"/>
          <p:cNvSpPr>
            <a:spLocks noGrp="1"/>
          </p:cNvSpPr>
          <p:nvPr>
            <p:ph idx="1"/>
          </p:nvPr>
        </p:nvSpPr>
        <p:spPr>
          <a:xfrm>
            <a:off x="2346960" y="2286000"/>
            <a:ext cx="7543801" cy="3583094"/>
          </a:xfrm>
        </p:spPr>
        <p:txBody>
          <a:bodyPr>
            <a:normAutofit/>
          </a:bodyPr>
          <a:lstStyle/>
          <a:p>
            <a:pPr>
              <a:buFont typeface="Wingdings" panose="05000000000000000000" pitchFamily="2" charset="2"/>
              <a:buChar char="Ø"/>
            </a:pPr>
            <a:r>
              <a:rPr lang="en-US" sz="3600" dirty="0"/>
              <a:t>Getting Ready (Prep)</a:t>
            </a:r>
          </a:p>
          <a:p>
            <a:pPr>
              <a:buFont typeface="Wingdings" panose="05000000000000000000" pitchFamily="2" charset="2"/>
              <a:buChar char="Ø"/>
            </a:pPr>
            <a:r>
              <a:rPr lang="en-US" sz="3600" dirty="0"/>
              <a:t>Before the Event</a:t>
            </a:r>
          </a:p>
          <a:p>
            <a:pPr>
              <a:buFont typeface="Wingdings" panose="05000000000000000000" pitchFamily="2" charset="2"/>
              <a:buChar char="Ø"/>
            </a:pPr>
            <a:r>
              <a:rPr lang="en-US" sz="3600" dirty="0"/>
              <a:t>At the Event</a:t>
            </a:r>
          </a:p>
          <a:p>
            <a:pPr>
              <a:buFont typeface="Wingdings" panose="05000000000000000000" pitchFamily="2" charset="2"/>
              <a:buChar char="Ø"/>
            </a:pPr>
            <a:r>
              <a:rPr lang="en-US" sz="3600" dirty="0"/>
              <a:t>After the Event</a:t>
            </a:r>
          </a:p>
          <a:p>
            <a:pPr marL="0" indent="0">
              <a:buNone/>
            </a:pPr>
            <a:endParaRPr lang="en-US" sz="3600" dirty="0"/>
          </a:p>
        </p:txBody>
      </p:sp>
    </p:spTree>
    <p:extLst>
      <p:ext uri="{BB962C8B-B14F-4D97-AF65-F5344CB8AC3E}">
        <p14:creationId xmlns:p14="http://schemas.microsoft.com/office/powerpoint/2010/main" val="2923664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61196"/>
          </a:xfrm>
        </p:spPr>
        <p:txBody>
          <a:bodyPr/>
          <a:lstStyle/>
          <a:p>
            <a:pPr algn="ctr"/>
            <a:r>
              <a:rPr lang="en-US" dirty="0">
                <a:solidFill>
                  <a:schemeClr val="accent1"/>
                </a:solidFill>
              </a:rPr>
              <a:t>Do Not forget State and Local</a:t>
            </a:r>
          </a:p>
        </p:txBody>
      </p:sp>
      <p:sp>
        <p:nvSpPr>
          <p:cNvPr id="3" name="Content Placeholder 2"/>
          <p:cNvSpPr>
            <a:spLocks noGrp="1"/>
          </p:cNvSpPr>
          <p:nvPr>
            <p:ph idx="1"/>
          </p:nvPr>
        </p:nvSpPr>
        <p:spPr>
          <a:xfrm>
            <a:off x="2514600" y="1737362"/>
            <a:ext cx="7539849" cy="4190999"/>
          </a:xfrm>
        </p:spPr>
        <p:txBody>
          <a:bodyPr>
            <a:noAutofit/>
          </a:bodyPr>
          <a:lstStyle/>
          <a:p>
            <a:pPr>
              <a:buFont typeface="Wingdings" panose="05000000000000000000" pitchFamily="2" charset="2"/>
              <a:buChar char="Ø"/>
            </a:pPr>
            <a:r>
              <a:rPr lang="en-US" sz="2800" dirty="0"/>
              <a:t>Make sure you are in your States procurement system</a:t>
            </a:r>
          </a:p>
          <a:p>
            <a:pPr>
              <a:buFont typeface="Wingdings" panose="05000000000000000000" pitchFamily="2" charset="2"/>
              <a:buChar char="Ø"/>
            </a:pPr>
            <a:r>
              <a:rPr lang="en-US" sz="2800" dirty="0"/>
              <a:t>Make sure you have all the necessary certifications for SWaM (Virginia), MBE (Maryland), CBE (DC), LDBE (MWAA), DBE (DOT)</a:t>
            </a:r>
          </a:p>
          <a:p>
            <a:pPr>
              <a:buFont typeface="Wingdings" panose="05000000000000000000" pitchFamily="2" charset="2"/>
              <a:buChar char="Ø"/>
            </a:pPr>
            <a:r>
              <a:rPr lang="en-US" sz="2800" dirty="0"/>
              <a:t>Determine if they have an upcoming need for your goods or services</a:t>
            </a:r>
          </a:p>
          <a:p>
            <a:pPr>
              <a:buFont typeface="Wingdings" panose="05000000000000000000" pitchFamily="2" charset="2"/>
              <a:buChar char="Ø"/>
            </a:pPr>
            <a:r>
              <a:rPr lang="en-US" sz="2800" dirty="0"/>
              <a:t>Ask if there are any expiring contracts coming up</a:t>
            </a:r>
          </a:p>
          <a:p>
            <a:pPr>
              <a:buFont typeface="Wingdings" panose="05000000000000000000" pitchFamily="2" charset="2"/>
              <a:buChar char="Ø"/>
            </a:pPr>
            <a:r>
              <a:rPr lang="en-US" sz="2800" dirty="0"/>
              <a:t>Be bold, ask what they look for when evaluating a proposal</a:t>
            </a:r>
          </a:p>
        </p:txBody>
      </p:sp>
    </p:spTree>
    <p:extLst>
      <p:ext uri="{BB962C8B-B14F-4D97-AF65-F5344CB8AC3E}">
        <p14:creationId xmlns:p14="http://schemas.microsoft.com/office/powerpoint/2010/main" val="3502421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08796"/>
          </a:xfrm>
        </p:spPr>
        <p:txBody>
          <a:bodyPr/>
          <a:lstStyle/>
          <a:p>
            <a:pPr algn="ctr"/>
            <a:r>
              <a:rPr lang="en-US" dirty="0">
                <a:solidFill>
                  <a:schemeClr val="accent1"/>
                </a:solidFill>
              </a:rPr>
              <a:t>Matchmaker Etiquette</a:t>
            </a:r>
          </a:p>
        </p:txBody>
      </p:sp>
      <p:sp>
        <p:nvSpPr>
          <p:cNvPr id="3" name="Content Placeholder 2"/>
          <p:cNvSpPr>
            <a:spLocks noGrp="1"/>
          </p:cNvSpPr>
          <p:nvPr>
            <p:ph idx="1"/>
          </p:nvPr>
        </p:nvSpPr>
        <p:spPr>
          <a:xfrm>
            <a:off x="2590800" y="1905000"/>
            <a:ext cx="7391400" cy="4114800"/>
          </a:xfrm>
        </p:spPr>
        <p:txBody>
          <a:bodyPr>
            <a:normAutofit/>
          </a:bodyPr>
          <a:lstStyle/>
          <a:p>
            <a:pPr>
              <a:buFont typeface="Wingdings" panose="05000000000000000000" pitchFamily="2" charset="2"/>
              <a:buChar char="Ø"/>
            </a:pPr>
            <a:r>
              <a:rPr lang="en-US" sz="2800" dirty="0"/>
              <a:t>When your time is up move on to the next session</a:t>
            </a:r>
          </a:p>
          <a:p>
            <a:pPr>
              <a:buFont typeface="Wingdings" panose="05000000000000000000" pitchFamily="2" charset="2"/>
              <a:buChar char="Ø"/>
            </a:pPr>
            <a:r>
              <a:rPr lang="en-US" sz="2800" dirty="0"/>
              <a:t>If you cannot attend an appointment, please notify the organizers</a:t>
            </a:r>
          </a:p>
          <a:p>
            <a:pPr>
              <a:buFont typeface="Wingdings" panose="05000000000000000000" pitchFamily="2" charset="2"/>
              <a:buChar char="Ø"/>
            </a:pPr>
            <a:r>
              <a:rPr lang="en-US" sz="2800" dirty="0"/>
              <a:t>Follow all instructions for creating your profile</a:t>
            </a:r>
          </a:p>
          <a:p>
            <a:pPr>
              <a:buFont typeface="Wingdings" panose="05000000000000000000" pitchFamily="2" charset="2"/>
              <a:buChar char="Ø"/>
            </a:pPr>
            <a:r>
              <a:rPr lang="en-US" sz="2800" dirty="0"/>
              <a:t>Understand the platform being utilized</a:t>
            </a:r>
          </a:p>
          <a:p>
            <a:pPr>
              <a:buFont typeface="Wingdings" panose="05000000000000000000" pitchFamily="2" charset="2"/>
              <a:buChar char="Ø"/>
            </a:pPr>
            <a:r>
              <a:rPr lang="en-US" sz="2800" dirty="0"/>
              <a:t>Have back up technology in case of failure</a:t>
            </a:r>
          </a:p>
          <a:p>
            <a:pPr marL="0" indent="0">
              <a:buNone/>
            </a:pPr>
            <a:endParaRPr lang="en-US" sz="2800" dirty="0"/>
          </a:p>
        </p:txBody>
      </p:sp>
    </p:spTree>
    <p:extLst>
      <p:ext uri="{BB962C8B-B14F-4D97-AF65-F5344CB8AC3E}">
        <p14:creationId xmlns:p14="http://schemas.microsoft.com/office/powerpoint/2010/main" val="145833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08796"/>
          </a:xfrm>
        </p:spPr>
        <p:txBody>
          <a:bodyPr/>
          <a:lstStyle/>
          <a:p>
            <a:pPr algn="ctr"/>
            <a:r>
              <a:rPr lang="en-US" dirty="0">
                <a:solidFill>
                  <a:schemeClr val="accent1"/>
                </a:solidFill>
              </a:rPr>
              <a:t>No-No’s</a:t>
            </a:r>
          </a:p>
        </p:txBody>
      </p:sp>
      <p:sp>
        <p:nvSpPr>
          <p:cNvPr id="3" name="Content Placeholder 2"/>
          <p:cNvSpPr>
            <a:spLocks noGrp="1"/>
          </p:cNvSpPr>
          <p:nvPr>
            <p:ph idx="1"/>
          </p:nvPr>
        </p:nvSpPr>
        <p:spPr>
          <a:xfrm>
            <a:off x="2819400" y="1752600"/>
            <a:ext cx="7071360" cy="4116494"/>
          </a:xfrm>
        </p:spPr>
        <p:txBody>
          <a:bodyPr>
            <a:noAutofit/>
          </a:bodyPr>
          <a:lstStyle/>
          <a:p>
            <a:pPr>
              <a:buFont typeface="Wingdings" panose="05000000000000000000" pitchFamily="2" charset="2"/>
              <a:buChar char="Ø"/>
            </a:pPr>
            <a:r>
              <a:rPr lang="en-US" sz="2800" dirty="0"/>
              <a:t>Careful with name dropping- it’s a small world</a:t>
            </a:r>
          </a:p>
          <a:p>
            <a:pPr>
              <a:buFont typeface="Wingdings" panose="05000000000000000000" pitchFamily="2" charset="2"/>
              <a:buChar char="Ø"/>
            </a:pPr>
            <a:r>
              <a:rPr lang="en-US" sz="2800" dirty="0"/>
              <a:t>Misplaced frustration</a:t>
            </a:r>
          </a:p>
          <a:p>
            <a:pPr>
              <a:buFont typeface="Wingdings" panose="05000000000000000000" pitchFamily="2" charset="2"/>
              <a:buChar char="Ø"/>
            </a:pPr>
            <a:r>
              <a:rPr lang="en-US" sz="2800" dirty="0"/>
              <a:t>Complaining about working with the government</a:t>
            </a:r>
          </a:p>
          <a:p>
            <a:pPr>
              <a:buFont typeface="Wingdings" panose="05000000000000000000" pitchFamily="2" charset="2"/>
              <a:buChar char="Ø"/>
            </a:pPr>
            <a:r>
              <a:rPr lang="en-US" sz="2800" dirty="0"/>
              <a:t>Commenting about how your particular socio- economic group never gets a contract</a:t>
            </a:r>
          </a:p>
          <a:p>
            <a:pPr>
              <a:buFont typeface="Wingdings" panose="05000000000000000000" pitchFamily="2" charset="2"/>
              <a:buChar char="Ø"/>
            </a:pPr>
            <a:r>
              <a:rPr lang="en-US" sz="2800" dirty="0"/>
              <a:t>Complaining in general about how procurement works</a:t>
            </a:r>
          </a:p>
        </p:txBody>
      </p:sp>
    </p:spTree>
    <p:extLst>
      <p:ext uri="{BB962C8B-B14F-4D97-AF65-F5344CB8AC3E}">
        <p14:creationId xmlns:p14="http://schemas.microsoft.com/office/powerpoint/2010/main" val="111751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381000"/>
            <a:ext cx="7543800" cy="1066801"/>
          </a:xfrm>
        </p:spPr>
        <p:txBody>
          <a:bodyPr/>
          <a:lstStyle/>
          <a:p>
            <a:pPr algn="ctr"/>
            <a:r>
              <a:rPr lang="en-US" dirty="0">
                <a:solidFill>
                  <a:schemeClr val="accent1"/>
                </a:solidFill>
              </a:rPr>
              <a:t>After the Event</a:t>
            </a:r>
          </a:p>
        </p:txBody>
      </p:sp>
      <p:sp>
        <p:nvSpPr>
          <p:cNvPr id="3" name="Content Placeholder 2"/>
          <p:cNvSpPr>
            <a:spLocks noGrp="1"/>
          </p:cNvSpPr>
          <p:nvPr>
            <p:ph idx="1"/>
          </p:nvPr>
        </p:nvSpPr>
        <p:spPr>
          <a:xfrm>
            <a:off x="2590800" y="1845734"/>
            <a:ext cx="7299960" cy="4023360"/>
          </a:xfrm>
        </p:spPr>
        <p:txBody>
          <a:bodyPr>
            <a:noAutofit/>
          </a:bodyPr>
          <a:lstStyle/>
          <a:p>
            <a:pPr>
              <a:buFont typeface="Wingdings" panose="05000000000000000000" pitchFamily="2" charset="2"/>
              <a:buChar char="Ø"/>
            </a:pPr>
            <a:r>
              <a:rPr lang="en-US" sz="2800" dirty="0"/>
              <a:t>Send a “thank you” to your matches with an attached Capability Statement</a:t>
            </a:r>
          </a:p>
          <a:p>
            <a:pPr>
              <a:buFont typeface="Wingdings" panose="05000000000000000000" pitchFamily="2" charset="2"/>
              <a:buChar char="Ø"/>
            </a:pPr>
            <a:r>
              <a:rPr lang="en-US" sz="2800" dirty="0"/>
              <a:t>If appropriate, request a follow-on meeting to provide more information, demonstrate your product or provide a capability “brief”</a:t>
            </a:r>
          </a:p>
          <a:p>
            <a:pPr>
              <a:buFont typeface="Wingdings" panose="05000000000000000000" pitchFamily="2" charset="2"/>
              <a:buChar char="Ø"/>
            </a:pPr>
            <a:r>
              <a:rPr lang="en-US" sz="2800" dirty="0"/>
              <a:t>Send a thank you, if applicable, to others you met</a:t>
            </a:r>
          </a:p>
          <a:p>
            <a:pPr>
              <a:buFont typeface="Wingdings" panose="05000000000000000000" pitchFamily="2" charset="2"/>
              <a:buChar char="Ø"/>
            </a:pPr>
            <a:r>
              <a:rPr lang="en-US" sz="2800" dirty="0"/>
              <a:t>Today’s casual acquaintance could be tomorrow’s Mentor Protégé or Joint Venture Partner</a:t>
            </a:r>
          </a:p>
        </p:txBody>
      </p:sp>
    </p:spTree>
    <p:extLst>
      <p:ext uri="{BB962C8B-B14F-4D97-AF65-F5344CB8AC3E}">
        <p14:creationId xmlns:p14="http://schemas.microsoft.com/office/powerpoint/2010/main" val="2480628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08796"/>
          </a:xfrm>
        </p:spPr>
        <p:txBody>
          <a:bodyPr/>
          <a:lstStyle/>
          <a:p>
            <a:pPr algn="ctr"/>
            <a:r>
              <a:rPr lang="en-US" dirty="0">
                <a:solidFill>
                  <a:schemeClr val="accent1"/>
                </a:solidFill>
              </a:rPr>
              <a:t>After the Event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a:t>Analyze your results</a:t>
            </a:r>
          </a:p>
          <a:p>
            <a:pPr lvl="1">
              <a:buFont typeface="Wingdings" panose="05000000000000000000" pitchFamily="2" charset="2"/>
              <a:buChar char="ü"/>
            </a:pPr>
            <a:r>
              <a:rPr lang="en-US" sz="2800" dirty="0"/>
              <a:t>What did you learn</a:t>
            </a:r>
          </a:p>
          <a:p>
            <a:pPr lvl="1">
              <a:buFont typeface="Wingdings" panose="05000000000000000000" pitchFamily="2" charset="2"/>
              <a:buChar char="ü"/>
            </a:pPr>
            <a:r>
              <a:rPr lang="en-US" sz="2800" dirty="0"/>
              <a:t>What were the reactions to your “elevator speech”</a:t>
            </a:r>
          </a:p>
          <a:p>
            <a:pPr lvl="1">
              <a:buFont typeface="Wingdings" panose="05000000000000000000" pitchFamily="2" charset="2"/>
              <a:buChar char="ü"/>
            </a:pPr>
            <a:r>
              <a:rPr lang="en-US" sz="2800" dirty="0"/>
              <a:t>Be objective in your analysis</a:t>
            </a:r>
          </a:p>
          <a:p>
            <a:pPr>
              <a:buFont typeface="Wingdings" panose="05000000000000000000" pitchFamily="2" charset="2"/>
              <a:buChar char="Ø"/>
            </a:pPr>
            <a:r>
              <a:rPr lang="en-US" sz="2800" dirty="0"/>
              <a:t> Who did you not talk to that you wanted to see </a:t>
            </a:r>
          </a:p>
          <a:p>
            <a:pPr>
              <a:buFont typeface="Wingdings" panose="05000000000000000000" pitchFamily="2" charset="2"/>
              <a:buChar char="Ø"/>
            </a:pPr>
            <a:r>
              <a:rPr lang="en-US" sz="2800" dirty="0"/>
              <a:t>Make an action plan to move forward   </a:t>
            </a:r>
          </a:p>
        </p:txBody>
      </p:sp>
    </p:spTree>
    <p:extLst>
      <p:ext uri="{BB962C8B-B14F-4D97-AF65-F5344CB8AC3E}">
        <p14:creationId xmlns:p14="http://schemas.microsoft.com/office/powerpoint/2010/main" val="749356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8229600" cy="1143000"/>
          </a:xfrm>
        </p:spPr>
        <p:txBody>
          <a:bodyPr/>
          <a:lstStyle/>
          <a:p>
            <a:pPr algn="ctr"/>
            <a:r>
              <a:rPr lang="en-US" dirty="0">
                <a:solidFill>
                  <a:schemeClr val="accent1"/>
                </a:solidFill>
              </a:rPr>
              <a:t>Summary</a:t>
            </a:r>
          </a:p>
        </p:txBody>
      </p:sp>
      <p:sp>
        <p:nvSpPr>
          <p:cNvPr id="3" name="Content Placeholder 2"/>
          <p:cNvSpPr>
            <a:spLocks noGrp="1"/>
          </p:cNvSpPr>
          <p:nvPr>
            <p:ph idx="1"/>
          </p:nvPr>
        </p:nvSpPr>
        <p:spPr>
          <a:xfrm>
            <a:off x="2514600" y="1752600"/>
            <a:ext cx="7848600" cy="4800600"/>
          </a:xfrm>
        </p:spPr>
        <p:txBody>
          <a:bodyPr>
            <a:normAutofit fontScale="85000" lnSpcReduction="20000"/>
          </a:bodyPr>
          <a:lstStyle/>
          <a:p>
            <a:pPr>
              <a:buFont typeface="Wingdings" panose="05000000000000000000" pitchFamily="2" charset="2"/>
              <a:buChar char="Ø"/>
            </a:pPr>
            <a:r>
              <a:rPr lang="en-US" sz="3000" dirty="0"/>
              <a:t>Preparation before the event is key</a:t>
            </a:r>
          </a:p>
          <a:p>
            <a:pPr>
              <a:buFont typeface="Wingdings" panose="05000000000000000000" pitchFamily="2" charset="2"/>
              <a:buChar char="Ø"/>
            </a:pPr>
            <a:r>
              <a:rPr lang="en-US" sz="3000" dirty="0"/>
              <a:t>Start planning now</a:t>
            </a:r>
          </a:p>
          <a:p>
            <a:pPr>
              <a:buFont typeface="Wingdings" panose="05000000000000000000" pitchFamily="2" charset="2"/>
              <a:buChar char="Ø"/>
            </a:pPr>
            <a:r>
              <a:rPr lang="en-US" sz="3000" dirty="0"/>
              <a:t>Know what customers you want to meet</a:t>
            </a:r>
          </a:p>
          <a:p>
            <a:pPr>
              <a:buFont typeface="Wingdings" panose="05000000000000000000" pitchFamily="2" charset="2"/>
              <a:buChar char="Ø"/>
            </a:pPr>
            <a:r>
              <a:rPr lang="en-US" sz="3000" dirty="0"/>
              <a:t>Find out what your customers buy, frequencies and how they procure (beta.sam.gov, usaspending.gov)</a:t>
            </a:r>
          </a:p>
          <a:p>
            <a:pPr>
              <a:buFont typeface="Wingdings" panose="05000000000000000000" pitchFamily="2" charset="2"/>
              <a:buChar char="Ø"/>
            </a:pPr>
            <a:r>
              <a:rPr lang="en-US" sz="3000" dirty="0"/>
              <a:t> Capability Statements will be read- give them a reason to see you again</a:t>
            </a:r>
          </a:p>
          <a:p>
            <a:pPr>
              <a:buFont typeface="Wingdings" panose="05000000000000000000" pitchFamily="2" charset="2"/>
              <a:buChar char="Ø"/>
            </a:pPr>
            <a:r>
              <a:rPr lang="en-US" sz="3000" dirty="0"/>
              <a:t>Be positive, friendly and </a:t>
            </a:r>
            <a:r>
              <a:rPr lang="en-US" sz="3000" b="1" dirty="0"/>
              <a:t>listen</a:t>
            </a:r>
          </a:p>
          <a:p>
            <a:pPr>
              <a:buFont typeface="Wingdings" panose="05000000000000000000" pitchFamily="2" charset="2"/>
              <a:buChar char="Ø"/>
            </a:pPr>
            <a:r>
              <a:rPr lang="en-US" sz="3000" dirty="0"/>
              <a:t>Follow up after the event</a:t>
            </a:r>
          </a:p>
          <a:p>
            <a:pPr>
              <a:buFont typeface="Wingdings" panose="05000000000000000000" pitchFamily="2" charset="2"/>
              <a:buChar char="Ø"/>
            </a:pPr>
            <a:r>
              <a:rPr lang="en-US" sz="3000" dirty="0"/>
              <a:t>Request follow up appointments or provide more information</a:t>
            </a:r>
          </a:p>
          <a:p>
            <a:endParaRPr lang="en-US" dirty="0"/>
          </a:p>
        </p:txBody>
      </p:sp>
    </p:spTree>
    <p:extLst>
      <p:ext uri="{BB962C8B-B14F-4D97-AF65-F5344CB8AC3E}">
        <p14:creationId xmlns:p14="http://schemas.microsoft.com/office/powerpoint/2010/main" val="3829653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solidFill>
              </a:rPr>
              <a:t>Good Luck at the Matchmaker!</a:t>
            </a:r>
          </a:p>
        </p:txBody>
      </p:sp>
      <p:sp>
        <p:nvSpPr>
          <p:cNvPr id="3" name="Content Placeholder 2"/>
          <p:cNvSpPr>
            <a:spLocks noGrp="1"/>
          </p:cNvSpPr>
          <p:nvPr>
            <p:ph idx="1"/>
          </p:nvPr>
        </p:nvSpPr>
        <p:spPr/>
        <p:txBody>
          <a:bodyPr/>
          <a:lstStyle/>
          <a:p>
            <a:pPr marL="0" indent="0">
              <a:lnSpc>
                <a:spcPct val="100000"/>
              </a:lnSpc>
              <a:buNone/>
            </a:pPr>
            <a:r>
              <a:rPr lang="en-US" dirty="0">
                <a:hlinkClick r:id="rId3"/>
              </a:rPr>
              <a:t>https://beta.sam.gov/</a:t>
            </a:r>
            <a:endParaRPr lang="en-US" dirty="0"/>
          </a:p>
          <a:p>
            <a:pPr marL="0" indent="0">
              <a:lnSpc>
                <a:spcPct val="100000"/>
              </a:lnSpc>
              <a:buNone/>
            </a:pPr>
            <a:r>
              <a:rPr lang="en-US" dirty="0">
                <a:hlinkClick r:id="rId4"/>
              </a:rPr>
              <a:t>https://www.usaspending.gov/</a:t>
            </a:r>
            <a:r>
              <a:rPr lang="en-US" dirty="0"/>
              <a:t>  </a:t>
            </a:r>
          </a:p>
          <a:p>
            <a:pPr marL="0" indent="0">
              <a:lnSpc>
                <a:spcPct val="100000"/>
              </a:lnSpc>
              <a:buNone/>
            </a:pPr>
            <a:r>
              <a:rPr lang="en-US" dirty="0">
                <a:hlinkClick r:id="rId5"/>
              </a:rPr>
              <a:t>https://fas.org/sgp/crs/misc/R44027.pdf</a:t>
            </a:r>
            <a:endParaRPr lang="en-US" dirty="0"/>
          </a:p>
        </p:txBody>
      </p:sp>
    </p:spTree>
    <p:extLst>
      <p:ext uri="{BB962C8B-B14F-4D97-AF65-F5344CB8AC3E}">
        <p14:creationId xmlns:p14="http://schemas.microsoft.com/office/powerpoint/2010/main" val="180102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932596"/>
          </a:xfrm>
        </p:spPr>
        <p:txBody>
          <a:bodyPr/>
          <a:lstStyle/>
          <a:p>
            <a:pPr algn="ctr"/>
            <a:r>
              <a:rPr lang="en-US" dirty="0">
                <a:solidFill>
                  <a:schemeClr val="accent1"/>
                </a:solidFill>
              </a:rPr>
              <a:t>Market Research</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600" dirty="0"/>
              <a:t>Competitive Intelligence Research</a:t>
            </a:r>
          </a:p>
          <a:p>
            <a:pPr>
              <a:buFont typeface="Wingdings" panose="05000000000000000000" pitchFamily="2" charset="2"/>
              <a:buChar char="Ø"/>
            </a:pPr>
            <a:r>
              <a:rPr lang="en-US" sz="3600" dirty="0"/>
              <a:t>Who buys your products/services</a:t>
            </a:r>
          </a:p>
          <a:p>
            <a:pPr>
              <a:buFont typeface="Wingdings" panose="05000000000000000000" pitchFamily="2" charset="2"/>
              <a:buChar char="Ø"/>
            </a:pPr>
            <a:r>
              <a:rPr lang="en-US" sz="3600" dirty="0"/>
              <a:t>Research the attendee list to identify potential customers</a:t>
            </a:r>
          </a:p>
          <a:p>
            <a:pPr>
              <a:buFont typeface="Wingdings" panose="05000000000000000000" pitchFamily="2" charset="2"/>
              <a:buChar char="Ø"/>
            </a:pPr>
            <a:r>
              <a:rPr lang="en-US" sz="3600" dirty="0"/>
              <a:t>Prioritize the list of people/agencies you want to engage</a:t>
            </a:r>
          </a:p>
          <a:p>
            <a:endParaRPr lang="en-US" sz="3600" dirty="0"/>
          </a:p>
        </p:txBody>
      </p:sp>
    </p:spTree>
    <p:extLst>
      <p:ext uri="{BB962C8B-B14F-4D97-AF65-F5344CB8AC3E}">
        <p14:creationId xmlns:p14="http://schemas.microsoft.com/office/powerpoint/2010/main" val="147727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84995"/>
          </a:xfrm>
        </p:spPr>
        <p:txBody>
          <a:bodyPr/>
          <a:lstStyle/>
          <a:p>
            <a:pPr algn="ctr"/>
            <a:r>
              <a:rPr lang="en-US" dirty="0">
                <a:solidFill>
                  <a:schemeClr val="accent1"/>
                </a:solidFill>
              </a:rPr>
              <a:t>Market Intelligence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a:t>Who has Purchased Your Products or Services, When was the last purchase and how did they buy </a:t>
            </a:r>
          </a:p>
          <a:p>
            <a:pPr lvl="1">
              <a:buFont typeface="Wingdings" panose="05000000000000000000" pitchFamily="2" charset="2"/>
              <a:buChar char="ü"/>
            </a:pPr>
            <a:r>
              <a:rPr lang="en-US" sz="2800" dirty="0">
                <a:hlinkClick r:id="rId3"/>
              </a:rPr>
              <a:t>www.usaspending.gov</a:t>
            </a:r>
            <a:r>
              <a:rPr lang="en-US" sz="2800" dirty="0"/>
              <a:t>  </a:t>
            </a:r>
          </a:p>
          <a:p>
            <a:pPr lvl="1">
              <a:buFont typeface="Wingdings" panose="05000000000000000000" pitchFamily="2" charset="2"/>
              <a:buChar char="ü"/>
            </a:pPr>
            <a:r>
              <a:rPr lang="en-US" sz="2800" dirty="0"/>
              <a:t>Award Data in </a:t>
            </a:r>
            <a:r>
              <a:rPr lang="en-US" sz="2800" dirty="0">
                <a:hlinkClick r:id="rId4"/>
              </a:rPr>
              <a:t>https://beta.sam.gov/</a:t>
            </a:r>
            <a:r>
              <a:rPr lang="en-US" sz="2800" dirty="0"/>
              <a:t>  </a:t>
            </a:r>
          </a:p>
          <a:p>
            <a:pPr lvl="1">
              <a:buFont typeface="Wingdings" panose="05000000000000000000" pitchFamily="2" charset="2"/>
              <a:buChar char="ü"/>
            </a:pPr>
            <a:r>
              <a:rPr lang="en-US" sz="2800" dirty="0"/>
              <a:t>Market Intelligence gained through discussion with COs, PMs, OSDBU, SBA, other vendors, and vendor groups</a:t>
            </a:r>
          </a:p>
          <a:p>
            <a:pPr lvl="1">
              <a:buFont typeface="Wingdings" panose="05000000000000000000" pitchFamily="2" charset="2"/>
              <a:buChar char="ü"/>
            </a:pPr>
            <a:r>
              <a:rPr lang="en-US" sz="2800" dirty="0"/>
              <a:t>Are future procurements in the planning stage </a:t>
            </a:r>
          </a:p>
          <a:p>
            <a:pPr>
              <a:buFont typeface="Wingdings" panose="05000000000000000000" pitchFamily="2" charset="2"/>
              <a:buChar char="Ø"/>
            </a:pPr>
            <a:r>
              <a:rPr lang="en-US" sz="2800" dirty="0"/>
              <a:t>   </a:t>
            </a:r>
            <a:r>
              <a:rPr lang="en-US" sz="2800" b="1" dirty="0"/>
              <a:t>Be an “Information Sponge”   </a:t>
            </a:r>
          </a:p>
        </p:txBody>
      </p:sp>
    </p:spTree>
    <p:extLst>
      <p:ext uri="{BB962C8B-B14F-4D97-AF65-F5344CB8AC3E}">
        <p14:creationId xmlns:p14="http://schemas.microsoft.com/office/powerpoint/2010/main" val="139579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08795"/>
          </a:xfrm>
        </p:spPr>
        <p:txBody>
          <a:bodyPr/>
          <a:lstStyle/>
          <a:p>
            <a:pPr algn="ctr"/>
            <a:r>
              <a:rPr lang="en-US" dirty="0">
                <a:solidFill>
                  <a:schemeClr val="accent1"/>
                </a:solidFill>
              </a:rPr>
              <a:t>Virtual Business Cards</a:t>
            </a:r>
          </a:p>
        </p:txBody>
      </p:sp>
      <p:sp>
        <p:nvSpPr>
          <p:cNvPr id="3" name="Content Placeholder 2"/>
          <p:cNvSpPr>
            <a:spLocks noGrp="1"/>
          </p:cNvSpPr>
          <p:nvPr>
            <p:ph idx="1"/>
          </p:nvPr>
        </p:nvSpPr>
        <p:spPr>
          <a:xfrm>
            <a:off x="1981200" y="1752601"/>
            <a:ext cx="8229600" cy="5095539"/>
          </a:xfrm>
        </p:spPr>
        <p:txBody>
          <a:bodyPr>
            <a:normAutofit/>
          </a:bodyPr>
          <a:lstStyle/>
          <a:p>
            <a:pPr>
              <a:buFont typeface="Wingdings" panose="05000000000000000000" pitchFamily="2" charset="2"/>
              <a:buChar char="Ø"/>
            </a:pPr>
            <a:r>
              <a:rPr lang="en-US" sz="2800" dirty="0"/>
              <a:t>Review Your Marketing Materials</a:t>
            </a:r>
          </a:p>
          <a:p>
            <a:pPr lvl="2">
              <a:buFont typeface="Wingdings" panose="05000000000000000000" pitchFamily="2" charset="2"/>
              <a:buChar char="ü"/>
            </a:pPr>
            <a:r>
              <a:rPr lang="en-US" sz="2800" dirty="0"/>
              <a:t>Have you developed a “virtual” business card </a:t>
            </a:r>
          </a:p>
          <a:p>
            <a:pPr lvl="2">
              <a:buFont typeface="Wingdings" panose="05000000000000000000" pitchFamily="2" charset="2"/>
              <a:buChar char="ü"/>
            </a:pPr>
            <a:r>
              <a:rPr lang="en-US" sz="2800" dirty="0"/>
              <a:t>Is the branding on your cards consistent with your other marketing materials</a:t>
            </a:r>
          </a:p>
          <a:p>
            <a:pPr lvl="2">
              <a:buFont typeface="Wingdings" panose="05000000000000000000" pitchFamily="2" charset="2"/>
              <a:buChar char="ü"/>
            </a:pPr>
            <a:r>
              <a:rPr lang="en-US" sz="2800" dirty="0"/>
              <a:t>Include your DUNs, CAGE, NAICS</a:t>
            </a:r>
          </a:p>
          <a:p>
            <a:pPr lvl="2">
              <a:buFont typeface="Wingdings" panose="05000000000000000000" pitchFamily="2" charset="2"/>
              <a:buChar char="ü"/>
            </a:pPr>
            <a:r>
              <a:rPr lang="en-US" sz="2800" dirty="0"/>
              <a:t>Do you say what you do</a:t>
            </a:r>
          </a:p>
          <a:p>
            <a:pPr lvl="2">
              <a:buFont typeface="Wingdings" panose="05000000000000000000" pitchFamily="2" charset="2"/>
              <a:buChar char="ü"/>
            </a:pPr>
            <a:r>
              <a:rPr lang="en-US" sz="2800" dirty="0">
                <a:hlinkClick r:id="rId3"/>
              </a:rPr>
              <a:t>https://switchitapp.com/</a:t>
            </a:r>
            <a:endParaRPr lang="en-US" sz="2800" dirty="0"/>
          </a:p>
          <a:p>
            <a:pPr lvl="2">
              <a:buFont typeface="Wingdings" panose="05000000000000000000" pitchFamily="2" charset="2"/>
              <a:buChar char="ü"/>
            </a:pPr>
            <a:r>
              <a:rPr lang="en-US" sz="2800" dirty="0">
                <a:hlinkClick r:id="rId4"/>
              </a:rPr>
              <a:t>https://inigoapp.com/</a:t>
            </a:r>
            <a:endParaRPr lang="en-US" sz="2800" dirty="0"/>
          </a:p>
          <a:p>
            <a:pPr lvl="2">
              <a:buFont typeface="Wingdings" panose="05000000000000000000" pitchFamily="2" charset="2"/>
              <a:buChar char="ü"/>
            </a:pPr>
            <a:r>
              <a:rPr lang="en-US" sz="2800" dirty="0">
                <a:hlinkClick r:id="rId5"/>
              </a:rPr>
              <a:t>https://lcardapp.com/pro/</a:t>
            </a:r>
            <a:endParaRPr lang="en-US" sz="2800" dirty="0"/>
          </a:p>
          <a:p>
            <a:pPr lvl="2">
              <a:buFont typeface="Wingdings" panose="05000000000000000000" pitchFamily="2" charset="2"/>
              <a:buChar char="ü"/>
            </a:pPr>
            <a:r>
              <a:rPr lang="en-US" sz="2800" dirty="0">
                <a:hlinkClick r:id="rId6"/>
              </a:rPr>
              <a:t>https://thehaystackapp.com/</a:t>
            </a:r>
            <a:endParaRPr lang="en-US" sz="2800" dirty="0"/>
          </a:p>
        </p:txBody>
      </p:sp>
    </p:spTree>
    <p:extLst>
      <p:ext uri="{BB962C8B-B14F-4D97-AF65-F5344CB8AC3E}">
        <p14:creationId xmlns:p14="http://schemas.microsoft.com/office/powerpoint/2010/main" val="962453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61195"/>
          </a:xfrm>
        </p:spPr>
        <p:txBody>
          <a:bodyPr/>
          <a:lstStyle/>
          <a:p>
            <a:pPr algn="ctr"/>
            <a:r>
              <a:rPr lang="en-US" dirty="0">
                <a:solidFill>
                  <a:schemeClr val="accent1"/>
                </a:solidFill>
              </a:rPr>
              <a:t>Capability Statement</a:t>
            </a:r>
          </a:p>
        </p:txBody>
      </p:sp>
      <p:sp>
        <p:nvSpPr>
          <p:cNvPr id="3" name="Content Placeholder 2"/>
          <p:cNvSpPr>
            <a:spLocks noGrp="1"/>
          </p:cNvSpPr>
          <p:nvPr>
            <p:ph idx="1"/>
          </p:nvPr>
        </p:nvSpPr>
        <p:spPr>
          <a:xfrm>
            <a:off x="2346961" y="1752600"/>
            <a:ext cx="7940041" cy="3733800"/>
          </a:xfrm>
        </p:spPr>
        <p:txBody>
          <a:bodyPr>
            <a:noAutofit/>
          </a:bodyPr>
          <a:lstStyle/>
          <a:p>
            <a:pPr>
              <a:buFont typeface="Wingdings" panose="05000000000000000000" pitchFamily="2" charset="2"/>
              <a:buChar char="ü"/>
            </a:pPr>
            <a:r>
              <a:rPr lang="en-US" sz="2800" dirty="0"/>
              <a:t>Check for errors</a:t>
            </a:r>
          </a:p>
          <a:p>
            <a:pPr>
              <a:buFont typeface="Wingdings" panose="05000000000000000000" pitchFamily="2" charset="2"/>
              <a:buChar char="ü"/>
            </a:pPr>
            <a:r>
              <a:rPr lang="en-US" sz="2800" dirty="0"/>
              <a:t>Most current email address, phone number, website</a:t>
            </a:r>
          </a:p>
          <a:p>
            <a:pPr>
              <a:buFont typeface="Wingdings" panose="05000000000000000000" pitchFamily="2" charset="2"/>
              <a:buChar char="ü"/>
            </a:pPr>
            <a:r>
              <a:rPr lang="en-US" sz="2800" dirty="0"/>
              <a:t>Over used superlative without specifics such as:</a:t>
            </a:r>
          </a:p>
          <a:p>
            <a:pPr marL="850392" lvl="1" indent="-457200">
              <a:buFont typeface="Arial" panose="020B0604020202020204" pitchFamily="34" charset="0"/>
              <a:buChar char="•"/>
            </a:pPr>
            <a:r>
              <a:rPr lang="en-US" sz="2400" dirty="0"/>
              <a:t>“outstanding personnel”</a:t>
            </a:r>
          </a:p>
          <a:p>
            <a:pPr marL="850392" lvl="1" indent="-457200">
              <a:buFont typeface="Arial" panose="020B0604020202020204" pitchFamily="34" charset="0"/>
              <a:buChar char="•"/>
            </a:pPr>
            <a:r>
              <a:rPr lang="en-US" sz="2400" dirty="0"/>
              <a:t>“superior products”</a:t>
            </a:r>
          </a:p>
          <a:p>
            <a:pPr marL="365760" indent="-457200">
              <a:buFont typeface="Wingdings" panose="05000000000000000000" pitchFamily="2" charset="2"/>
              <a:buChar char="ü"/>
            </a:pPr>
            <a:r>
              <a:rPr lang="en-US" sz="2800" dirty="0"/>
              <a:t>Make it concise</a:t>
            </a:r>
          </a:p>
          <a:p>
            <a:pPr marL="365760" indent="-457200">
              <a:buFont typeface="Wingdings" panose="05000000000000000000" pitchFamily="2" charset="2"/>
              <a:buChar char="ü"/>
            </a:pPr>
            <a:r>
              <a:rPr lang="en-US" sz="2800" dirty="0"/>
              <a:t>Make them want to know more about you</a:t>
            </a:r>
          </a:p>
          <a:p>
            <a:pPr marL="365760" indent="-457200">
              <a:buFont typeface="Wingdings" panose="05000000000000000000" pitchFamily="2" charset="2"/>
              <a:buChar char="ü"/>
            </a:pPr>
            <a:r>
              <a:rPr lang="en-US" sz="2800" dirty="0"/>
              <a:t>Customize your CS to reflect </a:t>
            </a:r>
            <a:r>
              <a:rPr lang="en-US" sz="2800" i="1" dirty="0"/>
              <a:t>their</a:t>
            </a:r>
            <a:r>
              <a:rPr lang="en-US" sz="2800" dirty="0"/>
              <a:t> needs                  </a:t>
            </a:r>
          </a:p>
        </p:txBody>
      </p:sp>
    </p:spTree>
    <p:extLst>
      <p:ext uri="{BB962C8B-B14F-4D97-AF65-F5344CB8AC3E}">
        <p14:creationId xmlns:p14="http://schemas.microsoft.com/office/powerpoint/2010/main" val="173389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743712"/>
          </a:xfrm>
        </p:spPr>
        <p:txBody>
          <a:bodyPr>
            <a:normAutofit/>
          </a:bodyPr>
          <a:lstStyle/>
          <a:p>
            <a:pPr algn="ctr"/>
            <a:r>
              <a:rPr lang="en-US" dirty="0">
                <a:solidFill>
                  <a:schemeClr val="accent1"/>
                </a:solidFill>
              </a:rPr>
              <a:t>Format</a:t>
            </a:r>
          </a:p>
        </p:txBody>
      </p:sp>
      <p:sp>
        <p:nvSpPr>
          <p:cNvPr id="3" name="Content Placeholder 2"/>
          <p:cNvSpPr>
            <a:spLocks noGrp="1"/>
          </p:cNvSpPr>
          <p:nvPr>
            <p:ph idx="1"/>
          </p:nvPr>
        </p:nvSpPr>
        <p:spPr>
          <a:xfrm>
            <a:off x="2667001" y="1905000"/>
            <a:ext cx="7223760" cy="4800600"/>
          </a:xfrm>
        </p:spPr>
        <p:txBody>
          <a:bodyPr>
            <a:normAutofit/>
          </a:bodyPr>
          <a:lstStyle/>
          <a:p>
            <a:pPr>
              <a:buFont typeface="Wingdings" panose="05000000000000000000" pitchFamily="2" charset="2"/>
              <a:buChar char="Ø"/>
            </a:pPr>
            <a:r>
              <a:rPr lang="en-US" sz="2800" dirty="0"/>
              <a:t>Brief, one page only</a:t>
            </a:r>
          </a:p>
          <a:p>
            <a:pPr>
              <a:buFont typeface="Wingdings" panose="05000000000000000000" pitchFamily="2" charset="2"/>
              <a:buChar char="Ø"/>
            </a:pPr>
            <a:r>
              <a:rPr lang="en-US" sz="2800" dirty="0"/>
              <a:t>Specifically related to target agency</a:t>
            </a:r>
          </a:p>
          <a:p>
            <a:pPr>
              <a:buFont typeface="Wingdings" panose="05000000000000000000" pitchFamily="2" charset="2"/>
              <a:buChar char="Ø"/>
            </a:pPr>
            <a:r>
              <a:rPr lang="en-US" sz="2800" dirty="0"/>
              <a:t>Simple graphics</a:t>
            </a:r>
          </a:p>
          <a:p>
            <a:pPr>
              <a:buFont typeface="Wingdings" panose="05000000000000000000" pitchFamily="2" charset="2"/>
              <a:buChar char="Ø"/>
            </a:pPr>
            <a:r>
              <a:rPr lang="en-US" sz="2800" dirty="0"/>
              <a:t>Easily sent as a PDF (WORD)</a:t>
            </a:r>
          </a:p>
          <a:p>
            <a:pPr>
              <a:buFont typeface="Wingdings" panose="05000000000000000000" pitchFamily="2" charset="2"/>
              <a:buChar char="Ø"/>
            </a:pPr>
            <a:r>
              <a:rPr lang="en-US" sz="2800" dirty="0"/>
              <a:t>Create your branding and logo</a:t>
            </a:r>
          </a:p>
          <a:p>
            <a:pPr>
              <a:buFont typeface="Wingdings" panose="05000000000000000000" pitchFamily="2" charset="2"/>
              <a:buChar char="Ø"/>
            </a:pPr>
            <a:r>
              <a:rPr lang="en-US" sz="2800" dirty="0"/>
              <a:t>Do not use other logos, this is a legal issue</a:t>
            </a:r>
          </a:p>
          <a:p>
            <a:endParaRPr lang="en-US" sz="2800" dirty="0"/>
          </a:p>
          <a:p>
            <a:pPr marL="0" indent="0" algn="ctr">
              <a:buNone/>
            </a:pPr>
            <a:r>
              <a:rPr lang="en-US" sz="1000" dirty="0"/>
              <a:t>©2012TargetGov</a:t>
            </a:r>
          </a:p>
        </p:txBody>
      </p:sp>
    </p:spTree>
    <p:extLst>
      <p:ext uri="{BB962C8B-B14F-4D97-AF65-F5344CB8AC3E}">
        <p14:creationId xmlns:p14="http://schemas.microsoft.com/office/powerpoint/2010/main" val="259562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533400"/>
            <a:ext cx="8229600" cy="685800"/>
          </a:xfrm>
        </p:spPr>
        <p:txBody>
          <a:bodyPr>
            <a:noAutofit/>
          </a:bodyPr>
          <a:lstStyle/>
          <a:p>
            <a:pPr algn="ctr" eaLnBrk="1" hangingPunct="1"/>
            <a:r>
              <a:rPr lang="en-US" dirty="0">
                <a:solidFill>
                  <a:schemeClr val="accent1"/>
                </a:solidFill>
              </a:rPr>
              <a:t>Keep it Simple</a:t>
            </a:r>
          </a:p>
        </p:txBody>
      </p:sp>
      <p:sp>
        <p:nvSpPr>
          <p:cNvPr id="10243" name="Rectangle 3"/>
          <p:cNvSpPr>
            <a:spLocks noGrp="1" noChangeArrowheads="1"/>
          </p:cNvSpPr>
          <p:nvPr>
            <p:ph idx="1"/>
          </p:nvPr>
        </p:nvSpPr>
        <p:spPr>
          <a:xfrm>
            <a:off x="2438400" y="1600200"/>
            <a:ext cx="7772400" cy="4572000"/>
          </a:xfrm>
        </p:spPr>
        <p:txBody>
          <a:bodyPr>
            <a:normAutofit fontScale="25000" lnSpcReduction="20000"/>
          </a:bodyPr>
          <a:lstStyle/>
          <a:p>
            <a:pPr marL="381000" indent="-381000">
              <a:lnSpc>
                <a:spcPct val="80000"/>
              </a:lnSpc>
            </a:pPr>
            <a:endParaRPr lang="en-US" sz="2800" dirty="0"/>
          </a:p>
          <a:p>
            <a:pPr eaLnBrk="1" hangingPunct="1">
              <a:lnSpc>
                <a:spcPct val="120000"/>
              </a:lnSpc>
              <a:buFont typeface="Wingdings" panose="05000000000000000000" pitchFamily="2" charset="2"/>
              <a:buChar char="Ø"/>
            </a:pPr>
            <a:r>
              <a:rPr lang="en-US" sz="11200" dirty="0"/>
              <a:t>Use bullet points</a:t>
            </a:r>
          </a:p>
          <a:p>
            <a:pPr eaLnBrk="1" hangingPunct="1">
              <a:lnSpc>
                <a:spcPct val="120000"/>
              </a:lnSpc>
              <a:buFont typeface="Wingdings" panose="05000000000000000000" pitchFamily="2" charset="2"/>
              <a:buChar char="Ø"/>
            </a:pPr>
            <a:r>
              <a:rPr lang="en-US" sz="11200" dirty="0"/>
              <a:t>Short sentence fragments</a:t>
            </a:r>
          </a:p>
          <a:p>
            <a:pPr eaLnBrk="1" hangingPunct="1">
              <a:lnSpc>
                <a:spcPct val="120000"/>
              </a:lnSpc>
              <a:buFont typeface="Wingdings" panose="05000000000000000000" pitchFamily="2" charset="2"/>
              <a:buChar char="Ø"/>
            </a:pPr>
            <a:r>
              <a:rPr lang="en-US" sz="11200" dirty="0"/>
              <a:t>No long narratives</a:t>
            </a:r>
          </a:p>
          <a:p>
            <a:pPr eaLnBrk="1" hangingPunct="1">
              <a:lnSpc>
                <a:spcPct val="120000"/>
              </a:lnSpc>
              <a:buFont typeface="Wingdings" panose="05000000000000000000" pitchFamily="2" charset="2"/>
              <a:buChar char="Ø"/>
            </a:pPr>
            <a:r>
              <a:rPr lang="en-US" sz="11200" dirty="0"/>
              <a:t>Simple language</a:t>
            </a:r>
          </a:p>
          <a:p>
            <a:pPr eaLnBrk="1" hangingPunct="1">
              <a:lnSpc>
                <a:spcPct val="120000"/>
              </a:lnSpc>
              <a:buFont typeface="Wingdings" panose="05000000000000000000" pitchFamily="2" charset="2"/>
              <a:buChar char="Ø"/>
            </a:pPr>
            <a:r>
              <a:rPr lang="en-US" sz="11200" dirty="0"/>
              <a:t>No “trade” language or jargon</a:t>
            </a:r>
          </a:p>
          <a:p>
            <a:pPr eaLnBrk="1" hangingPunct="1">
              <a:lnSpc>
                <a:spcPct val="120000"/>
              </a:lnSpc>
              <a:buFont typeface="Wingdings" panose="05000000000000000000" pitchFamily="2" charset="2"/>
              <a:buChar char="Ø"/>
            </a:pPr>
            <a:r>
              <a:rPr lang="en-US" sz="11200" dirty="0"/>
              <a:t>Call the document a “Capability Statement”</a:t>
            </a:r>
          </a:p>
          <a:p>
            <a:pPr marL="0" indent="0">
              <a:lnSpc>
                <a:spcPct val="120000"/>
              </a:lnSpc>
              <a:buNone/>
            </a:pPr>
            <a:endParaRPr lang="en-US" sz="11200" dirty="0"/>
          </a:p>
          <a:p>
            <a:pPr eaLnBrk="1" hangingPunct="1">
              <a:lnSpc>
                <a:spcPct val="80000"/>
              </a:lnSpc>
              <a:buFont typeface="Wingdings" panose="05000000000000000000" pitchFamily="2" charset="2"/>
              <a:buChar char="Ø"/>
            </a:pPr>
            <a:endParaRPr lang="en-US" sz="4200" dirty="0"/>
          </a:p>
          <a:p>
            <a:pPr marL="0" indent="0" algn="ctr">
              <a:lnSpc>
                <a:spcPct val="80000"/>
              </a:lnSpc>
              <a:buNone/>
            </a:pPr>
            <a:r>
              <a:rPr lang="en-US" sz="4200" dirty="0"/>
              <a:t>©2012TargetGov</a:t>
            </a:r>
          </a:p>
          <a:p>
            <a:pPr marL="0" indent="0" algn="ctr">
              <a:lnSpc>
                <a:spcPct val="80000"/>
              </a:lnSpc>
              <a:buNone/>
            </a:pPr>
            <a:r>
              <a:rPr lang="en-US" sz="1000" dirty="0"/>
              <a:t>ov</a:t>
            </a:r>
          </a:p>
        </p:txBody>
      </p:sp>
    </p:spTree>
    <p:extLst>
      <p:ext uri="{BB962C8B-B14F-4D97-AF65-F5344CB8AC3E}">
        <p14:creationId xmlns:p14="http://schemas.microsoft.com/office/powerpoint/2010/main" val="3233960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990600"/>
          </a:xfrm>
        </p:spPr>
        <p:txBody>
          <a:bodyPr>
            <a:normAutofit/>
          </a:bodyPr>
          <a:lstStyle/>
          <a:p>
            <a:pPr algn="ctr"/>
            <a:r>
              <a:rPr lang="en-US" dirty="0">
                <a:solidFill>
                  <a:schemeClr val="accent1"/>
                </a:solidFill>
              </a:rPr>
              <a:t>Content Labels</a:t>
            </a:r>
          </a:p>
        </p:txBody>
      </p:sp>
      <p:sp>
        <p:nvSpPr>
          <p:cNvPr id="3" name="Content Placeholder 2"/>
          <p:cNvSpPr>
            <a:spLocks noGrp="1"/>
          </p:cNvSpPr>
          <p:nvPr>
            <p:ph idx="1"/>
          </p:nvPr>
        </p:nvSpPr>
        <p:spPr>
          <a:xfrm>
            <a:off x="2743200" y="1905000"/>
            <a:ext cx="7467600" cy="4191000"/>
          </a:xfrm>
        </p:spPr>
        <p:txBody>
          <a:bodyPr>
            <a:normAutofit/>
          </a:bodyPr>
          <a:lstStyle/>
          <a:p>
            <a:pPr>
              <a:buFont typeface="Wingdings" panose="05000000000000000000" pitchFamily="2" charset="2"/>
              <a:buChar char="Ø"/>
            </a:pPr>
            <a:r>
              <a:rPr lang="en-US" sz="2800" dirty="0"/>
              <a:t>Core Competencies</a:t>
            </a:r>
          </a:p>
          <a:p>
            <a:pPr>
              <a:buFont typeface="Wingdings" panose="05000000000000000000" pitchFamily="2" charset="2"/>
              <a:buChar char="Ø"/>
            </a:pPr>
            <a:r>
              <a:rPr lang="en-US" sz="2800" dirty="0"/>
              <a:t>Past Performance</a:t>
            </a:r>
          </a:p>
          <a:p>
            <a:pPr>
              <a:buFont typeface="Wingdings" panose="05000000000000000000" pitchFamily="2" charset="2"/>
              <a:buChar char="Ø"/>
            </a:pPr>
            <a:r>
              <a:rPr lang="en-US" sz="2800" dirty="0"/>
              <a:t>Differentiators</a:t>
            </a:r>
          </a:p>
          <a:p>
            <a:pPr>
              <a:buFont typeface="Wingdings" panose="05000000000000000000" pitchFamily="2" charset="2"/>
              <a:buChar char="Ø"/>
            </a:pPr>
            <a:r>
              <a:rPr lang="en-US" sz="2800" dirty="0"/>
              <a:t>Corporate identification</a:t>
            </a:r>
          </a:p>
          <a:p>
            <a:pPr>
              <a:buFont typeface="Wingdings" panose="05000000000000000000" pitchFamily="2" charset="2"/>
              <a:buChar char="Ø"/>
            </a:pPr>
            <a:r>
              <a:rPr lang="en-US" sz="2800" dirty="0"/>
              <a:t>Contact information</a:t>
            </a:r>
          </a:p>
          <a:p>
            <a:pPr>
              <a:buFont typeface="Wingdings" panose="05000000000000000000" pitchFamily="2" charset="2"/>
              <a:buChar char="Ø"/>
            </a:pPr>
            <a:r>
              <a:rPr lang="en-US" sz="2800" dirty="0"/>
              <a:t>Link to website</a:t>
            </a:r>
          </a:p>
          <a:p>
            <a:pPr>
              <a:buFont typeface="Wingdings" panose="05000000000000000000" pitchFamily="2" charset="2"/>
              <a:buChar char="Ø"/>
            </a:pPr>
            <a:r>
              <a:rPr lang="en-US" sz="2800" dirty="0"/>
              <a:t>Company Data</a:t>
            </a:r>
          </a:p>
          <a:p>
            <a:pPr marL="0" indent="0" algn="ctr">
              <a:buNone/>
            </a:pPr>
            <a:r>
              <a:rPr lang="en-US" sz="1000" dirty="0"/>
              <a:t>©2012TargetGov</a:t>
            </a:r>
          </a:p>
        </p:txBody>
      </p:sp>
    </p:spTree>
    <p:extLst>
      <p:ext uri="{BB962C8B-B14F-4D97-AF65-F5344CB8AC3E}">
        <p14:creationId xmlns:p14="http://schemas.microsoft.com/office/powerpoint/2010/main" val="176010956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3344</Words>
  <Application>Microsoft Office PowerPoint</Application>
  <PresentationFormat>Widescreen</PresentationFormat>
  <Paragraphs>225</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Retrospect</vt:lpstr>
      <vt:lpstr>How to Prepare for a Virtual Matchmaker </vt:lpstr>
      <vt:lpstr>Agenda</vt:lpstr>
      <vt:lpstr>Market Research</vt:lpstr>
      <vt:lpstr>Market Intelligence</vt:lpstr>
      <vt:lpstr>Virtual Business Cards</vt:lpstr>
      <vt:lpstr>Capability Statement</vt:lpstr>
      <vt:lpstr>Format</vt:lpstr>
      <vt:lpstr>Keep it Simple</vt:lpstr>
      <vt:lpstr>Content Labels</vt:lpstr>
      <vt:lpstr>Website</vt:lpstr>
      <vt:lpstr>Elevator Speech</vt:lpstr>
      <vt:lpstr>Be Mindful of Logistics</vt:lpstr>
      <vt:lpstr>Logistics</vt:lpstr>
      <vt:lpstr>Logistics</vt:lpstr>
      <vt:lpstr>Final Pre-Event Tips</vt:lpstr>
      <vt:lpstr>During the Event</vt:lpstr>
      <vt:lpstr>During the Match Session</vt:lpstr>
      <vt:lpstr>Questions to Ask Federal Agencies</vt:lpstr>
      <vt:lpstr>Questions to Ask Prime Contractors</vt:lpstr>
      <vt:lpstr>Do Not forget State and Local</vt:lpstr>
      <vt:lpstr>Matchmaker Etiquette</vt:lpstr>
      <vt:lpstr>No-No’s</vt:lpstr>
      <vt:lpstr>After the Event</vt:lpstr>
      <vt:lpstr>After the Event</vt:lpstr>
      <vt:lpstr>Summary</vt:lpstr>
      <vt:lpstr>Good Luck at the Matchmaker!</vt:lpstr>
    </vt:vector>
  </TitlesOfParts>
  <Company>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Griffin, Rhonda M CTR DHRA HQ</dc:creator>
  <cp:lastModifiedBy>Griffin, Rhonda M CTR DHRA HQ</cp:lastModifiedBy>
  <cp:revision>3</cp:revision>
  <dcterms:created xsi:type="dcterms:W3CDTF">2020-10-06T16:46:42Z</dcterms:created>
  <dcterms:modified xsi:type="dcterms:W3CDTF">2020-10-06T18:02:41Z</dcterms:modified>
</cp:coreProperties>
</file>