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3" r:id="rId5"/>
    <p:sldId id="262" r:id="rId6"/>
    <p:sldId id="280"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6" d="100"/>
          <a:sy n="76" d="100"/>
        </p:scale>
        <p:origin x="26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40CA10-3D9A-4F8D-BEF8-0D8FEFBD923B}" type="datetimeFigureOut">
              <a:rPr lang="en-US" smtClean="0"/>
              <a:t>10/28/2022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78935C-AF76-4CF4-8DC2-4B6DB17A00B9}" type="slidenum">
              <a:rPr lang="en-US" smtClean="0"/>
              <a:t>‹#›</a:t>
            </a:fld>
            <a:endParaRPr lang="en-US"/>
          </a:p>
        </p:txBody>
      </p:sp>
    </p:spTree>
    <p:extLst>
      <p:ext uri="{BB962C8B-B14F-4D97-AF65-F5344CB8AC3E}">
        <p14:creationId xmlns:p14="http://schemas.microsoft.com/office/powerpoint/2010/main" val="1365668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40CA10-3D9A-4F8D-BEF8-0D8FEFBD923B}" type="datetimeFigureOut">
              <a:rPr lang="en-US" smtClean="0"/>
              <a:t>10/28/2022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78935C-AF76-4CF4-8DC2-4B6DB17A00B9}" type="slidenum">
              <a:rPr lang="en-US" smtClean="0"/>
              <a:t>‹#›</a:t>
            </a:fld>
            <a:endParaRPr lang="en-US"/>
          </a:p>
        </p:txBody>
      </p:sp>
    </p:spTree>
    <p:extLst>
      <p:ext uri="{BB962C8B-B14F-4D97-AF65-F5344CB8AC3E}">
        <p14:creationId xmlns:p14="http://schemas.microsoft.com/office/powerpoint/2010/main" val="1972208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40CA10-3D9A-4F8D-BEF8-0D8FEFBD923B}" type="datetimeFigureOut">
              <a:rPr lang="en-US" smtClean="0"/>
              <a:t>10/28/2022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78935C-AF76-4CF4-8DC2-4B6DB17A00B9}" type="slidenum">
              <a:rPr lang="en-US" smtClean="0"/>
              <a:t>‹#›</a:t>
            </a:fld>
            <a:endParaRPr lang="en-US"/>
          </a:p>
        </p:txBody>
      </p:sp>
    </p:spTree>
    <p:extLst>
      <p:ext uri="{BB962C8B-B14F-4D97-AF65-F5344CB8AC3E}">
        <p14:creationId xmlns:p14="http://schemas.microsoft.com/office/powerpoint/2010/main" val="2753065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40CA10-3D9A-4F8D-BEF8-0D8FEFBD923B}" type="datetimeFigureOut">
              <a:rPr lang="en-US" smtClean="0"/>
              <a:t>10/28/2022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78935C-AF76-4CF4-8DC2-4B6DB17A00B9}" type="slidenum">
              <a:rPr lang="en-US" smtClean="0"/>
              <a:t>‹#›</a:t>
            </a:fld>
            <a:endParaRPr lang="en-US"/>
          </a:p>
        </p:txBody>
      </p:sp>
    </p:spTree>
    <p:extLst>
      <p:ext uri="{BB962C8B-B14F-4D97-AF65-F5344CB8AC3E}">
        <p14:creationId xmlns:p14="http://schemas.microsoft.com/office/powerpoint/2010/main" val="114843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440CA10-3D9A-4F8D-BEF8-0D8FEFBD923B}" type="datetimeFigureOut">
              <a:rPr lang="en-US" smtClean="0"/>
              <a:t>10/28/2022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78935C-AF76-4CF4-8DC2-4B6DB17A00B9}" type="slidenum">
              <a:rPr lang="en-US" smtClean="0"/>
              <a:t>‹#›</a:t>
            </a:fld>
            <a:endParaRPr lang="en-US"/>
          </a:p>
        </p:txBody>
      </p:sp>
    </p:spTree>
    <p:extLst>
      <p:ext uri="{BB962C8B-B14F-4D97-AF65-F5344CB8AC3E}">
        <p14:creationId xmlns:p14="http://schemas.microsoft.com/office/powerpoint/2010/main" val="2058093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440CA10-3D9A-4F8D-BEF8-0D8FEFBD923B}" type="datetimeFigureOut">
              <a:rPr lang="en-US" smtClean="0"/>
              <a:t>10/28/2022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78935C-AF76-4CF4-8DC2-4B6DB17A00B9}" type="slidenum">
              <a:rPr lang="en-US" smtClean="0"/>
              <a:t>‹#›</a:t>
            </a:fld>
            <a:endParaRPr lang="en-US"/>
          </a:p>
        </p:txBody>
      </p:sp>
    </p:spTree>
    <p:extLst>
      <p:ext uri="{BB962C8B-B14F-4D97-AF65-F5344CB8AC3E}">
        <p14:creationId xmlns:p14="http://schemas.microsoft.com/office/powerpoint/2010/main" val="3760015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40CA10-3D9A-4F8D-BEF8-0D8FEFBD923B}" type="datetimeFigureOut">
              <a:rPr lang="en-US" smtClean="0"/>
              <a:t>10/28/2022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78935C-AF76-4CF4-8DC2-4B6DB17A00B9}" type="slidenum">
              <a:rPr lang="en-US" smtClean="0"/>
              <a:t>‹#›</a:t>
            </a:fld>
            <a:endParaRPr lang="en-US"/>
          </a:p>
        </p:txBody>
      </p:sp>
    </p:spTree>
    <p:extLst>
      <p:ext uri="{BB962C8B-B14F-4D97-AF65-F5344CB8AC3E}">
        <p14:creationId xmlns:p14="http://schemas.microsoft.com/office/powerpoint/2010/main" val="3712552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40CA10-3D9A-4F8D-BEF8-0D8FEFBD923B}" type="datetimeFigureOut">
              <a:rPr lang="en-US" smtClean="0"/>
              <a:t>10/28/2022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78935C-AF76-4CF4-8DC2-4B6DB17A00B9}" type="slidenum">
              <a:rPr lang="en-US" smtClean="0"/>
              <a:t>‹#›</a:t>
            </a:fld>
            <a:endParaRPr lang="en-US"/>
          </a:p>
        </p:txBody>
      </p:sp>
    </p:spTree>
    <p:extLst>
      <p:ext uri="{BB962C8B-B14F-4D97-AF65-F5344CB8AC3E}">
        <p14:creationId xmlns:p14="http://schemas.microsoft.com/office/powerpoint/2010/main" val="37983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40CA10-3D9A-4F8D-BEF8-0D8FEFBD923B}" type="datetimeFigureOut">
              <a:rPr lang="en-US" smtClean="0"/>
              <a:t>10/28/2022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78935C-AF76-4CF4-8DC2-4B6DB17A00B9}" type="slidenum">
              <a:rPr lang="en-US" smtClean="0"/>
              <a:t>‹#›</a:t>
            </a:fld>
            <a:endParaRPr lang="en-US"/>
          </a:p>
        </p:txBody>
      </p:sp>
    </p:spTree>
    <p:extLst>
      <p:ext uri="{BB962C8B-B14F-4D97-AF65-F5344CB8AC3E}">
        <p14:creationId xmlns:p14="http://schemas.microsoft.com/office/powerpoint/2010/main" val="1471004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440CA10-3D9A-4F8D-BEF8-0D8FEFBD923B}" type="datetimeFigureOut">
              <a:rPr lang="en-US" smtClean="0"/>
              <a:t>10/28/2022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78935C-AF76-4CF4-8DC2-4B6DB17A00B9}" type="slidenum">
              <a:rPr lang="en-US" smtClean="0"/>
              <a:t>‹#›</a:t>
            </a:fld>
            <a:endParaRPr lang="en-US"/>
          </a:p>
        </p:txBody>
      </p:sp>
    </p:spTree>
    <p:extLst>
      <p:ext uri="{BB962C8B-B14F-4D97-AF65-F5344CB8AC3E}">
        <p14:creationId xmlns:p14="http://schemas.microsoft.com/office/powerpoint/2010/main" val="1504351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440CA10-3D9A-4F8D-BEF8-0D8FEFBD923B}" type="datetimeFigureOut">
              <a:rPr lang="en-US" smtClean="0"/>
              <a:t>10/28/2022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78935C-AF76-4CF4-8DC2-4B6DB17A00B9}" type="slidenum">
              <a:rPr lang="en-US" smtClean="0"/>
              <a:t>‹#›</a:t>
            </a:fld>
            <a:endParaRPr lang="en-US"/>
          </a:p>
        </p:txBody>
      </p:sp>
    </p:spTree>
    <p:extLst>
      <p:ext uri="{BB962C8B-B14F-4D97-AF65-F5344CB8AC3E}">
        <p14:creationId xmlns:p14="http://schemas.microsoft.com/office/powerpoint/2010/main" val="3476712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40CA10-3D9A-4F8D-BEF8-0D8FEFBD923B}" type="datetimeFigureOut">
              <a:rPr lang="en-US" smtClean="0"/>
              <a:t>10/28/2022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78935C-AF76-4CF4-8DC2-4B6DB17A00B9}" type="slidenum">
              <a:rPr lang="en-US" smtClean="0"/>
              <a:t>‹#›</a:t>
            </a:fld>
            <a:endParaRPr lang="en-US"/>
          </a:p>
        </p:txBody>
      </p:sp>
    </p:spTree>
    <p:extLst>
      <p:ext uri="{BB962C8B-B14F-4D97-AF65-F5344CB8AC3E}">
        <p14:creationId xmlns:p14="http://schemas.microsoft.com/office/powerpoint/2010/main" val="38533250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951886107"/>
              </p:ext>
            </p:extLst>
          </p:nvPr>
        </p:nvGraphicFramePr>
        <p:xfrm>
          <a:off x="2069429" y="1850366"/>
          <a:ext cx="7788274" cy="4491990"/>
        </p:xfrm>
        <a:graphic>
          <a:graphicData uri="http://schemas.openxmlformats.org/drawingml/2006/table">
            <a:tbl>
              <a:tblPr firstRow="1" bandRow="1">
                <a:tableStyleId>{2D5ABB26-0587-4C30-8999-92F81FD0307C}</a:tableStyleId>
              </a:tblPr>
              <a:tblGrid>
                <a:gridCol w="3526790">
                  <a:extLst>
                    <a:ext uri="{9D8B030D-6E8A-4147-A177-3AD203B41FA5}">
                      <a16:colId xmlns:a16="http://schemas.microsoft.com/office/drawing/2014/main" val="20000"/>
                    </a:ext>
                  </a:extLst>
                </a:gridCol>
                <a:gridCol w="1038860">
                  <a:extLst>
                    <a:ext uri="{9D8B030D-6E8A-4147-A177-3AD203B41FA5}">
                      <a16:colId xmlns:a16="http://schemas.microsoft.com/office/drawing/2014/main" val="20001"/>
                    </a:ext>
                  </a:extLst>
                </a:gridCol>
                <a:gridCol w="934720">
                  <a:extLst>
                    <a:ext uri="{9D8B030D-6E8A-4147-A177-3AD203B41FA5}">
                      <a16:colId xmlns:a16="http://schemas.microsoft.com/office/drawing/2014/main" val="20002"/>
                    </a:ext>
                  </a:extLst>
                </a:gridCol>
                <a:gridCol w="664845">
                  <a:extLst>
                    <a:ext uri="{9D8B030D-6E8A-4147-A177-3AD203B41FA5}">
                      <a16:colId xmlns:a16="http://schemas.microsoft.com/office/drawing/2014/main" val="20003"/>
                    </a:ext>
                  </a:extLst>
                </a:gridCol>
                <a:gridCol w="1623059">
                  <a:extLst>
                    <a:ext uri="{9D8B030D-6E8A-4147-A177-3AD203B41FA5}">
                      <a16:colId xmlns:a16="http://schemas.microsoft.com/office/drawing/2014/main" val="20004"/>
                    </a:ext>
                  </a:extLst>
                </a:gridCol>
              </a:tblGrid>
              <a:tr h="673735">
                <a:tc>
                  <a:txBody>
                    <a:bodyPr/>
                    <a:lstStyle/>
                    <a:p>
                      <a:pPr marL="68580">
                        <a:lnSpc>
                          <a:spcPct val="100000"/>
                        </a:lnSpc>
                        <a:spcBef>
                          <a:spcPts val="200"/>
                        </a:spcBef>
                      </a:pPr>
                      <a:r>
                        <a:rPr sz="1100" b="1" spc="-10" dirty="0">
                          <a:solidFill>
                            <a:srgbClr val="FFFFFF"/>
                          </a:solidFill>
                          <a:latin typeface="Calibri"/>
                          <a:cs typeface="Calibri"/>
                        </a:rPr>
                        <a:t>Description</a:t>
                      </a:r>
                      <a:r>
                        <a:rPr sz="1100" b="1" spc="15" dirty="0">
                          <a:solidFill>
                            <a:srgbClr val="FFFFFF"/>
                          </a:solidFill>
                          <a:latin typeface="Calibri"/>
                          <a:cs typeface="Calibri"/>
                        </a:rPr>
                        <a:t> </a:t>
                      </a:r>
                      <a:r>
                        <a:rPr sz="1100" b="1" dirty="0">
                          <a:solidFill>
                            <a:srgbClr val="FFFFFF"/>
                          </a:solidFill>
                          <a:latin typeface="Calibri"/>
                          <a:cs typeface="Calibri"/>
                        </a:rPr>
                        <a:t>of</a:t>
                      </a:r>
                      <a:r>
                        <a:rPr sz="1100" b="1" spc="-5" dirty="0">
                          <a:solidFill>
                            <a:srgbClr val="FFFFFF"/>
                          </a:solidFill>
                          <a:latin typeface="Calibri"/>
                          <a:cs typeface="Calibri"/>
                        </a:rPr>
                        <a:t> </a:t>
                      </a:r>
                      <a:r>
                        <a:rPr sz="1100" b="1" spc="-10" dirty="0">
                          <a:solidFill>
                            <a:srgbClr val="FFFFFF"/>
                          </a:solidFill>
                          <a:latin typeface="Calibri"/>
                          <a:cs typeface="Calibri"/>
                        </a:rPr>
                        <a:t>Requirement</a:t>
                      </a:r>
                      <a:endParaRPr sz="1100">
                        <a:latin typeface="Calibri"/>
                        <a:cs typeface="Calibri"/>
                      </a:endParaRPr>
                    </a:p>
                  </a:txBody>
                  <a:tcPr marL="0" marR="0" marT="2540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1F487C"/>
                    </a:solidFill>
                  </a:tcPr>
                </a:tc>
                <a:tc>
                  <a:txBody>
                    <a:bodyPr/>
                    <a:lstStyle/>
                    <a:p>
                      <a:pPr marL="67945" marR="313690">
                        <a:lnSpc>
                          <a:spcPct val="100000"/>
                        </a:lnSpc>
                        <a:spcBef>
                          <a:spcPts val="200"/>
                        </a:spcBef>
                      </a:pPr>
                      <a:r>
                        <a:rPr sz="1100" b="1" spc="-10" dirty="0">
                          <a:solidFill>
                            <a:srgbClr val="FFFFFF"/>
                          </a:solidFill>
                          <a:latin typeface="Calibri"/>
                          <a:cs typeface="Calibri"/>
                        </a:rPr>
                        <a:t>Planned Acquisition Strategy</a:t>
                      </a:r>
                      <a:endParaRPr sz="1100">
                        <a:latin typeface="Calibri"/>
                        <a:cs typeface="Calibri"/>
                      </a:endParaRPr>
                    </a:p>
                  </a:txBody>
                  <a:tcPr marL="0" marR="0" marT="2540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1F487C"/>
                    </a:solidFill>
                  </a:tcPr>
                </a:tc>
                <a:tc>
                  <a:txBody>
                    <a:bodyPr/>
                    <a:lstStyle/>
                    <a:p>
                      <a:pPr marL="68580" marR="205740">
                        <a:lnSpc>
                          <a:spcPct val="100000"/>
                        </a:lnSpc>
                        <a:spcBef>
                          <a:spcPts val="200"/>
                        </a:spcBef>
                      </a:pPr>
                      <a:r>
                        <a:rPr sz="1100" b="1" spc="-20" dirty="0">
                          <a:solidFill>
                            <a:srgbClr val="FFFFFF"/>
                          </a:solidFill>
                          <a:latin typeface="Calibri"/>
                          <a:cs typeface="Calibri"/>
                        </a:rPr>
                        <a:t>Est. </a:t>
                      </a:r>
                      <a:r>
                        <a:rPr sz="1100" b="1" spc="-10" dirty="0">
                          <a:solidFill>
                            <a:srgbClr val="FFFFFF"/>
                          </a:solidFill>
                          <a:latin typeface="Calibri"/>
                          <a:cs typeface="Calibri"/>
                        </a:rPr>
                        <a:t>Solicitation </a:t>
                      </a:r>
                      <a:r>
                        <a:rPr sz="1100" b="1" spc="-20" dirty="0">
                          <a:solidFill>
                            <a:srgbClr val="FFFFFF"/>
                          </a:solidFill>
                          <a:latin typeface="Calibri"/>
                          <a:cs typeface="Calibri"/>
                        </a:rPr>
                        <a:t>Date</a:t>
                      </a:r>
                      <a:endParaRPr sz="1100">
                        <a:latin typeface="Calibri"/>
                        <a:cs typeface="Calibri"/>
                      </a:endParaRPr>
                    </a:p>
                  </a:txBody>
                  <a:tcPr marL="0" marR="0" marT="2540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1F487C"/>
                    </a:solidFill>
                  </a:tcPr>
                </a:tc>
                <a:tc>
                  <a:txBody>
                    <a:bodyPr/>
                    <a:lstStyle/>
                    <a:p>
                      <a:pPr marL="67945">
                        <a:lnSpc>
                          <a:spcPct val="100000"/>
                        </a:lnSpc>
                        <a:spcBef>
                          <a:spcPts val="200"/>
                        </a:spcBef>
                      </a:pPr>
                      <a:r>
                        <a:rPr sz="1100" b="1" spc="-10" dirty="0">
                          <a:solidFill>
                            <a:srgbClr val="FFFFFF"/>
                          </a:solidFill>
                          <a:latin typeface="Calibri"/>
                          <a:cs typeface="Calibri"/>
                        </a:rPr>
                        <a:t>NAICS</a:t>
                      </a:r>
                      <a:endParaRPr sz="1100">
                        <a:latin typeface="Calibri"/>
                        <a:cs typeface="Calibri"/>
                      </a:endParaRPr>
                    </a:p>
                    <a:p>
                      <a:pPr marL="67945">
                        <a:lnSpc>
                          <a:spcPct val="100000"/>
                        </a:lnSpc>
                      </a:pPr>
                      <a:r>
                        <a:rPr sz="1100" b="1" spc="-20" dirty="0">
                          <a:solidFill>
                            <a:srgbClr val="FFFFFF"/>
                          </a:solidFill>
                          <a:latin typeface="Calibri"/>
                          <a:cs typeface="Calibri"/>
                        </a:rPr>
                        <a:t>Code</a:t>
                      </a:r>
                      <a:endParaRPr sz="1100">
                        <a:latin typeface="Calibri"/>
                        <a:cs typeface="Calibri"/>
                      </a:endParaRPr>
                    </a:p>
                  </a:txBody>
                  <a:tcPr marL="0" marR="0" marT="2540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1F487C"/>
                    </a:solidFill>
                  </a:tcPr>
                </a:tc>
                <a:tc>
                  <a:txBody>
                    <a:bodyPr/>
                    <a:lstStyle/>
                    <a:p>
                      <a:pPr marL="67945">
                        <a:lnSpc>
                          <a:spcPct val="100000"/>
                        </a:lnSpc>
                        <a:spcBef>
                          <a:spcPts val="200"/>
                        </a:spcBef>
                      </a:pPr>
                      <a:r>
                        <a:rPr sz="1100" b="1" dirty="0">
                          <a:solidFill>
                            <a:srgbClr val="FFFFFF"/>
                          </a:solidFill>
                          <a:latin typeface="Calibri"/>
                          <a:cs typeface="Calibri"/>
                        </a:rPr>
                        <a:t>Period</a:t>
                      </a:r>
                      <a:r>
                        <a:rPr sz="1100" b="1" spc="-30" dirty="0">
                          <a:solidFill>
                            <a:srgbClr val="FFFFFF"/>
                          </a:solidFill>
                          <a:latin typeface="Calibri"/>
                          <a:cs typeface="Calibri"/>
                        </a:rPr>
                        <a:t> </a:t>
                      </a:r>
                      <a:r>
                        <a:rPr sz="1100" b="1" dirty="0">
                          <a:solidFill>
                            <a:srgbClr val="FFFFFF"/>
                          </a:solidFill>
                          <a:latin typeface="Calibri"/>
                          <a:cs typeface="Calibri"/>
                        </a:rPr>
                        <a:t>of</a:t>
                      </a:r>
                      <a:r>
                        <a:rPr sz="1100" b="1" spc="-35" dirty="0">
                          <a:solidFill>
                            <a:srgbClr val="FFFFFF"/>
                          </a:solidFill>
                          <a:latin typeface="Calibri"/>
                          <a:cs typeface="Calibri"/>
                        </a:rPr>
                        <a:t> </a:t>
                      </a:r>
                      <a:r>
                        <a:rPr sz="1100" b="1" spc="-10" dirty="0">
                          <a:solidFill>
                            <a:srgbClr val="FFFFFF"/>
                          </a:solidFill>
                          <a:latin typeface="Calibri"/>
                          <a:cs typeface="Calibri"/>
                        </a:rPr>
                        <a:t>Performance</a:t>
                      </a:r>
                      <a:endParaRPr sz="1100">
                        <a:latin typeface="Calibri"/>
                        <a:cs typeface="Calibri"/>
                      </a:endParaRPr>
                    </a:p>
                  </a:txBody>
                  <a:tcPr marL="0" marR="0" marT="2540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1F487C"/>
                    </a:solidFill>
                  </a:tcPr>
                </a:tc>
                <a:extLst>
                  <a:ext uri="{0D108BD9-81ED-4DB2-BD59-A6C34878D82A}">
                    <a16:rowId xmlns:a16="http://schemas.microsoft.com/office/drawing/2014/main" val="10000"/>
                  </a:ext>
                </a:extLst>
              </a:tr>
              <a:tr h="475615">
                <a:tc>
                  <a:txBody>
                    <a:bodyPr/>
                    <a:lstStyle/>
                    <a:p>
                      <a:pPr marR="280670">
                        <a:lnSpc>
                          <a:spcPct val="100000"/>
                        </a:lnSpc>
                        <a:spcBef>
                          <a:spcPts val="360"/>
                        </a:spcBef>
                      </a:pPr>
                      <a:r>
                        <a:rPr sz="1200" dirty="0">
                          <a:latin typeface="Calibri"/>
                          <a:cs typeface="Calibri"/>
                        </a:rPr>
                        <a:t>**ProQuest</a:t>
                      </a:r>
                      <a:r>
                        <a:rPr sz="1200" spc="-30" dirty="0">
                          <a:latin typeface="Calibri"/>
                          <a:cs typeface="Calibri"/>
                        </a:rPr>
                        <a:t> </a:t>
                      </a:r>
                      <a:r>
                        <a:rPr sz="1200" dirty="0">
                          <a:latin typeface="Calibri"/>
                          <a:cs typeface="Calibri"/>
                        </a:rPr>
                        <a:t>Research</a:t>
                      </a:r>
                      <a:r>
                        <a:rPr sz="1200" spc="-40" dirty="0">
                          <a:latin typeface="Calibri"/>
                          <a:cs typeface="Calibri"/>
                        </a:rPr>
                        <a:t> </a:t>
                      </a:r>
                      <a:r>
                        <a:rPr sz="1200" dirty="0">
                          <a:latin typeface="Calibri"/>
                          <a:cs typeface="Calibri"/>
                        </a:rPr>
                        <a:t>Library</a:t>
                      </a:r>
                      <a:r>
                        <a:rPr sz="1200" spc="-50" dirty="0">
                          <a:latin typeface="Calibri"/>
                          <a:cs typeface="Calibri"/>
                        </a:rPr>
                        <a:t> </a:t>
                      </a:r>
                      <a:r>
                        <a:rPr sz="1200" dirty="0">
                          <a:latin typeface="Calibri"/>
                          <a:cs typeface="Calibri"/>
                        </a:rPr>
                        <a:t>and</a:t>
                      </a:r>
                      <a:r>
                        <a:rPr sz="1200" spc="-40" dirty="0">
                          <a:latin typeface="Calibri"/>
                          <a:cs typeface="Calibri"/>
                        </a:rPr>
                        <a:t> </a:t>
                      </a:r>
                      <a:r>
                        <a:rPr sz="1200" dirty="0">
                          <a:latin typeface="Calibri"/>
                          <a:cs typeface="Calibri"/>
                        </a:rPr>
                        <a:t>Ethnic</a:t>
                      </a:r>
                      <a:r>
                        <a:rPr sz="1200" spc="-40" dirty="0">
                          <a:latin typeface="Calibri"/>
                          <a:cs typeface="Calibri"/>
                        </a:rPr>
                        <a:t> </a:t>
                      </a:r>
                      <a:r>
                        <a:rPr sz="1200" spc="-10" dirty="0">
                          <a:latin typeface="Calibri"/>
                          <a:cs typeface="Calibri"/>
                        </a:rPr>
                        <a:t>NewsWatch </a:t>
                      </a:r>
                      <a:r>
                        <a:rPr sz="1200" dirty="0">
                          <a:latin typeface="Calibri"/>
                          <a:cs typeface="Calibri"/>
                        </a:rPr>
                        <a:t>Online</a:t>
                      </a:r>
                      <a:r>
                        <a:rPr sz="1200" spc="-15" dirty="0">
                          <a:latin typeface="Calibri"/>
                          <a:cs typeface="Calibri"/>
                        </a:rPr>
                        <a:t> </a:t>
                      </a:r>
                      <a:r>
                        <a:rPr sz="1200" spc="-10" dirty="0">
                          <a:latin typeface="Calibri"/>
                          <a:cs typeface="Calibri"/>
                        </a:rPr>
                        <a:t>Subscription</a:t>
                      </a:r>
                      <a:endParaRPr sz="1200">
                        <a:latin typeface="Calibri"/>
                        <a:cs typeface="Calibri"/>
                      </a:endParaRPr>
                    </a:p>
                  </a:txBody>
                  <a:tcPr marL="0" marR="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68580">
                        <a:lnSpc>
                          <a:spcPct val="100000"/>
                        </a:lnSpc>
                        <a:spcBef>
                          <a:spcPts val="190"/>
                        </a:spcBef>
                      </a:pPr>
                      <a:r>
                        <a:rPr sz="1200" dirty="0">
                          <a:latin typeface="Calibri"/>
                          <a:cs typeface="Calibri"/>
                        </a:rPr>
                        <a:t>Sole</a:t>
                      </a:r>
                      <a:r>
                        <a:rPr sz="1200" spc="5" dirty="0">
                          <a:latin typeface="Calibri"/>
                          <a:cs typeface="Calibri"/>
                        </a:rPr>
                        <a:t> </a:t>
                      </a:r>
                      <a:r>
                        <a:rPr sz="1200" spc="-10" dirty="0">
                          <a:latin typeface="Calibri"/>
                          <a:cs typeface="Calibri"/>
                        </a:rPr>
                        <a:t>Source</a:t>
                      </a:r>
                      <a:endParaRPr sz="1200">
                        <a:latin typeface="Calibri"/>
                        <a:cs typeface="Calibri"/>
                      </a:endParaRPr>
                    </a:p>
                  </a:txBody>
                  <a:tcPr marL="0" marR="0" marT="2413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67945">
                        <a:lnSpc>
                          <a:spcPct val="100000"/>
                        </a:lnSpc>
                        <a:spcBef>
                          <a:spcPts val="190"/>
                        </a:spcBef>
                      </a:pPr>
                      <a:r>
                        <a:rPr sz="1200" dirty="0">
                          <a:latin typeface="Calibri"/>
                          <a:cs typeface="Calibri"/>
                        </a:rPr>
                        <a:t>JUL</a:t>
                      </a:r>
                      <a:r>
                        <a:rPr sz="1200" spc="5" dirty="0">
                          <a:latin typeface="Calibri"/>
                          <a:cs typeface="Calibri"/>
                        </a:rPr>
                        <a:t> </a:t>
                      </a:r>
                      <a:r>
                        <a:rPr sz="1200" spc="-25" dirty="0">
                          <a:latin typeface="Calibri"/>
                          <a:cs typeface="Calibri"/>
                        </a:rPr>
                        <a:t>‘22</a:t>
                      </a:r>
                      <a:endParaRPr sz="1200">
                        <a:latin typeface="Calibri"/>
                        <a:cs typeface="Calibri"/>
                      </a:endParaRPr>
                    </a:p>
                  </a:txBody>
                  <a:tcPr marL="0" marR="0" marT="2413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67945">
                        <a:lnSpc>
                          <a:spcPct val="100000"/>
                        </a:lnSpc>
                        <a:spcBef>
                          <a:spcPts val="190"/>
                        </a:spcBef>
                      </a:pPr>
                      <a:r>
                        <a:rPr sz="1200" spc="-10" dirty="0">
                          <a:latin typeface="Calibri"/>
                          <a:cs typeface="Calibri"/>
                        </a:rPr>
                        <a:t>541512</a:t>
                      </a:r>
                      <a:endParaRPr sz="1200">
                        <a:latin typeface="Calibri"/>
                        <a:cs typeface="Calibri"/>
                      </a:endParaRPr>
                    </a:p>
                  </a:txBody>
                  <a:tcPr marL="0" marR="0" marT="2413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67945">
                        <a:lnSpc>
                          <a:spcPct val="100000"/>
                        </a:lnSpc>
                        <a:spcBef>
                          <a:spcPts val="190"/>
                        </a:spcBef>
                      </a:pPr>
                      <a:r>
                        <a:rPr sz="1200" spc="-10" dirty="0">
                          <a:latin typeface="Calibri"/>
                          <a:cs typeface="Calibri"/>
                        </a:rPr>
                        <a:t>DEC2017-NOV2022</a:t>
                      </a:r>
                      <a:endParaRPr sz="1200">
                        <a:latin typeface="Calibri"/>
                        <a:cs typeface="Calibri"/>
                      </a:endParaRPr>
                    </a:p>
                  </a:txBody>
                  <a:tcPr marL="0" marR="0" marT="2413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1"/>
                  </a:ext>
                </a:extLst>
              </a:tr>
              <a:tr h="465455">
                <a:tc>
                  <a:txBody>
                    <a:bodyPr/>
                    <a:lstStyle/>
                    <a:p>
                      <a:pPr marR="324485">
                        <a:lnSpc>
                          <a:spcPct val="100000"/>
                        </a:lnSpc>
                        <a:spcBef>
                          <a:spcPts val="320"/>
                        </a:spcBef>
                      </a:pPr>
                      <a:r>
                        <a:rPr sz="1200" spc="-10" dirty="0">
                          <a:latin typeface="Calibri"/>
                          <a:cs typeface="Calibri"/>
                        </a:rPr>
                        <a:t>**EOS.web</a:t>
                      </a:r>
                      <a:r>
                        <a:rPr sz="1200" spc="-20" dirty="0">
                          <a:latin typeface="Calibri"/>
                          <a:cs typeface="Calibri"/>
                        </a:rPr>
                        <a:t> </a:t>
                      </a:r>
                      <a:r>
                        <a:rPr sz="1200" dirty="0">
                          <a:latin typeface="Calibri"/>
                          <a:cs typeface="Calibri"/>
                        </a:rPr>
                        <a:t>Express</a:t>
                      </a:r>
                      <a:r>
                        <a:rPr sz="1200" spc="-10" dirty="0">
                          <a:latin typeface="Calibri"/>
                          <a:cs typeface="Calibri"/>
                        </a:rPr>
                        <a:t> </a:t>
                      </a:r>
                      <a:r>
                        <a:rPr sz="1200" dirty="0">
                          <a:latin typeface="Calibri"/>
                          <a:cs typeface="Calibri"/>
                        </a:rPr>
                        <a:t>Cloud</a:t>
                      </a:r>
                      <a:r>
                        <a:rPr sz="1200" spc="-25" dirty="0">
                          <a:latin typeface="Calibri"/>
                          <a:cs typeface="Calibri"/>
                        </a:rPr>
                        <a:t> </a:t>
                      </a:r>
                      <a:r>
                        <a:rPr sz="1200" spc="-10" dirty="0">
                          <a:latin typeface="Calibri"/>
                          <a:cs typeface="Calibri"/>
                        </a:rPr>
                        <a:t>Integrated</a:t>
                      </a:r>
                      <a:r>
                        <a:rPr sz="1200" spc="-25" dirty="0">
                          <a:latin typeface="Calibri"/>
                          <a:cs typeface="Calibri"/>
                        </a:rPr>
                        <a:t> </a:t>
                      </a:r>
                      <a:r>
                        <a:rPr sz="1200" dirty="0">
                          <a:latin typeface="Calibri"/>
                          <a:cs typeface="Calibri"/>
                        </a:rPr>
                        <a:t>Library</a:t>
                      </a:r>
                      <a:r>
                        <a:rPr sz="1200" spc="-25" dirty="0">
                          <a:latin typeface="Calibri"/>
                          <a:cs typeface="Calibri"/>
                        </a:rPr>
                        <a:t> </a:t>
                      </a:r>
                      <a:r>
                        <a:rPr sz="1200" spc="-10" dirty="0">
                          <a:latin typeface="Calibri"/>
                          <a:cs typeface="Calibri"/>
                        </a:rPr>
                        <a:t>System </a:t>
                      </a:r>
                      <a:r>
                        <a:rPr sz="1200" dirty="0">
                          <a:latin typeface="Calibri"/>
                          <a:cs typeface="Calibri"/>
                        </a:rPr>
                        <a:t>Subscription</a:t>
                      </a:r>
                      <a:r>
                        <a:rPr sz="1200" spc="-10" dirty="0">
                          <a:latin typeface="Calibri"/>
                          <a:cs typeface="Calibri"/>
                        </a:rPr>
                        <a:t> (FY20-</a:t>
                      </a:r>
                      <a:r>
                        <a:rPr sz="1200" spc="-25" dirty="0">
                          <a:latin typeface="Calibri"/>
                          <a:cs typeface="Calibri"/>
                        </a:rPr>
                        <a:t>22)</a:t>
                      </a:r>
                      <a:endParaRPr sz="1200">
                        <a:latin typeface="Calibri"/>
                        <a:cs typeface="Calibri"/>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68580">
                        <a:lnSpc>
                          <a:spcPct val="100000"/>
                        </a:lnSpc>
                        <a:spcBef>
                          <a:spcPts val="195"/>
                        </a:spcBef>
                      </a:pPr>
                      <a:r>
                        <a:rPr sz="1200" dirty="0">
                          <a:latin typeface="Calibri"/>
                          <a:cs typeface="Calibri"/>
                        </a:rPr>
                        <a:t>Sole</a:t>
                      </a:r>
                      <a:r>
                        <a:rPr sz="1200" spc="5" dirty="0">
                          <a:latin typeface="Calibri"/>
                          <a:cs typeface="Calibri"/>
                        </a:rPr>
                        <a:t> </a:t>
                      </a:r>
                      <a:r>
                        <a:rPr sz="1200" spc="-10" dirty="0">
                          <a:latin typeface="Calibri"/>
                          <a:cs typeface="Calibri"/>
                        </a:rPr>
                        <a:t>Source</a:t>
                      </a:r>
                      <a:endParaRPr sz="1200">
                        <a:latin typeface="Calibri"/>
                        <a:cs typeface="Calibri"/>
                      </a:endParaRPr>
                    </a:p>
                  </a:txBody>
                  <a:tcPr marL="0" marR="0" marT="247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67945">
                        <a:lnSpc>
                          <a:spcPct val="100000"/>
                        </a:lnSpc>
                        <a:spcBef>
                          <a:spcPts val="195"/>
                        </a:spcBef>
                      </a:pPr>
                      <a:r>
                        <a:rPr sz="1200" spc="-10" dirty="0">
                          <a:latin typeface="Calibri"/>
                          <a:cs typeface="Calibri"/>
                        </a:rPr>
                        <a:t>MAY</a:t>
                      </a:r>
                      <a:r>
                        <a:rPr sz="1200" spc="-50" dirty="0">
                          <a:latin typeface="Calibri"/>
                          <a:cs typeface="Calibri"/>
                        </a:rPr>
                        <a:t> </a:t>
                      </a:r>
                      <a:r>
                        <a:rPr sz="1200" spc="-25" dirty="0">
                          <a:latin typeface="Calibri"/>
                          <a:cs typeface="Calibri"/>
                        </a:rPr>
                        <a:t>‘22</a:t>
                      </a:r>
                      <a:endParaRPr sz="1200">
                        <a:latin typeface="Calibri"/>
                        <a:cs typeface="Calibri"/>
                      </a:endParaRPr>
                    </a:p>
                  </a:txBody>
                  <a:tcPr marL="0" marR="0" marT="247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67945">
                        <a:lnSpc>
                          <a:spcPct val="100000"/>
                        </a:lnSpc>
                        <a:spcBef>
                          <a:spcPts val="195"/>
                        </a:spcBef>
                      </a:pPr>
                      <a:r>
                        <a:rPr sz="1200" spc="-10" dirty="0">
                          <a:latin typeface="Calibri"/>
                          <a:cs typeface="Calibri"/>
                        </a:rPr>
                        <a:t>541512</a:t>
                      </a:r>
                      <a:endParaRPr sz="1200">
                        <a:latin typeface="Calibri"/>
                        <a:cs typeface="Calibri"/>
                      </a:endParaRPr>
                    </a:p>
                  </a:txBody>
                  <a:tcPr marL="0" marR="0" marT="247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67945">
                        <a:lnSpc>
                          <a:spcPct val="100000"/>
                        </a:lnSpc>
                        <a:spcBef>
                          <a:spcPts val="195"/>
                        </a:spcBef>
                      </a:pPr>
                      <a:r>
                        <a:rPr sz="1200" spc="-10" dirty="0">
                          <a:latin typeface="Calibri"/>
                          <a:cs typeface="Calibri"/>
                        </a:rPr>
                        <a:t>OCT2017-SEP2022</a:t>
                      </a:r>
                      <a:endParaRPr sz="1200">
                        <a:latin typeface="Calibri"/>
                        <a:cs typeface="Calibri"/>
                      </a:endParaRPr>
                    </a:p>
                  </a:txBody>
                  <a:tcPr marL="0" marR="0" marT="247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val="10002"/>
                  </a:ext>
                </a:extLst>
              </a:tr>
              <a:tr h="591185">
                <a:tc>
                  <a:txBody>
                    <a:bodyPr/>
                    <a:lstStyle/>
                    <a:p>
                      <a:pPr marR="262890">
                        <a:lnSpc>
                          <a:spcPct val="100000"/>
                        </a:lnSpc>
                        <a:spcBef>
                          <a:spcPts val="815"/>
                        </a:spcBef>
                      </a:pPr>
                      <a:r>
                        <a:rPr sz="1200" dirty="0">
                          <a:latin typeface="Calibri"/>
                          <a:cs typeface="Calibri"/>
                        </a:rPr>
                        <a:t>**Electronic</a:t>
                      </a:r>
                      <a:r>
                        <a:rPr sz="1200" spc="-45" dirty="0">
                          <a:latin typeface="Calibri"/>
                          <a:cs typeface="Calibri"/>
                        </a:rPr>
                        <a:t> </a:t>
                      </a:r>
                      <a:r>
                        <a:rPr sz="1200" dirty="0">
                          <a:latin typeface="Calibri"/>
                          <a:cs typeface="Calibri"/>
                        </a:rPr>
                        <a:t>Publications</a:t>
                      </a:r>
                      <a:r>
                        <a:rPr sz="1200" spc="-40" dirty="0">
                          <a:latin typeface="Calibri"/>
                          <a:cs typeface="Calibri"/>
                        </a:rPr>
                        <a:t> </a:t>
                      </a:r>
                      <a:r>
                        <a:rPr sz="1200" dirty="0">
                          <a:latin typeface="Calibri"/>
                          <a:cs typeface="Calibri"/>
                        </a:rPr>
                        <a:t>Subscriptions</a:t>
                      </a:r>
                      <a:r>
                        <a:rPr sz="1200" spc="-50" dirty="0">
                          <a:latin typeface="Calibri"/>
                          <a:cs typeface="Calibri"/>
                        </a:rPr>
                        <a:t> </a:t>
                      </a:r>
                      <a:r>
                        <a:rPr sz="1200" spc="-10" dirty="0">
                          <a:latin typeface="Calibri"/>
                          <a:cs typeface="Calibri"/>
                        </a:rPr>
                        <a:t>(PsycArticles, PsycINFO,</a:t>
                      </a:r>
                      <a:r>
                        <a:rPr sz="1200" spc="5" dirty="0">
                          <a:latin typeface="Calibri"/>
                          <a:cs typeface="Calibri"/>
                        </a:rPr>
                        <a:t> </a:t>
                      </a:r>
                      <a:r>
                        <a:rPr sz="1200" dirty="0">
                          <a:latin typeface="Calibri"/>
                          <a:cs typeface="Calibri"/>
                        </a:rPr>
                        <a:t>SocINDEX) </a:t>
                      </a:r>
                      <a:r>
                        <a:rPr sz="1200" spc="-10" dirty="0">
                          <a:latin typeface="Calibri"/>
                          <a:cs typeface="Calibri"/>
                        </a:rPr>
                        <a:t>(FY20-</a:t>
                      </a:r>
                      <a:r>
                        <a:rPr sz="1200" spc="-25" dirty="0">
                          <a:latin typeface="Calibri"/>
                          <a:cs typeface="Calibri"/>
                        </a:rPr>
                        <a:t>24)</a:t>
                      </a:r>
                      <a:endParaRPr sz="1200" dirty="0">
                        <a:latin typeface="Calibri"/>
                        <a:cs typeface="Calibri"/>
                      </a:endParaRPr>
                    </a:p>
                  </a:txBody>
                  <a:tcPr marL="0" marR="0" marT="1035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68580">
                        <a:lnSpc>
                          <a:spcPct val="100000"/>
                        </a:lnSpc>
                        <a:spcBef>
                          <a:spcPts val="190"/>
                        </a:spcBef>
                      </a:pPr>
                      <a:r>
                        <a:rPr sz="1200" dirty="0">
                          <a:latin typeface="Calibri"/>
                          <a:cs typeface="Calibri"/>
                        </a:rPr>
                        <a:t>Sole</a:t>
                      </a:r>
                      <a:r>
                        <a:rPr sz="1200" spc="5" dirty="0">
                          <a:latin typeface="Calibri"/>
                          <a:cs typeface="Calibri"/>
                        </a:rPr>
                        <a:t> </a:t>
                      </a:r>
                      <a:r>
                        <a:rPr sz="1200" spc="-10" dirty="0">
                          <a:latin typeface="Calibri"/>
                          <a:cs typeface="Calibri"/>
                        </a:rPr>
                        <a:t>Source</a:t>
                      </a:r>
                      <a:endParaRPr sz="1200">
                        <a:latin typeface="Calibri"/>
                        <a:cs typeface="Calibri"/>
                      </a:endParaRPr>
                    </a:p>
                  </a:txBody>
                  <a:tcPr marL="0" marR="0" marT="241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67945">
                        <a:lnSpc>
                          <a:spcPct val="100000"/>
                        </a:lnSpc>
                        <a:spcBef>
                          <a:spcPts val="190"/>
                        </a:spcBef>
                      </a:pPr>
                      <a:r>
                        <a:rPr sz="1200" dirty="0">
                          <a:latin typeface="Calibri"/>
                          <a:cs typeface="Calibri"/>
                        </a:rPr>
                        <a:t>DEC</a:t>
                      </a:r>
                      <a:r>
                        <a:rPr sz="1200" spc="-15" dirty="0">
                          <a:latin typeface="Calibri"/>
                          <a:cs typeface="Calibri"/>
                        </a:rPr>
                        <a:t> </a:t>
                      </a:r>
                      <a:r>
                        <a:rPr sz="1200" spc="-25" dirty="0">
                          <a:latin typeface="Calibri"/>
                          <a:cs typeface="Calibri"/>
                        </a:rPr>
                        <a:t>‘24</a:t>
                      </a:r>
                      <a:endParaRPr sz="1200">
                        <a:latin typeface="Calibri"/>
                        <a:cs typeface="Calibri"/>
                      </a:endParaRPr>
                    </a:p>
                  </a:txBody>
                  <a:tcPr marL="0" marR="0" marT="241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67945">
                        <a:lnSpc>
                          <a:spcPct val="100000"/>
                        </a:lnSpc>
                        <a:spcBef>
                          <a:spcPts val="190"/>
                        </a:spcBef>
                      </a:pPr>
                      <a:r>
                        <a:rPr sz="1200" spc="-10" dirty="0">
                          <a:latin typeface="Calibri"/>
                          <a:cs typeface="Calibri"/>
                        </a:rPr>
                        <a:t>541512</a:t>
                      </a:r>
                      <a:endParaRPr sz="1200">
                        <a:latin typeface="Calibri"/>
                        <a:cs typeface="Calibri"/>
                      </a:endParaRPr>
                    </a:p>
                  </a:txBody>
                  <a:tcPr marL="0" marR="0" marT="241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67945">
                        <a:lnSpc>
                          <a:spcPct val="100000"/>
                        </a:lnSpc>
                        <a:spcBef>
                          <a:spcPts val="190"/>
                        </a:spcBef>
                      </a:pPr>
                      <a:r>
                        <a:rPr sz="1200" spc="-10" dirty="0">
                          <a:latin typeface="Calibri"/>
                          <a:cs typeface="Calibri"/>
                        </a:rPr>
                        <a:t>MAR2020-MAR2025</a:t>
                      </a:r>
                      <a:endParaRPr sz="1200">
                        <a:latin typeface="Calibri"/>
                        <a:cs typeface="Calibri"/>
                      </a:endParaRPr>
                    </a:p>
                  </a:txBody>
                  <a:tcPr marL="0" marR="0" marT="241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3"/>
                  </a:ext>
                </a:extLst>
              </a:tr>
              <a:tr h="251460">
                <a:tc>
                  <a:txBody>
                    <a:bodyPr/>
                    <a:lstStyle/>
                    <a:p>
                      <a:pPr>
                        <a:lnSpc>
                          <a:spcPts val="1420"/>
                        </a:lnSpc>
                        <a:spcBef>
                          <a:spcPts val="459"/>
                        </a:spcBef>
                      </a:pPr>
                      <a:r>
                        <a:rPr sz="1200" dirty="0">
                          <a:latin typeface="Calibri"/>
                          <a:cs typeface="Calibri"/>
                        </a:rPr>
                        <a:t>Research</a:t>
                      </a:r>
                      <a:r>
                        <a:rPr sz="1200" spc="-35" dirty="0">
                          <a:latin typeface="Calibri"/>
                          <a:cs typeface="Calibri"/>
                        </a:rPr>
                        <a:t> </a:t>
                      </a:r>
                      <a:r>
                        <a:rPr sz="1200" dirty="0">
                          <a:latin typeface="Calibri"/>
                          <a:cs typeface="Calibri"/>
                        </a:rPr>
                        <a:t>&amp;</a:t>
                      </a:r>
                      <a:r>
                        <a:rPr sz="1200" spc="-35" dirty="0">
                          <a:latin typeface="Calibri"/>
                          <a:cs typeface="Calibri"/>
                        </a:rPr>
                        <a:t> </a:t>
                      </a:r>
                      <a:r>
                        <a:rPr sz="1200" dirty="0">
                          <a:latin typeface="Calibri"/>
                          <a:cs typeface="Calibri"/>
                        </a:rPr>
                        <a:t>Instructional</a:t>
                      </a:r>
                      <a:r>
                        <a:rPr sz="1200" spc="-35" dirty="0">
                          <a:latin typeface="Calibri"/>
                          <a:cs typeface="Calibri"/>
                        </a:rPr>
                        <a:t> </a:t>
                      </a:r>
                      <a:r>
                        <a:rPr sz="1200" dirty="0">
                          <a:latin typeface="Calibri"/>
                          <a:cs typeface="Calibri"/>
                        </a:rPr>
                        <a:t>Support</a:t>
                      </a:r>
                      <a:r>
                        <a:rPr sz="1200" spc="-40" dirty="0">
                          <a:latin typeface="Calibri"/>
                          <a:cs typeface="Calibri"/>
                        </a:rPr>
                        <a:t> </a:t>
                      </a:r>
                      <a:r>
                        <a:rPr sz="1200" spc="-10" dirty="0">
                          <a:latin typeface="Calibri"/>
                          <a:cs typeface="Calibri"/>
                        </a:rPr>
                        <a:t>Contract</a:t>
                      </a:r>
                      <a:endParaRPr sz="1200">
                        <a:latin typeface="Calibri"/>
                        <a:cs typeface="Calibri"/>
                      </a:endParaRPr>
                    </a:p>
                  </a:txBody>
                  <a:tcPr marL="0" marR="0" marT="5841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68580">
                        <a:lnSpc>
                          <a:spcPct val="100000"/>
                        </a:lnSpc>
                        <a:spcBef>
                          <a:spcPts val="195"/>
                        </a:spcBef>
                      </a:pPr>
                      <a:r>
                        <a:rPr sz="1200" spc="-10" dirty="0">
                          <a:latin typeface="Calibri"/>
                          <a:cs typeface="Calibri"/>
                        </a:rPr>
                        <a:t>FFP/SBIR</a:t>
                      </a:r>
                      <a:endParaRPr sz="1200">
                        <a:latin typeface="Calibri"/>
                        <a:cs typeface="Calibri"/>
                      </a:endParaRPr>
                    </a:p>
                  </a:txBody>
                  <a:tcPr marL="0" marR="0" marT="247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67945">
                        <a:lnSpc>
                          <a:spcPct val="100000"/>
                        </a:lnSpc>
                        <a:spcBef>
                          <a:spcPts val="195"/>
                        </a:spcBef>
                      </a:pPr>
                      <a:r>
                        <a:rPr sz="1200" dirty="0">
                          <a:latin typeface="Calibri"/>
                          <a:cs typeface="Calibri"/>
                        </a:rPr>
                        <a:t>JAN</a:t>
                      </a:r>
                      <a:r>
                        <a:rPr sz="1200" spc="-10" dirty="0">
                          <a:latin typeface="Calibri"/>
                          <a:cs typeface="Calibri"/>
                        </a:rPr>
                        <a:t> </a:t>
                      </a:r>
                      <a:r>
                        <a:rPr sz="1200" spc="-25" dirty="0">
                          <a:latin typeface="Calibri"/>
                          <a:cs typeface="Calibri"/>
                        </a:rPr>
                        <a:t>‘27</a:t>
                      </a:r>
                      <a:endParaRPr sz="1200">
                        <a:latin typeface="Calibri"/>
                        <a:cs typeface="Calibri"/>
                      </a:endParaRPr>
                    </a:p>
                  </a:txBody>
                  <a:tcPr marL="0" marR="0" marT="247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67945">
                        <a:lnSpc>
                          <a:spcPct val="100000"/>
                        </a:lnSpc>
                        <a:spcBef>
                          <a:spcPts val="195"/>
                        </a:spcBef>
                      </a:pPr>
                      <a:r>
                        <a:rPr sz="1200" spc="-10" dirty="0">
                          <a:latin typeface="Calibri"/>
                          <a:cs typeface="Calibri"/>
                        </a:rPr>
                        <a:t>541720</a:t>
                      </a:r>
                      <a:endParaRPr sz="1200">
                        <a:latin typeface="Calibri"/>
                        <a:cs typeface="Calibri"/>
                      </a:endParaRPr>
                    </a:p>
                  </a:txBody>
                  <a:tcPr marL="0" marR="0" marT="247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67945">
                        <a:lnSpc>
                          <a:spcPct val="100000"/>
                        </a:lnSpc>
                        <a:spcBef>
                          <a:spcPts val="195"/>
                        </a:spcBef>
                      </a:pPr>
                      <a:r>
                        <a:rPr sz="1200" spc="-10" dirty="0">
                          <a:latin typeface="Calibri"/>
                          <a:cs typeface="Calibri"/>
                        </a:rPr>
                        <a:t>AUG2022-AUG2027</a:t>
                      </a:r>
                      <a:endParaRPr sz="1200">
                        <a:latin typeface="Calibri"/>
                        <a:cs typeface="Calibri"/>
                      </a:endParaRPr>
                    </a:p>
                  </a:txBody>
                  <a:tcPr marL="0" marR="0" marT="247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val="10004"/>
                  </a:ext>
                </a:extLst>
              </a:tr>
              <a:tr h="374015">
                <a:tc>
                  <a:txBody>
                    <a:bodyPr/>
                    <a:lstStyle/>
                    <a:p>
                      <a:pPr>
                        <a:lnSpc>
                          <a:spcPct val="100000"/>
                        </a:lnSpc>
                        <a:spcBef>
                          <a:spcPts val="45"/>
                        </a:spcBef>
                      </a:pPr>
                      <a:endParaRPr sz="1200">
                        <a:latin typeface="Times New Roman"/>
                        <a:cs typeface="Times New Roman"/>
                      </a:endParaRPr>
                    </a:p>
                    <a:p>
                      <a:pPr>
                        <a:lnSpc>
                          <a:spcPts val="1420"/>
                        </a:lnSpc>
                      </a:pPr>
                      <a:r>
                        <a:rPr sz="1200" dirty="0">
                          <a:latin typeface="Calibri"/>
                          <a:cs typeface="Calibri"/>
                        </a:rPr>
                        <a:t>DEOMI</a:t>
                      </a:r>
                      <a:r>
                        <a:rPr sz="1200" spc="-35" dirty="0">
                          <a:latin typeface="Calibri"/>
                          <a:cs typeface="Calibri"/>
                        </a:rPr>
                        <a:t> </a:t>
                      </a:r>
                      <a:r>
                        <a:rPr sz="1200" dirty="0">
                          <a:latin typeface="Calibri"/>
                          <a:cs typeface="Calibri"/>
                        </a:rPr>
                        <a:t>Student</a:t>
                      </a:r>
                      <a:r>
                        <a:rPr sz="1200" spc="-45" dirty="0">
                          <a:latin typeface="Calibri"/>
                          <a:cs typeface="Calibri"/>
                        </a:rPr>
                        <a:t> </a:t>
                      </a:r>
                      <a:r>
                        <a:rPr sz="1200" dirty="0">
                          <a:latin typeface="Calibri"/>
                          <a:cs typeface="Calibri"/>
                        </a:rPr>
                        <a:t>Laptops</a:t>
                      </a:r>
                      <a:r>
                        <a:rPr sz="1200" spc="-40" dirty="0">
                          <a:latin typeface="Calibri"/>
                          <a:cs typeface="Calibri"/>
                        </a:rPr>
                        <a:t> </a:t>
                      </a:r>
                      <a:r>
                        <a:rPr sz="1200" spc="-10" dirty="0">
                          <a:latin typeface="Calibri"/>
                          <a:cs typeface="Calibri"/>
                        </a:rPr>
                        <a:t>(FY23)</a:t>
                      </a:r>
                      <a:endParaRPr sz="1200">
                        <a:latin typeface="Calibri"/>
                        <a:cs typeface="Calibri"/>
                      </a:endParaRPr>
                    </a:p>
                  </a:txBody>
                  <a:tcPr marL="0" marR="0" marT="57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68580">
                        <a:lnSpc>
                          <a:spcPct val="100000"/>
                        </a:lnSpc>
                        <a:spcBef>
                          <a:spcPts val="195"/>
                        </a:spcBef>
                      </a:pPr>
                      <a:r>
                        <a:rPr sz="1200" spc="-10" dirty="0">
                          <a:latin typeface="Calibri"/>
                          <a:cs typeface="Calibri"/>
                        </a:rPr>
                        <a:t>AFWAY</a:t>
                      </a:r>
                      <a:endParaRPr sz="1200">
                        <a:latin typeface="Calibri"/>
                        <a:cs typeface="Calibri"/>
                      </a:endParaRPr>
                    </a:p>
                  </a:txBody>
                  <a:tcPr marL="0" marR="0" marT="247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67945">
                        <a:lnSpc>
                          <a:spcPct val="100000"/>
                        </a:lnSpc>
                        <a:spcBef>
                          <a:spcPts val="195"/>
                        </a:spcBef>
                      </a:pPr>
                      <a:r>
                        <a:rPr sz="1200" dirty="0">
                          <a:latin typeface="Calibri"/>
                          <a:cs typeface="Calibri"/>
                        </a:rPr>
                        <a:t>APR</a:t>
                      </a:r>
                      <a:r>
                        <a:rPr sz="1200" spc="5" dirty="0">
                          <a:latin typeface="Calibri"/>
                          <a:cs typeface="Calibri"/>
                        </a:rPr>
                        <a:t> </a:t>
                      </a:r>
                      <a:r>
                        <a:rPr sz="1200" spc="-25" dirty="0">
                          <a:latin typeface="Calibri"/>
                          <a:cs typeface="Calibri"/>
                        </a:rPr>
                        <a:t>’23</a:t>
                      </a:r>
                      <a:endParaRPr sz="1200">
                        <a:latin typeface="Calibri"/>
                        <a:cs typeface="Calibri"/>
                      </a:endParaRPr>
                    </a:p>
                  </a:txBody>
                  <a:tcPr marL="0" marR="0" marT="247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67945">
                        <a:lnSpc>
                          <a:spcPct val="100000"/>
                        </a:lnSpc>
                        <a:spcBef>
                          <a:spcPts val="195"/>
                        </a:spcBef>
                      </a:pPr>
                      <a:r>
                        <a:rPr sz="1200" spc="-10" dirty="0">
                          <a:latin typeface="Calibri"/>
                          <a:cs typeface="Calibri"/>
                        </a:rPr>
                        <a:t>423430</a:t>
                      </a:r>
                      <a:endParaRPr sz="1200">
                        <a:latin typeface="Calibri"/>
                        <a:cs typeface="Calibri"/>
                      </a:endParaRPr>
                    </a:p>
                  </a:txBody>
                  <a:tcPr marL="0" marR="0" marT="247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67945">
                        <a:lnSpc>
                          <a:spcPct val="100000"/>
                        </a:lnSpc>
                        <a:spcBef>
                          <a:spcPts val="195"/>
                        </a:spcBef>
                      </a:pPr>
                      <a:r>
                        <a:rPr sz="1200" spc="-10" dirty="0">
                          <a:latin typeface="Calibri"/>
                          <a:cs typeface="Calibri"/>
                        </a:rPr>
                        <a:t>JUN2023-MAY2024</a:t>
                      </a:r>
                      <a:endParaRPr sz="1200">
                        <a:latin typeface="Calibri"/>
                        <a:cs typeface="Calibri"/>
                      </a:endParaRPr>
                    </a:p>
                  </a:txBody>
                  <a:tcPr marL="0" marR="0" marT="247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5"/>
                  </a:ext>
                </a:extLst>
              </a:tr>
              <a:tr h="332105">
                <a:tc>
                  <a:txBody>
                    <a:bodyPr/>
                    <a:lstStyle/>
                    <a:p>
                      <a:pPr>
                        <a:lnSpc>
                          <a:spcPct val="100000"/>
                        </a:lnSpc>
                        <a:spcBef>
                          <a:spcPts val="5"/>
                        </a:spcBef>
                      </a:pPr>
                      <a:endParaRPr sz="950">
                        <a:latin typeface="Times New Roman"/>
                        <a:cs typeface="Times New Roman"/>
                      </a:endParaRPr>
                    </a:p>
                    <a:p>
                      <a:pPr>
                        <a:lnSpc>
                          <a:spcPts val="1420"/>
                        </a:lnSpc>
                      </a:pPr>
                      <a:r>
                        <a:rPr sz="1200" dirty="0">
                          <a:latin typeface="Calibri"/>
                          <a:cs typeface="Calibri"/>
                        </a:rPr>
                        <a:t>DEOMI</a:t>
                      </a:r>
                      <a:r>
                        <a:rPr sz="1200" spc="-40" dirty="0">
                          <a:latin typeface="Calibri"/>
                          <a:cs typeface="Calibri"/>
                        </a:rPr>
                        <a:t> </a:t>
                      </a:r>
                      <a:r>
                        <a:rPr sz="1200" dirty="0">
                          <a:latin typeface="Calibri"/>
                          <a:cs typeface="Calibri"/>
                        </a:rPr>
                        <a:t>Monitors</a:t>
                      </a:r>
                      <a:r>
                        <a:rPr sz="1200" spc="-40" dirty="0">
                          <a:latin typeface="Calibri"/>
                          <a:cs typeface="Calibri"/>
                        </a:rPr>
                        <a:t> </a:t>
                      </a:r>
                      <a:r>
                        <a:rPr sz="1200" spc="-10" dirty="0">
                          <a:latin typeface="Calibri"/>
                          <a:cs typeface="Calibri"/>
                        </a:rPr>
                        <a:t>(FY23)</a:t>
                      </a:r>
                      <a:endParaRPr sz="1200">
                        <a:latin typeface="Calibri"/>
                        <a:cs typeface="Calibri"/>
                      </a:endParaRPr>
                    </a:p>
                  </a:txBody>
                  <a:tcPr marL="0" marR="0" marT="6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68580">
                        <a:lnSpc>
                          <a:spcPct val="100000"/>
                        </a:lnSpc>
                        <a:spcBef>
                          <a:spcPts val="190"/>
                        </a:spcBef>
                      </a:pPr>
                      <a:r>
                        <a:rPr sz="1200" spc="-10" dirty="0">
                          <a:latin typeface="Calibri"/>
                          <a:cs typeface="Calibri"/>
                        </a:rPr>
                        <a:t>AFWAY</a:t>
                      </a:r>
                      <a:endParaRPr sz="1200">
                        <a:latin typeface="Calibri"/>
                        <a:cs typeface="Calibri"/>
                      </a:endParaRPr>
                    </a:p>
                  </a:txBody>
                  <a:tcPr marL="0" marR="0" marT="241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67945">
                        <a:lnSpc>
                          <a:spcPct val="100000"/>
                        </a:lnSpc>
                        <a:spcBef>
                          <a:spcPts val="190"/>
                        </a:spcBef>
                      </a:pPr>
                      <a:r>
                        <a:rPr sz="1200" dirty="0">
                          <a:latin typeface="Calibri"/>
                          <a:cs typeface="Calibri"/>
                        </a:rPr>
                        <a:t>APR</a:t>
                      </a:r>
                      <a:r>
                        <a:rPr sz="1200" spc="5" dirty="0">
                          <a:latin typeface="Calibri"/>
                          <a:cs typeface="Calibri"/>
                        </a:rPr>
                        <a:t> </a:t>
                      </a:r>
                      <a:r>
                        <a:rPr sz="1200" spc="-25" dirty="0">
                          <a:latin typeface="Calibri"/>
                          <a:cs typeface="Calibri"/>
                        </a:rPr>
                        <a:t>’23</a:t>
                      </a:r>
                      <a:endParaRPr sz="1200">
                        <a:latin typeface="Calibri"/>
                        <a:cs typeface="Calibri"/>
                      </a:endParaRPr>
                    </a:p>
                  </a:txBody>
                  <a:tcPr marL="0" marR="0" marT="241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67945">
                        <a:lnSpc>
                          <a:spcPct val="100000"/>
                        </a:lnSpc>
                        <a:spcBef>
                          <a:spcPts val="190"/>
                        </a:spcBef>
                      </a:pPr>
                      <a:r>
                        <a:rPr sz="1200" spc="-10" dirty="0">
                          <a:latin typeface="Calibri"/>
                          <a:cs typeface="Calibri"/>
                        </a:rPr>
                        <a:t>423430</a:t>
                      </a:r>
                      <a:endParaRPr sz="1200">
                        <a:latin typeface="Calibri"/>
                        <a:cs typeface="Calibri"/>
                      </a:endParaRPr>
                    </a:p>
                  </a:txBody>
                  <a:tcPr marL="0" marR="0" marT="241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67945">
                        <a:lnSpc>
                          <a:spcPct val="100000"/>
                        </a:lnSpc>
                        <a:spcBef>
                          <a:spcPts val="190"/>
                        </a:spcBef>
                      </a:pPr>
                      <a:r>
                        <a:rPr sz="1200" spc="-10" dirty="0">
                          <a:latin typeface="Calibri"/>
                          <a:cs typeface="Calibri"/>
                        </a:rPr>
                        <a:t>JUN2023-MAY2024</a:t>
                      </a:r>
                      <a:endParaRPr sz="1200">
                        <a:latin typeface="Calibri"/>
                        <a:cs typeface="Calibri"/>
                      </a:endParaRPr>
                    </a:p>
                  </a:txBody>
                  <a:tcPr marL="0" marR="0" marT="241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val="10006"/>
                  </a:ext>
                </a:extLst>
              </a:tr>
              <a:tr h="332105">
                <a:tc>
                  <a:txBody>
                    <a:bodyPr/>
                    <a:lstStyle/>
                    <a:p>
                      <a:pPr>
                        <a:lnSpc>
                          <a:spcPct val="100000"/>
                        </a:lnSpc>
                        <a:spcBef>
                          <a:spcPts val="515"/>
                        </a:spcBef>
                      </a:pPr>
                      <a:r>
                        <a:rPr sz="1200" dirty="0">
                          <a:latin typeface="Calibri"/>
                          <a:cs typeface="Calibri"/>
                        </a:rPr>
                        <a:t>Multimedia</a:t>
                      </a:r>
                      <a:r>
                        <a:rPr sz="1200" spc="-35" dirty="0">
                          <a:latin typeface="Calibri"/>
                          <a:cs typeface="Calibri"/>
                        </a:rPr>
                        <a:t> </a:t>
                      </a:r>
                      <a:r>
                        <a:rPr sz="1200" dirty="0">
                          <a:latin typeface="Calibri"/>
                          <a:cs typeface="Calibri"/>
                        </a:rPr>
                        <a:t>Support</a:t>
                      </a:r>
                      <a:r>
                        <a:rPr sz="1200" spc="-30" dirty="0">
                          <a:latin typeface="Calibri"/>
                          <a:cs typeface="Calibri"/>
                        </a:rPr>
                        <a:t> </a:t>
                      </a:r>
                      <a:r>
                        <a:rPr sz="1200" spc="-10" dirty="0">
                          <a:latin typeface="Calibri"/>
                          <a:cs typeface="Calibri"/>
                        </a:rPr>
                        <a:t>Services</a:t>
                      </a:r>
                      <a:endParaRPr sz="1200">
                        <a:latin typeface="Calibri"/>
                        <a:cs typeface="Calibri"/>
                      </a:endParaRPr>
                    </a:p>
                  </a:txBody>
                  <a:tcPr marL="0" marR="0" marT="654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68580">
                        <a:lnSpc>
                          <a:spcPct val="100000"/>
                        </a:lnSpc>
                        <a:spcBef>
                          <a:spcPts val="190"/>
                        </a:spcBef>
                      </a:pPr>
                      <a:r>
                        <a:rPr sz="1200" spc="-10" dirty="0">
                          <a:latin typeface="Calibri"/>
                          <a:cs typeface="Calibri"/>
                        </a:rPr>
                        <a:t>FFP/8A</a:t>
                      </a:r>
                      <a:endParaRPr sz="1200">
                        <a:latin typeface="Calibri"/>
                        <a:cs typeface="Calibri"/>
                      </a:endParaRPr>
                    </a:p>
                  </a:txBody>
                  <a:tcPr marL="0" marR="0" marT="241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67945">
                        <a:lnSpc>
                          <a:spcPct val="100000"/>
                        </a:lnSpc>
                        <a:spcBef>
                          <a:spcPts val="190"/>
                        </a:spcBef>
                      </a:pPr>
                      <a:r>
                        <a:rPr sz="1200" dirty="0">
                          <a:latin typeface="Calibri"/>
                          <a:cs typeface="Calibri"/>
                        </a:rPr>
                        <a:t>MAR</a:t>
                      </a:r>
                      <a:r>
                        <a:rPr sz="1200" spc="5" dirty="0">
                          <a:latin typeface="Calibri"/>
                          <a:cs typeface="Calibri"/>
                        </a:rPr>
                        <a:t> </a:t>
                      </a:r>
                      <a:r>
                        <a:rPr sz="1200" spc="-25" dirty="0">
                          <a:latin typeface="Calibri"/>
                          <a:cs typeface="Calibri"/>
                        </a:rPr>
                        <a:t>‘25</a:t>
                      </a:r>
                      <a:endParaRPr sz="1200">
                        <a:latin typeface="Calibri"/>
                        <a:cs typeface="Calibri"/>
                      </a:endParaRPr>
                    </a:p>
                  </a:txBody>
                  <a:tcPr marL="0" marR="0" marT="241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67945">
                        <a:lnSpc>
                          <a:spcPct val="100000"/>
                        </a:lnSpc>
                        <a:spcBef>
                          <a:spcPts val="190"/>
                        </a:spcBef>
                      </a:pPr>
                      <a:r>
                        <a:rPr sz="1200" spc="-10" dirty="0">
                          <a:latin typeface="Calibri"/>
                          <a:cs typeface="Calibri"/>
                        </a:rPr>
                        <a:t>541512</a:t>
                      </a:r>
                      <a:endParaRPr sz="1200">
                        <a:latin typeface="Calibri"/>
                        <a:cs typeface="Calibri"/>
                      </a:endParaRPr>
                    </a:p>
                  </a:txBody>
                  <a:tcPr marL="0" marR="0" marT="241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67945">
                        <a:lnSpc>
                          <a:spcPct val="100000"/>
                        </a:lnSpc>
                        <a:spcBef>
                          <a:spcPts val="190"/>
                        </a:spcBef>
                      </a:pPr>
                      <a:r>
                        <a:rPr sz="1200" spc="-10" dirty="0">
                          <a:latin typeface="Calibri"/>
                          <a:cs typeface="Calibri"/>
                        </a:rPr>
                        <a:t>SEP2020-JUN2025</a:t>
                      </a:r>
                      <a:endParaRPr sz="1200">
                        <a:latin typeface="Calibri"/>
                        <a:cs typeface="Calibri"/>
                      </a:endParaRPr>
                    </a:p>
                  </a:txBody>
                  <a:tcPr marL="0" marR="0" marT="241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7"/>
                  </a:ext>
                </a:extLst>
              </a:tr>
              <a:tr h="332105">
                <a:tc>
                  <a:txBody>
                    <a:bodyPr/>
                    <a:lstStyle/>
                    <a:p>
                      <a:pPr>
                        <a:lnSpc>
                          <a:spcPct val="100000"/>
                        </a:lnSpc>
                        <a:spcBef>
                          <a:spcPts val="515"/>
                        </a:spcBef>
                      </a:pPr>
                      <a:r>
                        <a:rPr sz="1200" dirty="0">
                          <a:latin typeface="Calibri"/>
                          <a:cs typeface="Calibri"/>
                        </a:rPr>
                        <a:t>**Gale</a:t>
                      </a:r>
                      <a:r>
                        <a:rPr sz="1200" spc="5" dirty="0">
                          <a:latin typeface="Calibri"/>
                          <a:cs typeface="Calibri"/>
                        </a:rPr>
                        <a:t> </a:t>
                      </a:r>
                      <a:r>
                        <a:rPr sz="1200" dirty="0">
                          <a:latin typeface="Calibri"/>
                          <a:cs typeface="Calibri"/>
                        </a:rPr>
                        <a:t>Access</a:t>
                      </a:r>
                      <a:r>
                        <a:rPr sz="1200" spc="10" dirty="0">
                          <a:latin typeface="Calibri"/>
                          <a:cs typeface="Calibri"/>
                        </a:rPr>
                        <a:t> </a:t>
                      </a:r>
                      <a:r>
                        <a:rPr sz="1200" dirty="0">
                          <a:latin typeface="Calibri"/>
                          <a:cs typeface="Calibri"/>
                        </a:rPr>
                        <a:t>Database </a:t>
                      </a:r>
                      <a:r>
                        <a:rPr sz="1200" spc="-10" dirty="0">
                          <a:latin typeface="Calibri"/>
                          <a:cs typeface="Calibri"/>
                        </a:rPr>
                        <a:t>(FY21-</a:t>
                      </a:r>
                      <a:r>
                        <a:rPr sz="1200" spc="-25" dirty="0">
                          <a:latin typeface="Calibri"/>
                          <a:cs typeface="Calibri"/>
                        </a:rPr>
                        <a:t>25)</a:t>
                      </a:r>
                      <a:endParaRPr sz="1200">
                        <a:latin typeface="Calibri"/>
                        <a:cs typeface="Calibri"/>
                      </a:endParaRPr>
                    </a:p>
                  </a:txBody>
                  <a:tcPr marL="0" marR="0" marT="654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68580">
                        <a:lnSpc>
                          <a:spcPct val="100000"/>
                        </a:lnSpc>
                        <a:spcBef>
                          <a:spcPts val="190"/>
                        </a:spcBef>
                      </a:pPr>
                      <a:r>
                        <a:rPr sz="1200" dirty="0">
                          <a:latin typeface="Calibri"/>
                          <a:cs typeface="Calibri"/>
                        </a:rPr>
                        <a:t>Sole</a:t>
                      </a:r>
                      <a:r>
                        <a:rPr sz="1200" spc="5" dirty="0">
                          <a:latin typeface="Calibri"/>
                          <a:cs typeface="Calibri"/>
                        </a:rPr>
                        <a:t> </a:t>
                      </a:r>
                      <a:r>
                        <a:rPr sz="1200" spc="-10" dirty="0">
                          <a:latin typeface="Calibri"/>
                          <a:cs typeface="Calibri"/>
                        </a:rPr>
                        <a:t>Source</a:t>
                      </a:r>
                      <a:endParaRPr sz="1200">
                        <a:latin typeface="Calibri"/>
                        <a:cs typeface="Calibri"/>
                      </a:endParaRPr>
                    </a:p>
                  </a:txBody>
                  <a:tcPr marL="0" marR="0" marT="241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67945">
                        <a:lnSpc>
                          <a:spcPct val="100000"/>
                        </a:lnSpc>
                        <a:spcBef>
                          <a:spcPts val="190"/>
                        </a:spcBef>
                      </a:pPr>
                      <a:r>
                        <a:rPr sz="1200" dirty="0">
                          <a:latin typeface="Calibri"/>
                          <a:cs typeface="Calibri"/>
                        </a:rPr>
                        <a:t>FEB </a:t>
                      </a:r>
                      <a:r>
                        <a:rPr sz="1200" spc="-25" dirty="0">
                          <a:latin typeface="Calibri"/>
                          <a:cs typeface="Calibri"/>
                        </a:rPr>
                        <a:t>‘26</a:t>
                      </a:r>
                      <a:endParaRPr sz="1200">
                        <a:latin typeface="Calibri"/>
                        <a:cs typeface="Calibri"/>
                      </a:endParaRPr>
                    </a:p>
                  </a:txBody>
                  <a:tcPr marL="0" marR="0" marT="241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67945">
                        <a:lnSpc>
                          <a:spcPct val="100000"/>
                        </a:lnSpc>
                        <a:spcBef>
                          <a:spcPts val="190"/>
                        </a:spcBef>
                      </a:pPr>
                      <a:r>
                        <a:rPr sz="1200" spc="-10" dirty="0">
                          <a:latin typeface="Calibri"/>
                          <a:cs typeface="Calibri"/>
                        </a:rPr>
                        <a:t>519130</a:t>
                      </a:r>
                      <a:endParaRPr sz="1200">
                        <a:latin typeface="Calibri"/>
                        <a:cs typeface="Calibri"/>
                      </a:endParaRPr>
                    </a:p>
                  </a:txBody>
                  <a:tcPr marL="0" marR="0" marT="241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67945">
                        <a:lnSpc>
                          <a:spcPct val="100000"/>
                        </a:lnSpc>
                        <a:spcBef>
                          <a:spcPts val="190"/>
                        </a:spcBef>
                      </a:pPr>
                      <a:r>
                        <a:rPr sz="1200" spc="-20" dirty="0">
                          <a:latin typeface="Calibri"/>
                          <a:cs typeface="Calibri"/>
                        </a:rPr>
                        <a:t>MAY2021-</a:t>
                      </a:r>
                      <a:r>
                        <a:rPr sz="1200" spc="-10" dirty="0">
                          <a:latin typeface="Calibri"/>
                          <a:cs typeface="Calibri"/>
                        </a:rPr>
                        <a:t>APR2026</a:t>
                      </a:r>
                      <a:endParaRPr sz="1200">
                        <a:latin typeface="Calibri"/>
                        <a:cs typeface="Calibri"/>
                      </a:endParaRPr>
                    </a:p>
                  </a:txBody>
                  <a:tcPr marL="0" marR="0" marT="241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val="10008"/>
                  </a:ext>
                </a:extLst>
              </a:tr>
              <a:tr h="332105">
                <a:tc>
                  <a:txBody>
                    <a:bodyPr/>
                    <a:lstStyle/>
                    <a:p>
                      <a:pPr>
                        <a:lnSpc>
                          <a:spcPct val="100000"/>
                        </a:lnSpc>
                        <a:spcBef>
                          <a:spcPts val="515"/>
                        </a:spcBef>
                      </a:pPr>
                      <a:r>
                        <a:rPr sz="1200" dirty="0">
                          <a:latin typeface="Calibri"/>
                          <a:cs typeface="Calibri"/>
                        </a:rPr>
                        <a:t>**Qualtrics</a:t>
                      </a:r>
                      <a:r>
                        <a:rPr sz="1200" spc="-35" dirty="0">
                          <a:latin typeface="Calibri"/>
                          <a:cs typeface="Calibri"/>
                        </a:rPr>
                        <a:t> </a:t>
                      </a:r>
                      <a:r>
                        <a:rPr sz="1200" dirty="0">
                          <a:latin typeface="Calibri"/>
                          <a:cs typeface="Calibri"/>
                        </a:rPr>
                        <a:t>Surveying</a:t>
                      </a:r>
                      <a:r>
                        <a:rPr sz="1200" spc="-35" dirty="0">
                          <a:latin typeface="Calibri"/>
                          <a:cs typeface="Calibri"/>
                        </a:rPr>
                        <a:t> </a:t>
                      </a:r>
                      <a:r>
                        <a:rPr sz="1200" spc="-20" dirty="0">
                          <a:latin typeface="Calibri"/>
                          <a:cs typeface="Calibri"/>
                        </a:rPr>
                        <a:t>Tool</a:t>
                      </a:r>
                      <a:r>
                        <a:rPr sz="1200" spc="-5" dirty="0">
                          <a:latin typeface="Calibri"/>
                          <a:cs typeface="Calibri"/>
                        </a:rPr>
                        <a:t> </a:t>
                      </a:r>
                      <a:r>
                        <a:rPr sz="1200" dirty="0">
                          <a:latin typeface="Calibri"/>
                          <a:cs typeface="Calibri"/>
                        </a:rPr>
                        <a:t>Subscription</a:t>
                      </a:r>
                      <a:r>
                        <a:rPr sz="1200" spc="-30" dirty="0">
                          <a:latin typeface="Calibri"/>
                          <a:cs typeface="Calibri"/>
                        </a:rPr>
                        <a:t> </a:t>
                      </a:r>
                      <a:r>
                        <a:rPr sz="1200" spc="-10" dirty="0">
                          <a:latin typeface="Calibri"/>
                          <a:cs typeface="Calibri"/>
                        </a:rPr>
                        <a:t>(FY20-</a:t>
                      </a:r>
                      <a:r>
                        <a:rPr sz="1200" spc="-25" dirty="0">
                          <a:latin typeface="Calibri"/>
                          <a:cs typeface="Calibri"/>
                        </a:rPr>
                        <a:t>23)</a:t>
                      </a:r>
                      <a:endParaRPr sz="1200">
                        <a:latin typeface="Calibri"/>
                        <a:cs typeface="Calibri"/>
                      </a:endParaRPr>
                    </a:p>
                  </a:txBody>
                  <a:tcPr marL="0" marR="0" marT="654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68580">
                        <a:lnSpc>
                          <a:spcPct val="100000"/>
                        </a:lnSpc>
                        <a:spcBef>
                          <a:spcPts val="195"/>
                        </a:spcBef>
                      </a:pPr>
                      <a:r>
                        <a:rPr sz="1200" dirty="0">
                          <a:latin typeface="Calibri"/>
                          <a:cs typeface="Calibri"/>
                        </a:rPr>
                        <a:t>Brand</a:t>
                      </a:r>
                      <a:r>
                        <a:rPr sz="1200" spc="-35" dirty="0">
                          <a:latin typeface="Calibri"/>
                          <a:cs typeface="Calibri"/>
                        </a:rPr>
                        <a:t> </a:t>
                      </a:r>
                      <a:r>
                        <a:rPr sz="1200" spc="-20" dirty="0">
                          <a:latin typeface="Calibri"/>
                          <a:cs typeface="Calibri"/>
                        </a:rPr>
                        <a:t>Name</a:t>
                      </a:r>
                      <a:endParaRPr sz="1200">
                        <a:latin typeface="Calibri"/>
                        <a:cs typeface="Calibri"/>
                      </a:endParaRPr>
                    </a:p>
                  </a:txBody>
                  <a:tcPr marL="0" marR="0" marT="247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67945">
                        <a:lnSpc>
                          <a:spcPct val="100000"/>
                        </a:lnSpc>
                        <a:spcBef>
                          <a:spcPts val="195"/>
                        </a:spcBef>
                      </a:pPr>
                      <a:r>
                        <a:rPr sz="1200" dirty="0">
                          <a:latin typeface="Calibri"/>
                          <a:cs typeface="Calibri"/>
                        </a:rPr>
                        <a:t>JUN </a:t>
                      </a:r>
                      <a:r>
                        <a:rPr sz="1200" spc="-25" dirty="0">
                          <a:latin typeface="Calibri"/>
                          <a:cs typeface="Calibri"/>
                        </a:rPr>
                        <a:t>‘23</a:t>
                      </a:r>
                      <a:endParaRPr sz="1200">
                        <a:latin typeface="Calibri"/>
                        <a:cs typeface="Calibri"/>
                      </a:endParaRPr>
                    </a:p>
                  </a:txBody>
                  <a:tcPr marL="0" marR="0" marT="247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67945">
                        <a:lnSpc>
                          <a:spcPct val="100000"/>
                        </a:lnSpc>
                        <a:spcBef>
                          <a:spcPts val="195"/>
                        </a:spcBef>
                      </a:pPr>
                      <a:r>
                        <a:rPr sz="1200" spc="-10" dirty="0">
                          <a:latin typeface="Calibri"/>
                          <a:cs typeface="Calibri"/>
                        </a:rPr>
                        <a:t>541512</a:t>
                      </a:r>
                      <a:endParaRPr sz="1200">
                        <a:latin typeface="Calibri"/>
                        <a:cs typeface="Calibri"/>
                      </a:endParaRPr>
                    </a:p>
                  </a:txBody>
                  <a:tcPr marL="0" marR="0" marT="247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67945">
                        <a:lnSpc>
                          <a:spcPct val="100000"/>
                        </a:lnSpc>
                        <a:spcBef>
                          <a:spcPts val="195"/>
                        </a:spcBef>
                      </a:pPr>
                      <a:r>
                        <a:rPr sz="1200" spc="-10" dirty="0">
                          <a:latin typeface="Calibri"/>
                          <a:cs typeface="Calibri"/>
                        </a:rPr>
                        <a:t>SEP2022-SEP2023</a:t>
                      </a:r>
                      <a:endParaRPr sz="1200">
                        <a:latin typeface="Calibri"/>
                        <a:cs typeface="Calibri"/>
                      </a:endParaRPr>
                    </a:p>
                  </a:txBody>
                  <a:tcPr marL="0" marR="0" marT="247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9"/>
                  </a:ext>
                </a:extLst>
              </a:tr>
              <a:tr h="332105">
                <a:tc>
                  <a:txBody>
                    <a:bodyPr/>
                    <a:lstStyle/>
                    <a:p>
                      <a:pPr>
                        <a:lnSpc>
                          <a:spcPct val="100000"/>
                        </a:lnSpc>
                        <a:spcBef>
                          <a:spcPts val="515"/>
                        </a:spcBef>
                      </a:pPr>
                      <a:r>
                        <a:rPr sz="1200" dirty="0">
                          <a:latin typeface="Calibri"/>
                          <a:cs typeface="Calibri"/>
                        </a:rPr>
                        <a:t>**SPSS</a:t>
                      </a:r>
                      <a:r>
                        <a:rPr sz="1200" spc="-5" dirty="0">
                          <a:latin typeface="Calibri"/>
                          <a:cs typeface="Calibri"/>
                        </a:rPr>
                        <a:t> </a:t>
                      </a:r>
                      <a:r>
                        <a:rPr sz="1200" spc="-10" dirty="0">
                          <a:latin typeface="Calibri"/>
                          <a:cs typeface="Calibri"/>
                        </a:rPr>
                        <a:t>Support</a:t>
                      </a:r>
                      <a:endParaRPr sz="1200" dirty="0">
                        <a:latin typeface="Calibri"/>
                        <a:cs typeface="Calibri"/>
                      </a:endParaRPr>
                    </a:p>
                  </a:txBody>
                  <a:tcPr marL="0" marR="0" marT="654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68580">
                        <a:lnSpc>
                          <a:spcPct val="100000"/>
                        </a:lnSpc>
                        <a:spcBef>
                          <a:spcPts val="190"/>
                        </a:spcBef>
                      </a:pPr>
                      <a:r>
                        <a:rPr sz="1200" dirty="0">
                          <a:latin typeface="Calibri"/>
                          <a:cs typeface="Calibri"/>
                        </a:rPr>
                        <a:t>Brand</a:t>
                      </a:r>
                      <a:r>
                        <a:rPr sz="1200" spc="-35" dirty="0">
                          <a:latin typeface="Calibri"/>
                          <a:cs typeface="Calibri"/>
                        </a:rPr>
                        <a:t> </a:t>
                      </a:r>
                      <a:r>
                        <a:rPr sz="1200" spc="-20" dirty="0">
                          <a:latin typeface="Calibri"/>
                          <a:cs typeface="Calibri"/>
                        </a:rPr>
                        <a:t>Name</a:t>
                      </a:r>
                      <a:endParaRPr sz="1200">
                        <a:latin typeface="Calibri"/>
                        <a:cs typeface="Calibri"/>
                      </a:endParaRPr>
                    </a:p>
                  </a:txBody>
                  <a:tcPr marL="0" marR="0" marT="241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67945">
                        <a:lnSpc>
                          <a:spcPct val="100000"/>
                        </a:lnSpc>
                        <a:spcBef>
                          <a:spcPts val="190"/>
                        </a:spcBef>
                      </a:pPr>
                      <a:r>
                        <a:rPr sz="1200" dirty="0">
                          <a:latin typeface="Calibri"/>
                          <a:cs typeface="Calibri"/>
                        </a:rPr>
                        <a:t>JUN </a:t>
                      </a:r>
                      <a:r>
                        <a:rPr sz="1200" spc="-25" dirty="0">
                          <a:latin typeface="Calibri"/>
                          <a:cs typeface="Calibri"/>
                        </a:rPr>
                        <a:t>‘23</a:t>
                      </a:r>
                      <a:endParaRPr sz="1200">
                        <a:latin typeface="Calibri"/>
                        <a:cs typeface="Calibri"/>
                      </a:endParaRPr>
                    </a:p>
                  </a:txBody>
                  <a:tcPr marL="0" marR="0" marT="241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67945">
                        <a:lnSpc>
                          <a:spcPct val="100000"/>
                        </a:lnSpc>
                        <a:spcBef>
                          <a:spcPts val="190"/>
                        </a:spcBef>
                      </a:pPr>
                      <a:r>
                        <a:rPr sz="1200" spc="-10" dirty="0">
                          <a:latin typeface="Calibri"/>
                          <a:cs typeface="Calibri"/>
                        </a:rPr>
                        <a:t>541512</a:t>
                      </a:r>
                      <a:endParaRPr sz="1200">
                        <a:latin typeface="Calibri"/>
                        <a:cs typeface="Calibri"/>
                      </a:endParaRPr>
                    </a:p>
                  </a:txBody>
                  <a:tcPr marL="0" marR="0" marT="241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67945">
                        <a:lnSpc>
                          <a:spcPct val="100000"/>
                        </a:lnSpc>
                        <a:spcBef>
                          <a:spcPts val="190"/>
                        </a:spcBef>
                      </a:pPr>
                      <a:r>
                        <a:rPr sz="1200" spc="-10" dirty="0">
                          <a:latin typeface="Calibri"/>
                          <a:cs typeface="Calibri"/>
                        </a:rPr>
                        <a:t>SEP2022-SEP2023</a:t>
                      </a:r>
                      <a:endParaRPr sz="1200" dirty="0">
                        <a:latin typeface="Calibri"/>
                        <a:cs typeface="Calibri"/>
                      </a:endParaRPr>
                    </a:p>
                  </a:txBody>
                  <a:tcPr marL="0" marR="0" marT="241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val="10010"/>
                  </a:ext>
                </a:extLst>
              </a:tr>
            </a:tbl>
          </a:graphicData>
        </a:graphic>
      </p:graphicFrame>
      <p:sp>
        <p:nvSpPr>
          <p:cNvPr id="3" name="object 3"/>
          <p:cNvSpPr txBox="1"/>
          <p:nvPr/>
        </p:nvSpPr>
        <p:spPr>
          <a:xfrm>
            <a:off x="2043418" y="6331691"/>
            <a:ext cx="6415405" cy="288925"/>
          </a:xfrm>
          <a:prstGeom prst="rect">
            <a:avLst/>
          </a:prstGeom>
        </p:spPr>
        <p:txBody>
          <a:bodyPr vert="horz" wrap="square" lIns="0" tIns="12700" rIns="0" bIns="0" rtlCol="0">
            <a:spAutoFit/>
          </a:bodyPr>
          <a:lstStyle/>
          <a:p>
            <a:pPr marL="12700">
              <a:lnSpc>
                <a:spcPct val="100000"/>
              </a:lnSpc>
              <a:spcBef>
                <a:spcPts val="100"/>
              </a:spcBef>
            </a:pPr>
            <a:r>
              <a:rPr sz="800" dirty="0">
                <a:latin typeface="Cambria"/>
                <a:cs typeface="Cambria"/>
              </a:rPr>
              <a:t>Note:</a:t>
            </a:r>
            <a:r>
              <a:rPr sz="800" spc="25" dirty="0">
                <a:latin typeface="Cambria"/>
                <a:cs typeface="Cambria"/>
              </a:rPr>
              <a:t> </a:t>
            </a:r>
            <a:r>
              <a:rPr sz="800" dirty="0">
                <a:latin typeface="Cambria"/>
                <a:cs typeface="Cambria"/>
              </a:rPr>
              <a:t>The</a:t>
            </a:r>
            <a:r>
              <a:rPr sz="800" spc="30" dirty="0">
                <a:latin typeface="Cambria"/>
                <a:cs typeface="Cambria"/>
              </a:rPr>
              <a:t> </a:t>
            </a:r>
            <a:r>
              <a:rPr sz="800" dirty="0">
                <a:latin typeface="Cambria"/>
                <a:cs typeface="Cambria"/>
              </a:rPr>
              <a:t>Government</a:t>
            </a:r>
            <a:r>
              <a:rPr sz="800" spc="30" dirty="0">
                <a:latin typeface="Cambria"/>
                <a:cs typeface="Cambria"/>
              </a:rPr>
              <a:t> </a:t>
            </a:r>
            <a:r>
              <a:rPr sz="800" dirty="0">
                <a:latin typeface="Cambria"/>
                <a:cs typeface="Cambria"/>
              </a:rPr>
              <a:t>does</a:t>
            </a:r>
            <a:r>
              <a:rPr sz="800" spc="25" dirty="0">
                <a:latin typeface="Cambria"/>
                <a:cs typeface="Cambria"/>
              </a:rPr>
              <a:t> </a:t>
            </a:r>
            <a:r>
              <a:rPr sz="800" dirty="0">
                <a:latin typeface="Cambria"/>
                <a:cs typeface="Cambria"/>
              </a:rPr>
              <a:t>not</a:t>
            </a:r>
            <a:r>
              <a:rPr sz="800" spc="40" dirty="0">
                <a:latin typeface="Cambria"/>
                <a:cs typeface="Cambria"/>
              </a:rPr>
              <a:t> </a:t>
            </a:r>
            <a:r>
              <a:rPr sz="800" dirty="0">
                <a:latin typeface="Cambria"/>
                <a:cs typeface="Cambria"/>
              </a:rPr>
              <a:t>guarantee</a:t>
            </a:r>
            <a:r>
              <a:rPr sz="800" spc="30" dirty="0">
                <a:latin typeface="Cambria"/>
                <a:cs typeface="Cambria"/>
              </a:rPr>
              <a:t> </a:t>
            </a:r>
            <a:r>
              <a:rPr sz="800" dirty="0">
                <a:latin typeface="Cambria"/>
                <a:cs typeface="Cambria"/>
              </a:rPr>
              <a:t>that</a:t>
            </a:r>
            <a:r>
              <a:rPr sz="800" spc="30" dirty="0">
                <a:latin typeface="Cambria"/>
                <a:cs typeface="Cambria"/>
              </a:rPr>
              <a:t> </a:t>
            </a:r>
            <a:r>
              <a:rPr sz="800" dirty="0">
                <a:latin typeface="Cambria"/>
                <a:cs typeface="Cambria"/>
              </a:rPr>
              <a:t>the</a:t>
            </a:r>
            <a:r>
              <a:rPr sz="800" spc="15" dirty="0">
                <a:latin typeface="Cambria"/>
                <a:cs typeface="Cambria"/>
              </a:rPr>
              <a:t> </a:t>
            </a:r>
            <a:r>
              <a:rPr sz="800" dirty="0">
                <a:latin typeface="Cambria"/>
                <a:cs typeface="Cambria"/>
              </a:rPr>
              <a:t>information</a:t>
            </a:r>
            <a:r>
              <a:rPr sz="800" spc="20" dirty="0">
                <a:latin typeface="Cambria"/>
                <a:cs typeface="Cambria"/>
              </a:rPr>
              <a:t> </a:t>
            </a:r>
            <a:r>
              <a:rPr sz="800" dirty="0">
                <a:latin typeface="Cambria"/>
                <a:cs typeface="Cambria"/>
              </a:rPr>
              <a:t>provided</a:t>
            </a:r>
            <a:r>
              <a:rPr sz="800" spc="35" dirty="0">
                <a:latin typeface="Cambria"/>
                <a:cs typeface="Cambria"/>
              </a:rPr>
              <a:t> </a:t>
            </a:r>
            <a:r>
              <a:rPr sz="800" dirty="0">
                <a:latin typeface="Cambria"/>
                <a:cs typeface="Cambria"/>
              </a:rPr>
              <a:t>is</a:t>
            </a:r>
            <a:r>
              <a:rPr sz="800" spc="35" dirty="0">
                <a:latin typeface="Cambria"/>
                <a:cs typeface="Cambria"/>
              </a:rPr>
              <a:t> </a:t>
            </a:r>
            <a:r>
              <a:rPr sz="800" dirty="0">
                <a:latin typeface="Cambria"/>
                <a:cs typeface="Cambria"/>
              </a:rPr>
              <a:t>firm/factual.</a:t>
            </a:r>
            <a:r>
              <a:rPr sz="800" spc="35" dirty="0">
                <a:latin typeface="Cambria"/>
                <a:cs typeface="Cambria"/>
              </a:rPr>
              <a:t> </a:t>
            </a:r>
            <a:r>
              <a:rPr sz="800" dirty="0">
                <a:latin typeface="Cambria"/>
                <a:cs typeface="Cambria"/>
              </a:rPr>
              <a:t>It</a:t>
            </a:r>
            <a:r>
              <a:rPr sz="800" spc="30" dirty="0">
                <a:latin typeface="Cambria"/>
                <a:cs typeface="Cambria"/>
              </a:rPr>
              <a:t> </a:t>
            </a:r>
            <a:r>
              <a:rPr sz="800" dirty="0">
                <a:latin typeface="Cambria"/>
                <a:cs typeface="Cambria"/>
              </a:rPr>
              <a:t>should</a:t>
            </a:r>
            <a:r>
              <a:rPr sz="800" spc="30" dirty="0">
                <a:latin typeface="Cambria"/>
                <a:cs typeface="Cambria"/>
              </a:rPr>
              <a:t> </a:t>
            </a:r>
            <a:r>
              <a:rPr sz="800" dirty="0">
                <a:latin typeface="Cambria"/>
                <a:cs typeface="Cambria"/>
              </a:rPr>
              <a:t>not</a:t>
            </a:r>
            <a:r>
              <a:rPr sz="800" spc="40" dirty="0">
                <a:latin typeface="Cambria"/>
                <a:cs typeface="Cambria"/>
              </a:rPr>
              <a:t> </a:t>
            </a:r>
            <a:r>
              <a:rPr sz="800" dirty="0">
                <a:latin typeface="Cambria"/>
                <a:cs typeface="Cambria"/>
              </a:rPr>
              <a:t>be</a:t>
            </a:r>
            <a:r>
              <a:rPr sz="800" spc="35" dirty="0">
                <a:latin typeface="Cambria"/>
                <a:cs typeface="Cambria"/>
              </a:rPr>
              <a:t> </a:t>
            </a:r>
            <a:r>
              <a:rPr sz="800" dirty="0">
                <a:latin typeface="Cambria"/>
                <a:cs typeface="Cambria"/>
              </a:rPr>
              <a:t>used</a:t>
            </a:r>
            <a:r>
              <a:rPr sz="800" spc="35" dirty="0">
                <a:latin typeface="Cambria"/>
                <a:cs typeface="Cambria"/>
              </a:rPr>
              <a:t> </a:t>
            </a:r>
            <a:r>
              <a:rPr sz="800" dirty="0">
                <a:latin typeface="Cambria"/>
                <a:cs typeface="Cambria"/>
              </a:rPr>
              <a:t>for</a:t>
            </a:r>
            <a:r>
              <a:rPr sz="800" spc="35" dirty="0">
                <a:latin typeface="Cambria"/>
                <a:cs typeface="Cambria"/>
              </a:rPr>
              <a:t> </a:t>
            </a:r>
            <a:r>
              <a:rPr sz="900" dirty="0">
                <a:latin typeface="Cambria"/>
                <a:cs typeface="Cambria"/>
              </a:rPr>
              <a:t>bid</a:t>
            </a:r>
            <a:r>
              <a:rPr sz="900" spc="35" dirty="0">
                <a:latin typeface="Cambria"/>
                <a:cs typeface="Cambria"/>
              </a:rPr>
              <a:t> </a:t>
            </a:r>
            <a:r>
              <a:rPr sz="900" dirty="0">
                <a:latin typeface="Cambria"/>
                <a:cs typeface="Cambria"/>
              </a:rPr>
              <a:t>and</a:t>
            </a:r>
            <a:r>
              <a:rPr sz="900" spc="30" dirty="0">
                <a:latin typeface="Cambria"/>
                <a:cs typeface="Cambria"/>
              </a:rPr>
              <a:t> </a:t>
            </a:r>
            <a:r>
              <a:rPr sz="900" dirty="0">
                <a:latin typeface="Cambria"/>
                <a:cs typeface="Cambria"/>
              </a:rPr>
              <a:t>proposal</a:t>
            </a:r>
            <a:r>
              <a:rPr sz="900" spc="45" dirty="0">
                <a:latin typeface="Cambria"/>
                <a:cs typeface="Cambria"/>
              </a:rPr>
              <a:t> </a:t>
            </a:r>
            <a:r>
              <a:rPr sz="900" spc="-10" dirty="0">
                <a:latin typeface="Cambria"/>
                <a:cs typeface="Cambria"/>
              </a:rPr>
              <a:t>purposes.</a:t>
            </a:r>
            <a:endParaRPr sz="900">
              <a:latin typeface="Cambria"/>
              <a:cs typeface="Cambria"/>
            </a:endParaRPr>
          </a:p>
          <a:p>
            <a:pPr marL="12700">
              <a:lnSpc>
                <a:spcPct val="100000"/>
              </a:lnSpc>
              <a:spcBef>
                <a:spcPts val="25"/>
              </a:spcBef>
            </a:pPr>
            <a:r>
              <a:rPr sz="800" dirty="0">
                <a:latin typeface="Cambria"/>
                <a:cs typeface="Cambria"/>
              </a:rPr>
              <a:t>**</a:t>
            </a:r>
            <a:r>
              <a:rPr sz="800" spc="35" dirty="0">
                <a:latin typeface="Cambria"/>
                <a:cs typeface="Cambria"/>
              </a:rPr>
              <a:t> </a:t>
            </a:r>
            <a:r>
              <a:rPr sz="800" dirty="0">
                <a:latin typeface="Cambria"/>
                <a:cs typeface="Cambria"/>
              </a:rPr>
              <a:t>Assisted</a:t>
            </a:r>
            <a:r>
              <a:rPr sz="800" spc="35" dirty="0">
                <a:latin typeface="Cambria"/>
                <a:cs typeface="Cambria"/>
              </a:rPr>
              <a:t> </a:t>
            </a:r>
            <a:r>
              <a:rPr sz="800" spc="-10" dirty="0">
                <a:latin typeface="Cambria"/>
                <a:cs typeface="Cambria"/>
              </a:rPr>
              <a:t>Acquisition</a:t>
            </a:r>
            <a:endParaRPr sz="800">
              <a:latin typeface="Cambria"/>
              <a:cs typeface="Cambria"/>
            </a:endParaRPr>
          </a:p>
        </p:txBody>
      </p:sp>
      <p:sp>
        <p:nvSpPr>
          <p:cNvPr id="4" name="object 19"/>
          <p:cNvSpPr txBox="1">
            <a:spLocks/>
          </p:cNvSpPr>
          <p:nvPr/>
        </p:nvSpPr>
        <p:spPr>
          <a:xfrm>
            <a:off x="1272142" y="853298"/>
            <a:ext cx="9589340" cy="997068"/>
          </a:xfrm>
          <a:prstGeom prst="rect">
            <a:avLst/>
          </a:prstGeom>
        </p:spPr>
        <p:txBody>
          <a:bodyPr vert="horz" wrap="square" lIns="0" tIns="1206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lnSpc>
                <a:spcPct val="100000"/>
              </a:lnSpc>
              <a:spcBef>
                <a:spcPts val="95"/>
              </a:spcBef>
            </a:pPr>
            <a:r>
              <a:rPr lang="en-US" sz="3200" b="1" spc="-10" dirty="0" smtClean="0">
                <a:latin typeface="Arial" panose="020B0604020202020204" pitchFamily="34" charset="0"/>
                <a:cs typeface="Arial" panose="020B0604020202020204" pitchFamily="34" charset="0"/>
              </a:rPr>
              <a:t>Defense</a:t>
            </a:r>
            <a:r>
              <a:rPr lang="en-US" sz="3200" b="1" spc="-60" dirty="0" smtClean="0">
                <a:latin typeface="Arial" panose="020B0604020202020204" pitchFamily="34" charset="0"/>
                <a:cs typeface="Arial" panose="020B0604020202020204" pitchFamily="34" charset="0"/>
              </a:rPr>
              <a:t> </a:t>
            </a:r>
            <a:r>
              <a:rPr lang="en-US" sz="3200" b="1" dirty="0" smtClean="0">
                <a:latin typeface="Arial" panose="020B0604020202020204" pitchFamily="34" charset="0"/>
                <a:cs typeface="Arial" panose="020B0604020202020204" pitchFamily="34" charset="0"/>
              </a:rPr>
              <a:t>Equal</a:t>
            </a:r>
            <a:r>
              <a:rPr lang="en-US" sz="3200" b="1" spc="-70" dirty="0" smtClean="0">
                <a:latin typeface="Arial" panose="020B0604020202020204" pitchFamily="34" charset="0"/>
                <a:cs typeface="Arial" panose="020B0604020202020204" pitchFamily="34" charset="0"/>
              </a:rPr>
              <a:t> </a:t>
            </a:r>
            <a:r>
              <a:rPr lang="en-US" sz="3200" b="1" spc="-10" dirty="0" smtClean="0">
                <a:latin typeface="Arial" panose="020B0604020202020204" pitchFamily="34" charset="0"/>
                <a:cs typeface="Arial" panose="020B0604020202020204" pitchFamily="34" charset="0"/>
              </a:rPr>
              <a:t>Opportunity</a:t>
            </a:r>
            <a:r>
              <a:rPr lang="en-US" sz="3200" b="1" spc="-60" dirty="0" smtClean="0">
                <a:latin typeface="Arial" panose="020B0604020202020204" pitchFamily="34" charset="0"/>
                <a:cs typeface="Arial" panose="020B0604020202020204" pitchFamily="34" charset="0"/>
              </a:rPr>
              <a:t> </a:t>
            </a:r>
            <a:r>
              <a:rPr lang="en-US" sz="3200" b="1" spc="-10" dirty="0" smtClean="0">
                <a:latin typeface="Arial" panose="020B0604020202020204" pitchFamily="34" charset="0"/>
                <a:cs typeface="Arial" panose="020B0604020202020204" pitchFamily="34" charset="0"/>
              </a:rPr>
              <a:t>Management</a:t>
            </a:r>
            <a:r>
              <a:rPr lang="en-US" sz="3200" b="1" spc="-55" dirty="0" smtClean="0">
                <a:latin typeface="Arial" panose="020B0604020202020204" pitchFamily="34" charset="0"/>
                <a:cs typeface="Arial" panose="020B0604020202020204" pitchFamily="34" charset="0"/>
              </a:rPr>
              <a:t> </a:t>
            </a:r>
            <a:r>
              <a:rPr lang="en-US" sz="3200" b="1" dirty="0" smtClean="0">
                <a:latin typeface="Arial" panose="020B0604020202020204" pitchFamily="34" charset="0"/>
                <a:cs typeface="Arial" panose="020B0604020202020204" pitchFamily="34" charset="0"/>
              </a:rPr>
              <a:t>Institute</a:t>
            </a:r>
            <a:r>
              <a:rPr lang="en-US" sz="3200" b="1" spc="-45" dirty="0" smtClean="0">
                <a:latin typeface="Arial" panose="020B0604020202020204" pitchFamily="34" charset="0"/>
                <a:cs typeface="Arial" panose="020B0604020202020204" pitchFamily="34" charset="0"/>
              </a:rPr>
              <a:t> </a:t>
            </a:r>
            <a:r>
              <a:rPr lang="en-US" sz="3200" b="1" spc="-10" dirty="0" smtClean="0">
                <a:latin typeface="Arial" panose="020B0604020202020204" pitchFamily="34" charset="0"/>
                <a:cs typeface="Arial" panose="020B0604020202020204" pitchFamily="34" charset="0"/>
              </a:rPr>
              <a:t>(DEOMI)</a:t>
            </a:r>
            <a:endParaRPr lang="en-US" sz="3200" b="1" dirty="0">
              <a:latin typeface="Arial" panose="020B0604020202020204" pitchFamily="34" charset="0"/>
              <a:cs typeface="Arial" panose="020B0604020202020204" pitchFamily="34" charset="0"/>
            </a:endParaRPr>
          </a:p>
        </p:txBody>
      </p:sp>
      <p:sp>
        <p:nvSpPr>
          <p:cNvPr id="5" name="TextBox 4"/>
          <p:cNvSpPr txBox="1"/>
          <p:nvPr/>
        </p:nvSpPr>
        <p:spPr>
          <a:xfrm>
            <a:off x="2528515" y="37340"/>
            <a:ext cx="7243637" cy="584775"/>
          </a:xfrm>
          <a:prstGeom prst="rect">
            <a:avLst/>
          </a:prstGeom>
          <a:noFill/>
        </p:spPr>
        <p:txBody>
          <a:bodyPr wrap="square" rtlCol="0">
            <a:spAutoFit/>
          </a:bodyPr>
          <a:lstStyle/>
          <a:p>
            <a:r>
              <a:rPr lang="en-US" sz="3200" b="1" u="sng" dirty="0" smtClean="0"/>
              <a:t>Diversity Management Operations Center</a:t>
            </a:r>
            <a:endParaRPr lang="en-US" sz="3200" b="1" u="sng" dirty="0"/>
          </a:p>
        </p:txBody>
      </p:sp>
      <p:pic>
        <p:nvPicPr>
          <p:cNvPr id="6" name="object 4"/>
          <p:cNvPicPr/>
          <p:nvPr/>
        </p:nvPicPr>
        <p:blipFill>
          <a:blip r:embed="rId2" cstate="print"/>
          <a:stretch>
            <a:fillRect/>
          </a:stretch>
        </p:blipFill>
        <p:spPr>
          <a:xfrm>
            <a:off x="10255329" y="4896015"/>
            <a:ext cx="1751141" cy="1663811"/>
          </a:xfrm>
          <a:prstGeom prst="rect">
            <a:avLst/>
          </a:prstGeom>
        </p:spPr>
      </p:pic>
    </p:spTree>
    <p:extLst>
      <p:ext uri="{BB962C8B-B14F-4D97-AF65-F5344CB8AC3E}">
        <p14:creationId xmlns:p14="http://schemas.microsoft.com/office/powerpoint/2010/main" val="17594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7"/>
          <p:cNvGraphicFramePr>
            <a:graphicFrameLocks noGrp="1"/>
          </p:cNvGraphicFramePr>
          <p:nvPr>
            <p:extLst>
              <p:ext uri="{D42A27DB-BD31-4B8C-83A1-F6EECF244321}">
                <p14:modId xmlns:p14="http://schemas.microsoft.com/office/powerpoint/2010/main" val="3171059110"/>
              </p:ext>
            </p:extLst>
          </p:nvPr>
        </p:nvGraphicFramePr>
        <p:xfrm>
          <a:off x="1746248" y="1525380"/>
          <a:ext cx="8724264" cy="4664075"/>
        </p:xfrm>
        <a:graphic>
          <a:graphicData uri="http://schemas.openxmlformats.org/drawingml/2006/table">
            <a:tbl>
              <a:tblPr firstRow="1" bandRow="1">
                <a:tableStyleId>{2D5ABB26-0587-4C30-8999-92F81FD0307C}</a:tableStyleId>
              </a:tblPr>
              <a:tblGrid>
                <a:gridCol w="3717290">
                  <a:extLst>
                    <a:ext uri="{9D8B030D-6E8A-4147-A177-3AD203B41FA5}">
                      <a16:colId xmlns:a16="http://schemas.microsoft.com/office/drawing/2014/main" val="20000"/>
                    </a:ext>
                  </a:extLst>
                </a:gridCol>
                <a:gridCol w="1121410">
                  <a:extLst>
                    <a:ext uri="{9D8B030D-6E8A-4147-A177-3AD203B41FA5}">
                      <a16:colId xmlns:a16="http://schemas.microsoft.com/office/drawing/2014/main" val="20001"/>
                    </a:ext>
                  </a:extLst>
                </a:gridCol>
                <a:gridCol w="1099820">
                  <a:extLst>
                    <a:ext uri="{9D8B030D-6E8A-4147-A177-3AD203B41FA5}">
                      <a16:colId xmlns:a16="http://schemas.microsoft.com/office/drawing/2014/main" val="20002"/>
                    </a:ext>
                  </a:extLst>
                </a:gridCol>
                <a:gridCol w="822959">
                  <a:extLst>
                    <a:ext uri="{9D8B030D-6E8A-4147-A177-3AD203B41FA5}">
                      <a16:colId xmlns:a16="http://schemas.microsoft.com/office/drawing/2014/main" val="20003"/>
                    </a:ext>
                  </a:extLst>
                </a:gridCol>
                <a:gridCol w="1962785">
                  <a:extLst>
                    <a:ext uri="{9D8B030D-6E8A-4147-A177-3AD203B41FA5}">
                      <a16:colId xmlns:a16="http://schemas.microsoft.com/office/drawing/2014/main" val="20004"/>
                    </a:ext>
                  </a:extLst>
                </a:gridCol>
              </a:tblGrid>
              <a:tr h="745490">
                <a:tc>
                  <a:txBody>
                    <a:bodyPr/>
                    <a:lstStyle/>
                    <a:p>
                      <a:pPr>
                        <a:lnSpc>
                          <a:spcPct val="100000"/>
                        </a:lnSpc>
                        <a:spcBef>
                          <a:spcPts val="50"/>
                        </a:spcBef>
                      </a:pPr>
                      <a:endParaRPr sz="1700">
                        <a:latin typeface="Times New Roman"/>
                        <a:cs typeface="Times New Roman"/>
                      </a:endParaRPr>
                    </a:p>
                    <a:p>
                      <a:pPr marL="638175">
                        <a:lnSpc>
                          <a:spcPct val="100000"/>
                        </a:lnSpc>
                      </a:pPr>
                      <a:r>
                        <a:rPr sz="1400" b="1" spc="-10" dirty="0">
                          <a:solidFill>
                            <a:srgbClr val="FFFFFF"/>
                          </a:solidFill>
                          <a:latin typeface="Calibri"/>
                          <a:cs typeface="Calibri"/>
                        </a:rPr>
                        <a:t>Title/Description</a:t>
                      </a:r>
                      <a:r>
                        <a:rPr sz="1400" b="1" spc="20" dirty="0">
                          <a:solidFill>
                            <a:srgbClr val="FFFFFF"/>
                          </a:solidFill>
                          <a:latin typeface="Calibri"/>
                          <a:cs typeface="Calibri"/>
                        </a:rPr>
                        <a:t> </a:t>
                      </a:r>
                      <a:r>
                        <a:rPr sz="1400" b="1" dirty="0">
                          <a:solidFill>
                            <a:srgbClr val="FFFFFF"/>
                          </a:solidFill>
                          <a:latin typeface="Calibri"/>
                          <a:cs typeface="Calibri"/>
                        </a:rPr>
                        <a:t>of</a:t>
                      </a:r>
                      <a:r>
                        <a:rPr sz="1400" b="1" spc="-10" dirty="0">
                          <a:solidFill>
                            <a:srgbClr val="FFFFFF"/>
                          </a:solidFill>
                          <a:latin typeface="Calibri"/>
                          <a:cs typeface="Calibri"/>
                        </a:rPr>
                        <a:t> Requirement</a:t>
                      </a:r>
                      <a:endParaRPr sz="1400">
                        <a:latin typeface="Calibri"/>
                        <a:cs typeface="Calibri"/>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1F487C"/>
                    </a:solidFill>
                  </a:tcPr>
                </a:tc>
                <a:tc>
                  <a:txBody>
                    <a:bodyPr/>
                    <a:lstStyle/>
                    <a:p>
                      <a:pPr marL="146685" marR="139065" indent="-1270" algn="ctr">
                        <a:lnSpc>
                          <a:spcPct val="100000"/>
                        </a:lnSpc>
                        <a:spcBef>
                          <a:spcPts val="325"/>
                        </a:spcBef>
                      </a:pPr>
                      <a:r>
                        <a:rPr sz="1400" b="1" spc="-10" dirty="0">
                          <a:solidFill>
                            <a:srgbClr val="FFFFFF"/>
                          </a:solidFill>
                          <a:latin typeface="Calibri"/>
                          <a:cs typeface="Calibri"/>
                        </a:rPr>
                        <a:t>Planned Acquisition Strategy</a:t>
                      </a:r>
                      <a:endParaRPr sz="1400">
                        <a:latin typeface="Calibri"/>
                        <a:cs typeface="Calibri"/>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1F487C"/>
                    </a:solidFill>
                  </a:tcPr>
                </a:tc>
                <a:tc>
                  <a:txBody>
                    <a:bodyPr/>
                    <a:lstStyle/>
                    <a:p>
                      <a:pPr algn="ctr">
                        <a:lnSpc>
                          <a:spcPct val="100000"/>
                        </a:lnSpc>
                        <a:spcBef>
                          <a:spcPts val="325"/>
                        </a:spcBef>
                      </a:pPr>
                      <a:r>
                        <a:rPr sz="1400" b="1" spc="-20" dirty="0">
                          <a:solidFill>
                            <a:srgbClr val="FFFFFF"/>
                          </a:solidFill>
                          <a:latin typeface="Calibri"/>
                          <a:cs typeface="Calibri"/>
                        </a:rPr>
                        <a:t>Est.</a:t>
                      </a:r>
                      <a:endParaRPr sz="1400">
                        <a:latin typeface="Calibri"/>
                        <a:cs typeface="Calibri"/>
                      </a:endParaRPr>
                    </a:p>
                    <a:p>
                      <a:pPr marL="136525" marR="128270" algn="ctr">
                        <a:lnSpc>
                          <a:spcPct val="100000"/>
                        </a:lnSpc>
                      </a:pPr>
                      <a:r>
                        <a:rPr sz="1400" b="1" spc="-10" dirty="0">
                          <a:solidFill>
                            <a:srgbClr val="FFFFFF"/>
                          </a:solidFill>
                          <a:latin typeface="Calibri"/>
                          <a:cs typeface="Calibri"/>
                        </a:rPr>
                        <a:t>Solicitation </a:t>
                      </a:r>
                      <a:r>
                        <a:rPr sz="1400" b="1" spc="-20" dirty="0">
                          <a:solidFill>
                            <a:srgbClr val="FFFFFF"/>
                          </a:solidFill>
                          <a:latin typeface="Calibri"/>
                          <a:cs typeface="Calibri"/>
                        </a:rPr>
                        <a:t>Date</a:t>
                      </a:r>
                      <a:endParaRPr sz="1400">
                        <a:latin typeface="Calibri"/>
                        <a:cs typeface="Calibri"/>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1F487C"/>
                    </a:solidFill>
                  </a:tcPr>
                </a:tc>
                <a:tc>
                  <a:txBody>
                    <a:bodyPr/>
                    <a:lstStyle/>
                    <a:p>
                      <a:pPr marL="186690">
                        <a:lnSpc>
                          <a:spcPct val="100000"/>
                        </a:lnSpc>
                        <a:spcBef>
                          <a:spcPts val="1165"/>
                        </a:spcBef>
                      </a:pPr>
                      <a:r>
                        <a:rPr sz="1400" b="1" spc="-10" dirty="0">
                          <a:solidFill>
                            <a:srgbClr val="FFFFFF"/>
                          </a:solidFill>
                          <a:latin typeface="Calibri"/>
                          <a:cs typeface="Calibri"/>
                        </a:rPr>
                        <a:t>NAICS</a:t>
                      </a:r>
                      <a:endParaRPr sz="1400">
                        <a:latin typeface="Calibri"/>
                        <a:cs typeface="Calibri"/>
                      </a:endParaRPr>
                    </a:p>
                    <a:p>
                      <a:pPr marL="224790">
                        <a:lnSpc>
                          <a:spcPct val="100000"/>
                        </a:lnSpc>
                      </a:pPr>
                      <a:r>
                        <a:rPr sz="1400" b="1" spc="-20" dirty="0">
                          <a:solidFill>
                            <a:srgbClr val="FFFFFF"/>
                          </a:solidFill>
                          <a:latin typeface="Calibri"/>
                          <a:cs typeface="Calibri"/>
                        </a:rPr>
                        <a:t>Code</a:t>
                      </a:r>
                      <a:endParaRPr sz="1400">
                        <a:latin typeface="Calibri"/>
                        <a:cs typeface="Calibri"/>
                      </a:endParaRPr>
                    </a:p>
                  </a:txBody>
                  <a:tcPr marL="0" marR="0" marT="14795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1F487C"/>
                    </a:solidFill>
                  </a:tcPr>
                </a:tc>
                <a:tc>
                  <a:txBody>
                    <a:bodyPr/>
                    <a:lstStyle/>
                    <a:p>
                      <a:pPr marL="196850" marR="86995" indent="-102235">
                        <a:lnSpc>
                          <a:spcPct val="100000"/>
                        </a:lnSpc>
                        <a:spcBef>
                          <a:spcPts val="1165"/>
                        </a:spcBef>
                      </a:pPr>
                      <a:r>
                        <a:rPr sz="1400" b="1" dirty="0">
                          <a:solidFill>
                            <a:srgbClr val="FFFFFF"/>
                          </a:solidFill>
                          <a:latin typeface="Calibri"/>
                          <a:cs typeface="Calibri"/>
                        </a:rPr>
                        <a:t>Period</a:t>
                      </a:r>
                      <a:r>
                        <a:rPr sz="1400" b="1" spc="-50" dirty="0">
                          <a:solidFill>
                            <a:srgbClr val="FFFFFF"/>
                          </a:solidFill>
                          <a:latin typeface="Calibri"/>
                          <a:cs typeface="Calibri"/>
                        </a:rPr>
                        <a:t> </a:t>
                      </a:r>
                      <a:r>
                        <a:rPr sz="1400" b="1" dirty="0">
                          <a:solidFill>
                            <a:srgbClr val="FFFFFF"/>
                          </a:solidFill>
                          <a:latin typeface="Calibri"/>
                          <a:cs typeface="Calibri"/>
                        </a:rPr>
                        <a:t>of</a:t>
                      </a:r>
                      <a:r>
                        <a:rPr sz="1400" b="1" spc="-50" dirty="0">
                          <a:solidFill>
                            <a:srgbClr val="FFFFFF"/>
                          </a:solidFill>
                          <a:latin typeface="Calibri"/>
                          <a:cs typeface="Calibri"/>
                        </a:rPr>
                        <a:t> </a:t>
                      </a:r>
                      <a:r>
                        <a:rPr sz="1400" b="1" spc="-10" dirty="0">
                          <a:solidFill>
                            <a:srgbClr val="FFFFFF"/>
                          </a:solidFill>
                          <a:latin typeface="Calibri"/>
                          <a:cs typeface="Calibri"/>
                        </a:rPr>
                        <a:t>Performance</a:t>
                      </a:r>
                      <a:r>
                        <a:rPr sz="1400" b="1" spc="-50" dirty="0">
                          <a:solidFill>
                            <a:srgbClr val="FFFFFF"/>
                          </a:solidFill>
                          <a:latin typeface="Calibri"/>
                          <a:cs typeface="Calibri"/>
                        </a:rPr>
                        <a:t> / </a:t>
                      </a:r>
                      <a:r>
                        <a:rPr sz="1400" b="1" dirty="0">
                          <a:solidFill>
                            <a:srgbClr val="FFFFFF"/>
                          </a:solidFill>
                          <a:latin typeface="Calibri"/>
                          <a:cs typeface="Calibri"/>
                        </a:rPr>
                        <a:t>Place</a:t>
                      </a:r>
                      <a:r>
                        <a:rPr sz="1400" b="1" spc="-30" dirty="0">
                          <a:solidFill>
                            <a:srgbClr val="FFFFFF"/>
                          </a:solidFill>
                          <a:latin typeface="Calibri"/>
                          <a:cs typeface="Calibri"/>
                        </a:rPr>
                        <a:t> </a:t>
                      </a:r>
                      <a:r>
                        <a:rPr sz="1400" b="1" dirty="0">
                          <a:solidFill>
                            <a:srgbClr val="FFFFFF"/>
                          </a:solidFill>
                          <a:latin typeface="Calibri"/>
                          <a:cs typeface="Calibri"/>
                        </a:rPr>
                        <a:t>of</a:t>
                      </a:r>
                      <a:r>
                        <a:rPr sz="1400" b="1" spc="-35" dirty="0">
                          <a:solidFill>
                            <a:srgbClr val="FFFFFF"/>
                          </a:solidFill>
                          <a:latin typeface="Calibri"/>
                          <a:cs typeface="Calibri"/>
                        </a:rPr>
                        <a:t> </a:t>
                      </a:r>
                      <a:r>
                        <a:rPr sz="1400" b="1" spc="-10" dirty="0">
                          <a:solidFill>
                            <a:srgbClr val="FFFFFF"/>
                          </a:solidFill>
                          <a:latin typeface="Calibri"/>
                          <a:cs typeface="Calibri"/>
                        </a:rPr>
                        <a:t>Performance</a:t>
                      </a:r>
                      <a:endParaRPr sz="1400">
                        <a:latin typeface="Calibri"/>
                        <a:cs typeface="Calibri"/>
                      </a:endParaRPr>
                    </a:p>
                  </a:txBody>
                  <a:tcPr marL="0" marR="0" marT="14795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1F487C"/>
                    </a:solidFill>
                  </a:tcPr>
                </a:tc>
                <a:extLst>
                  <a:ext uri="{0D108BD9-81ED-4DB2-BD59-A6C34878D82A}">
                    <a16:rowId xmlns:a16="http://schemas.microsoft.com/office/drawing/2014/main" val="10000"/>
                  </a:ext>
                </a:extLst>
              </a:tr>
              <a:tr h="802640">
                <a:tc>
                  <a:txBody>
                    <a:bodyPr/>
                    <a:lstStyle/>
                    <a:p>
                      <a:pPr marL="90805" marR="655320">
                        <a:lnSpc>
                          <a:spcPct val="100000"/>
                        </a:lnSpc>
                        <a:spcBef>
                          <a:spcPts val="270"/>
                        </a:spcBef>
                      </a:pPr>
                      <a:r>
                        <a:rPr sz="1400" b="1" dirty="0">
                          <a:latin typeface="Calibri"/>
                          <a:cs typeface="Calibri"/>
                        </a:rPr>
                        <a:t>National</a:t>
                      </a:r>
                      <a:r>
                        <a:rPr sz="1400" b="1" spc="-45" dirty="0">
                          <a:latin typeface="Calibri"/>
                          <a:cs typeface="Calibri"/>
                        </a:rPr>
                        <a:t> </a:t>
                      </a:r>
                      <a:r>
                        <a:rPr sz="1400" b="1" spc="-10" dirty="0">
                          <a:latin typeface="Calibri"/>
                          <a:cs typeface="Calibri"/>
                        </a:rPr>
                        <a:t>Language</a:t>
                      </a:r>
                      <a:r>
                        <a:rPr sz="1400" b="1" spc="-65" dirty="0">
                          <a:latin typeface="Calibri"/>
                          <a:cs typeface="Calibri"/>
                        </a:rPr>
                        <a:t> </a:t>
                      </a:r>
                      <a:r>
                        <a:rPr sz="1400" b="1" dirty="0">
                          <a:latin typeface="Calibri"/>
                          <a:cs typeface="Calibri"/>
                        </a:rPr>
                        <a:t>Service</a:t>
                      </a:r>
                      <a:r>
                        <a:rPr sz="1400" b="1" spc="-55" dirty="0">
                          <a:latin typeface="Calibri"/>
                          <a:cs typeface="Calibri"/>
                        </a:rPr>
                        <a:t> </a:t>
                      </a:r>
                      <a:r>
                        <a:rPr sz="1400" b="1" dirty="0">
                          <a:latin typeface="Calibri"/>
                          <a:cs typeface="Calibri"/>
                        </a:rPr>
                        <a:t>Corps</a:t>
                      </a:r>
                      <a:r>
                        <a:rPr sz="1400" b="1" spc="-50" dirty="0">
                          <a:latin typeface="Calibri"/>
                          <a:cs typeface="Calibri"/>
                        </a:rPr>
                        <a:t> </a:t>
                      </a:r>
                      <a:r>
                        <a:rPr sz="1400" b="1" spc="-10" dirty="0">
                          <a:latin typeface="Calibri"/>
                          <a:cs typeface="Calibri"/>
                        </a:rPr>
                        <a:t>Service Support</a:t>
                      </a:r>
                      <a:endParaRPr sz="1400">
                        <a:latin typeface="Calibri"/>
                        <a:cs typeface="Calibri"/>
                      </a:endParaRPr>
                    </a:p>
                    <a:p>
                      <a:pPr marL="90805">
                        <a:lnSpc>
                          <a:spcPct val="100000"/>
                        </a:lnSpc>
                      </a:pPr>
                      <a:r>
                        <a:rPr sz="1400" b="1" spc="-20" dirty="0">
                          <a:latin typeface="Calibri"/>
                          <a:cs typeface="Calibri"/>
                        </a:rPr>
                        <a:t>H98210-</a:t>
                      </a:r>
                      <a:r>
                        <a:rPr sz="1400" b="1" spc="-10" dirty="0">
                          <a:latin typeface="Calibri"/>
                          <a:cs typeface="Calibri"/>
                        </a:rPr>
                        <a:t>19-</a:t>
                      </a:r>
                      <a:r>
                        <a:rPr sz="1400" b="1" spc="-20" dirty="0">
                          <a:latin typeface="Calibri"/>
                          <a:cs typeface="Calibri"/>
                        </a:rPr>
                        <a:t>C-</a:t>
                      </a:r>
                      <a:r>
                        <a:rPr sz="1400" b="1" dirty="0">
                          <a:latin typeface="Calibri"/>
                          <a:cs typeface="Calibri"/>
                        </a:rPr>
                        <a:t>0062</a:t>
                      </a:r>
                      <a:r>
                        <a:rPr sz="1400" b="1" spc="80" dirty="0">
                          <a:latin typeface="Calibri"/>
                          <a:cs typeface="Calibri"/>
                        </a:rPr>
                        <a:t> </a:t>
                      </a:r>
                      <a:r>
                        <a:rPr sz="1400" b="1" dirty="0">
                          <a:latin typeface="Calibri"/>
                          <a:cs typeface="Calibri"/>
                        </a:rPr>
                        <a:t>*</a:t>
                      </a:r>
                      <a:r>
                        <a:rPr sz="1400" b="1" spc="50" dirty="0">
                          <a:latin typeface="Calibri"/>
                          <a:cs typeface="Calibri"/>
                        </a:rPr>
                        <a:t> </a:t>
                      </a:r>
                      <a:r>
                        <a:rPr sz="1400" b="1" spc="-20" dirty="0">
                          <a:latin typeface="Calibri"/>
                          <a:cs typeface="Calibri"/>
                        </a:rPr>
                        <a:t>Follow-</a:t>
                      </a:r>
                      <a:r>
                        <a:rPr sz="1400" b="1" spc="-25" dirty="0">
                          <a:latin typeface="Calibri"/>
                          <a:cs typeface="Calibri"/>
                        </a:rPr>
                        <a:t>on</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algn="ctr">
                        <a:lnSpc>
                          <a:spcPct val="100000"/>
                        </a:lnSpc>
                        <a:spcBef>
                          <a:spcPts val="270"/>
                        </a:spcBef>
                      </a:pPr>
                      <a:r>
                        <a:rPr sz="1400" dirty="0">
                          <a:latin typeface="Calibri"/>
                          <a:cs typeface="Calibri"/>
                        </a:rPr>
                        <a:t>GSA</a:t>
                      </a:r>
                      <a:r>
                        <a:rPr sz="1400" spc="-50" dirty="0">
                          <a:latin typeface="Calibri"/>
                          <a:cs typeface="Calibri"/>
                        </a:rPr>
                        <a:t> </a:t>
                      </a:r>
                      <a:r>
                        <a:rPr sz="1400" dirty="0">
                          <a:latin typeface="Calibri"/>
                          <a:cs typeface="Calibri"/>
                        </a:rPr>
                        <a:t>OASIS</a:t>
                      </a:r>
                      <a:r>
                        <a:rPr sz="1400" spc="-60" dirty="0">
                          <a:latin typeface="Calibri"/>
                          <a:cs typeface="Calibri"/>
                        </a:rPr>
                        <a:t> </a:t>
                      </a:r>
                      <a:r>
                        <a:rPr sz="1400" spc="-50" dirty="0">
                          <a:latin typeface="Calibri"/>
                          <a:cs typeface="Calibri"/>
                        </a:rPr>
                        <a:t>–</a:t>
                      </a:r>
                      <a:endParaRPr sz="1400">
                        <a:latin typeface="Calibri"/>
                        <a:cs typeface="Calibri"/>
                      </a:endParaRPr>
                    </a:p>
                    <a:p>
                      <a:pPr marL="110489" marR="102870" algn="ctr">
                        <a:lnSpc>
                          <a:spcPct val="100000"/>
                        </a:lnSpc>
                      </a:pPr>
                      <a:r>
                        <a:rPr sz="1400" spc="-10" dirty="0">
                          <a:latin typeface="Calibri"/>
                          <a:cs typeface="Calibri"/>
                        </a:rPr>
                        <a:t>Unrestricted </a:t>
                      </a:r>
                      <a:r>
                        <a:rPr sz="1400" dirty="0">
                          <a:latin typeface="Calibri"/>
                          <a:cs typeface="Calibri"/>
                        </a:rPr>
                        <a:t>Pool</a:t>
                      </a:r>
                      <a:r>
                        <a:rPr sz="1400" spc="-60" dirty="0">
                          <a:latin typeface="Calibri"/>
                          <a:cs typeface="Calibri"/>
                        </a:rPr>
                        <a:t> </a:t>
                      </a:r>
                      <a:r>
                        <a:rPr sz="1400" spc="-50" dirty="0">
                          <a:latin typeface="Calibri"/>
                          <a:cs typeface="Calibri"/>
                        </a:rPr>
                        <a:t>1</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algn="ctr">
                        <a:lnSpc>
                          <a:spcPct val="100000"/>
                        </a:lnSpc>
                        <a:spcBef>
                          <a:spcPts val="270"/>
                        </a:spcBef>
                      </a:pPr>
                      <a:r>
                        <a:rPr sz="1400" dirty="0">
                          <a:latin typeface="Calibri"/>
                          <a:cs typeface="Calibri"/>
                        </a:rPr>
                        <a:t>Oct</a:t>
                      </a:r>
                      <a:r>
                        <a:rPr sz="1400" spc="-30" dirty="0">
                          <a:latin typeface="Calibri"/>
                          <a:cs typeface="Calibri"/>
                        </a:rPr>
                        <a:t> </a:t>
                      </a:r>
                      <a:r>
                        <a:rPr sz="1400" spc="-20" dirty="0">
                          <a:latin typeface="Calibri"/>
                          <a:cs typeface="Calibri"/>
                        </a:rPr>
                        <a:t>2022</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635" algn="ctr">
                        <a:lnSpc>
                          <a:spcPct val="100000"/>
                        </a:lnSpc>
                        <a:spcBef>
                          <a:spcPts val="270"/>
                        </a:spcBef>
                      </a:pPr>
                      <a:r>
                        <a:rPr sz="1400" spc="-10" dirty="0">
                          <a:latin typeface="Calibri"/>
                          <a:cs typeface="Calibri"/>
                        </a:rPr>
                        <a:t>541612</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91440" marR="182880">
                        <a:lnSpc>
                          <a:spcPct val="100000"/>
                        </a:lnSpc>
                        <a:spcBef>
                          <a:spcPts val="270"/>
                        </a:spcBef>
                      </a:pPr>
                      <a:r>
                        <a:rPr sz="1400" dirty="0">
                          <a:latin typeface="Calibri"/>
                          <a:cs typeface="Calibri"/>
                        </a:rPr>
                        <a:t>Mar</a:t>
                      </a:r>
                      <a:r>
                        <a:rPr sz="1400" spc="-30" dirty="0">
                          <a:latin typeface="Calibri"/>
                          <a:cs typeface="Calibri"/>
                        </a:rPr>
                        <a:t> </a:t>
                      </a:r>
                      <a:r>
                        <a:rPr sz="1400" dirty="0">
                          <a:latin typeface="Calibri"/>
                          <a:cs typeface="Calibri"/>
                        </a:rPr>
                        <a:t>2023</a:t>
                      </a:r>
                      <a:r>
                        <a:rPr sz="1400" spc="-20" dirty="0">
                          <a:latin typeface="Calibri"/>
                          <a:cs typeface="Calibri"/>
                        </a:rPr>
                        <a:t> </a:t>
                      </a:r>
                      <a:r>
                        <a:rPr sz="1400" dirty="0">
                          <a:latin typeface="Calibri"/>
                          <a:cs typeface="Calibri"/>
                        </a:rPr>
                        <a:t>–</a:t>
                      </a:r>
                      <a:r>
                        <a:rPr sz="1400" spc="-30" dirty="0">
                          <a:latin typeface="Calibri"/>
                          <a:cs typeface="Calibri"/>
                        </a:rPr>
                        <a:t> </a:t>
                      </a:r>
                      <a:r>
                        <a:rPr sz="1400" dirty="0">
                          <a:latin typeface="Calibri"/>
                          <a:cs typeface="Calibri"/>
                        </a:rPr>
                        <a:t>Mar</a:t>
                      </a:r>
                      <a:r>
                        <a:rPr sz="1400" spc="-25" dirty="0">
                          <a:latin typeface="Calibri"/>
                          <a:cs typeface="Calibri"/>
                        </a:rPr>
                        <a:t> </a:t>
                      </a:r>
                      <a:r>
                        <a:rPr sz="1400" dirty="0">
                          <a:latin typeface="Calibri"/>
                          <a:cs typeface="Calibri"/>
                        </a:rPr>
                        <a:t>2028</a:t>
                      </a:r>
                      <a:r>
                        <a:rPr sz="1400" spc="-20" dirty="0">
                          <a:latin typeface="Calibri"/>
                          <a:cs typeface="Calibri"/>
                        </a:rPr>
                        <a:t> </a:t>
                      </a:r>
                      <a:r>
                        <a:rPr sz="1400" spc="-50" dirty="0">
                          <a:latin typeface="Calibri"/>
                          <a:cs typeface="Calibri"/>
                        </a:rPr>
                        <a:t>/ </a:t>
                      </a:r>
                      <a:r>
                        <a:rPr sz="1400" spc="-10" dirty="0">
                          <a:latin typeface="Calibri"/>
                          <a:cs typeface="Calibri"/>
                        </a:rPr>
                        <a:t>Offsite</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1"/>
                  </a:ext>
                </a:extLst>
              </a:tr>
              <a:tr h="824865">
                <a:tc>
                  <a:txBody>
                    <a:bodyPr/>
                    <a:lstStyle/>
                    <a:p>
                      <a:pPr marL="91440" marR="1351915">
                        <a:lnSpc>
                          <a:spcPct val="100000"/>
                        </a:lnSpc>
                        <a:spcBef>
                          <a:spcPts val="270"/>
                        </a:spcBef>
                      </a:pPr>
                      <a:r>
                        <a:rPr sz="1400" b="1" spc="-10" dirty="0">
                          <a:latin typeface="Calibri"/>
                          <a:cs typeface="Calibri"/>
                        </a:rPr>
                        <a:t>Executive</a:t>
                      </a:r>
                      <a:r>
                        <a:rPr sz="1400" b="1" spc="-50" dirty="0">
                          <a:latin typeface="Calibri"/>
                          <a:cs typeface="Calibri"/>
                        </a:rPr>
                        <a:t> </a:t>
                      </a:r>
                      <a:r>
                        <a:rPr sz="1400" b="1" dirty="0">
                          <a:latin typeface="Calibri"/>
                          <a:cs typeface="Calibri"/>
                        </a:rPr>
                        <a:t>Liaison</a:t>
                      </a:r>
                      <a:r>
                        <a:rPr sz="1400" b="1" spc="-45" dirty="0">
                          <a:latin typeface="Calibri"/>
                          <a:cs typeface="Calibri"/>
                        </a:rPr>
                        <a:t> </a:t>
                      </a:r>
                      <a:r>
                        <a:rPr sz="1400" b="1" spc="-10" dirty="0">
                          <a:latin typeface="Calibri"/>
                          <a:cs typeface="Calibri"/>
                        </a:rPr>
                        <a:t>Support </a:t>
                      </a:r>
                      <a:r>
                        <a:rPr sz="1400" b="1" spc="-20" dirty="0">
                          <a:latin typeface="Calibri"/>
                          <a:cs typeface="Calibri"/>
                        </a:rPr>
                        <a:t>H98210-</a:t>
                      </a:r>
                      <a:r>
                        <a:rPr sz="1400" b="1" spc="-10" dirty="0">
                          <a:latin typeface="Calibri"/>
                          <a:cs typeface="Calibri"/>
                        </a:rPr>
                        <a:t>18-</a:t>
                      </a:r>
                      <a:r>
                        <a:rPr sz="1400" b="1" spc="-20" dirty="0">
                          <a:latin typeface="Calibri"/>
                          <a:cs typeface="Calibri"/>
                        </a:rPr>
                        <a:t>C-</a:t>
                      </a:r>
                      <a:r>
                        <a:rPr sz="1400" b="1" dirty="0">
                          <a:latin typeface="Calibri"/>
                          <a:cs typeface="Calibri"/>
                        </a:rPr>
                        <a:t>0007</a:t>
                      </a:r>
                      <a:r>
                        <a:rPr sz="1400" b="1" spc="80" dirty="0">
                          <a:latin typeface="Calibri"/>
                          <a:cs typeface="Calibri"/>
                        </a:rPr>
                        <a:t> </a:t>
                      </a:r>
                      <a:r>
                        <a:rPr sz="1400" b="1" dirty="0">
                          <a:latin typeface="Calibri"/>
                          <a:cs typeface="Calibri"/>
                        </a:rPr>
                        <a:t>*</a:t>
                      </a:r>
                      <a:r>
                        <a:rPr sz="1400" b="1" spc="50" dirty="0">
                          <a:latin typeface="Calibri"/>
                          <a:cs typeface="Calibri"/>
                        </a:rPr>
                        <a:t> </a:t>
                      </a:r>
                      <a:r>
                        <a:rPr sz="1400" b="1" spc="-20" dirty="0">
                          <a:latin typeface="Calibri"/>
                          <a:cs typeface="Calibri"/>
                        </a:rPr>
                        <a:t>Follow-</a:t>
                      </a:r>
                      <a:r>
                        <a:rPr sz="1400" b="1" spc="-25" dirty="0">
                          <a:latin typeface="Calibri"/>
                          <a:cs typeface="Calibri"/>
                        </a:rPr>
                        <a:t>on</a:t>
                      </a:r>
                      <a:endParaRPr sz="1400">
                        <a:latin typeface="Calibri"/>
                        <a:cs typeface="Calibri"/>
                      </a:endParaRPr>
                    </a:p>
                    <a:p>
                      <a:pPr marL="91440">
                        <a:lnSpc>
                          <a:spcPct val="100000"/>
                        </a:lnSpc>
                      </a:pPr>
                      <a:r>
                        <a:rPr sz="1400" b="1" dirty="0">
                          <a:latin typeface="Calibri"/>
                          <a:cs typeface="Calibri"/>
                        </a:rPr>
                        <a:t>**</a:t>
                      </a:r>
                      <a:r>
                        <a:rPr sz="1400" b="1" spc="-45" dirty="0">
                          <a:latin typeface="Calibri"/>
                          <a:cs typeface="Calibri"/>
                        </a:rPr>
                        <a:t> </a:t>
                      </a:r>
                      <a:r>
                        <a:rPr sz="1400" b="1" spc="-10" dirty="0">
                          <a:latin typeface="Calibri"/>
                          <a:cs typeface="Calibri"/>
                        </a:rPr>
                        <a:t>Assisted</a:t>
                      </a:r>
                      <a:r>
                        <a:rPr sz="1400" b="1" spc="-30" dirty="0">
                          <a:latin typeface="Calibri"/>
                          <a:cs typeface="Calibri"/>
                        </a:rPr>
                        <a:t> </a:t>
                      </a:r>
                      <a:r>
                        <a:rPr sz="1400" b="1" dirty="0">
                          <a:latin typeface="Calibri"/>
                          <a:cs typeface="Calibri"/>
                        </a:rPr>
                        <a:t>Acquisition</a:t>
                      </a:r>
                      <a:r>
                        <a:rPr sz="1400" b="1" spc="-20" dirty="0">
                          <a:latin typeface="Calibri"/>
                          <a:cs typeface="Calibri"/>
                        </a:rPr>
                        <a:t> 8(a)</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314960" marR="238760" indent="-68580">
                        <a:lnSpc>
                          <a:spcPct val="100000"/>
                        </a:lnSpc>
                        <a:spcBef>
                          <a:spcPts val="270"/>
                        </a:spcBef>
                      </a:pPr>
                      <a:r>
                        <a:rPr sz="1400" dirty="0">
                          <a:latin typeface="Calibri"/>
                          <a:cs typeface="Calibri"/>
                        </a:rPr>
                        <a:t>8(a)</a:t>
                      </a:r>
                      <a:r>
                        <a:rPr sz="1400" spc="-30" dirty="0">
                          <a:latin typeface="Calibri"/>
                          <a:cs typeface="Calibri"/>
                        </a:rPr>
                        <a:t> </a:t>
                      </a:r>
                      <a:r>
                        <a:rPr sz="1400" spc="-20" dirty="0">
                          <a:latin typeface="Calibri"/>
                          <a:cs typeface="Calibri"/>
                        </a:rPr>
                        <a:t>Sole </a:t>
                      </a:r>
                      <a:r>
                        <a:rPr sz="1400" spc="-10" dirty="0">
                          <a:latin typeface="Calibri"/>
                          <a:cs typeface="Calibri"/>
                        </a:rPr>
                        <a:t>Source</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algn="ctr">
                        <a:lnSpc>
                          <a:spcPct val="100000"/>
                        </a:lnSpc>
                        <a:spcBef>
                          <a:spcPts val="270"/>
                        </a:spcBef>
                      </a:pPr>
                      <a:r>
                        <a:rPr sz="1400" dirty="0">
                          <a:latin typeface="Calibri"/>
                          <a:cs typeface="Calibri"/>
                        </a:rPr>
                        <a:t>Oct</a:t>
                      </a:r>
                      <a:r>
                        <a:rPr sz="1400" spc="-30" dirty="0">
                          <a:latin typeface="Calibri"/>
                          <a:cs typeface="Calibri"/>
                        </a:rPr>
                        <a:t> </a:t>
                      </a:r>
                      <a:r>
                        <a:rPr sz="1400" spc="-20" dirty="0">
                          <a:latin typeface="Calibri"/>
                          <a:cs typeface="Calibri"/>
                        </a:rPr>
                        <a:t>2022</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1270" algn="ctr">
                        <a:lnSpc>
                          <a:spcPct val="100000"/>
                        </a:lnSpc>
                        <a:spcBef>
                          <a:spcPts val="270"/>
                        </a:spcBef>
                      </a:pPr>
                      <a:r>
                        <a:rPr sz="1400" spc="-10" dirty="0">
                          <a:latin typeface="Calibri"/>
                          <a:cs typeface="Calibri"/>
                        </a:rPr>
                        <a:t>541612</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1440">
                        <a:lnSpc>
                          <a:spcPct val="100000"/>
                        </a:lnSpc>
                        <a:spcBef>
                          <a:spcPts val="270"/>
                        </a:spcBef>
                      </a:pPr>
                      <a:r>
                        <a:rPr sz="1400" dirty="0">
                          <a:latin typeface="Calibri"/>
                          <a:cs typeface="Calibri"/>
                        </a:rPr>
                        <a:t>Mar</a:t>
                      </a:r>
                      <a:r>
                        <a:rPr sz="1400" spc="-35" dirty="0">
                          <a:latin typeface="Calibri"/>
                          <a:cs typeface="Calibri"/>
                        </a:rPr>
                        <a:t> </a:t>
                      </a:r>
                      <a:r>
                        <a:rPr sz="1400" dirty="0">
                          <a:latin typeface="Calibri"/>
                          <a:cs typeface="Calibri"/>
                        </a:rPr>
                        <a:t>2023</a:t>
                      </a:r>
                      <a:r>
                        <a:rPr sz="1400" spc="-25" dirty="0">
                          <a:latin typeface="Calibri"/>
                          <a:cs typeface="Calibri"/>
                        </a:rPr>
                        <a:t> </a:t>
                      </a:r>
                      <a:r>
                        <a:rPr sz="1400" spc="-50" dirty="0">
                          <a:latin typeface="Calibri"/>
                          <a:cs typeface="Calibri"/>
                        </a:rPr>
                        <a:t>–</a:t>
                      </a:r>
                      <a:endParaRPr sz="1400">
                        <a:latin typeface="Calibri"/>
                        <a:cs typeface="Calibri"/>
                      </a:endParaRPr>
                    </a:p>
                    <a:p>
                      <a:pPr marL="91440">
                        <a:lnSpc>
                          <a:spcPct val="100000"/>
                        </a:lnSpc>
                      </a:pPr>
                      <a:r>
                        <a:rPr sz="1400" dirty="0">
                          <a:latin typeface="Calibri"/>
                          <a:cs typeface="Calibri"/>
                        </a:rPr>
                        <a:t>Mar</a:t>
                      </a:r>
                      <a:r>
                        <a:rPr sz="1400" spc="-25" dirty="0">
                          <a:latin typeface="Calibri"/>
                          <a:cs typeface="Calibri"/>
                        </a:rPr>
                        <a:t> </a:t>
                      </a:r>
                      <a:r>
                        <a:rPr sz="1400" dirty="0">
                          <a:latin typeface="Calibri"/>
                          <a:cs typeface="Calibri"/>
                        </a:rPr>
                        <a:t>2028</a:t>
                      </a:r>
                      <a:r>
                        <a:rPr sz="1400" spc="-15" dirty="0">
                          <a:latin typeface="Calibri"/>
                          <a:cs typeface="Calibri"/>
                        </a:rPr>
                        <a:t> </a:t>
                      </a:r>
                      <a:r>
                        <a:rPr sz="1400" dirty="0">
                          <a:latin typeface="Calibri"/>
                          <a:cs typeface="Calibri"/>
                        </a:rPr>
                        <a:t>/</a:t>
                      </a:r>
                      <a:r>
                        <a:rPr sz="1400" spc="-35" dirty="0">
                          <a:latin typeface="Calibri"/>
                          <a:cs typeface="Calibri"/>
                        </a:rPr>
                        <a:t> </a:t>
                      </a:r>
                      <a:r>
                        <a:rPr sz="1400" spc="-10" dirty="0">
                          <a:latin typeface="Calibri"/>
                          <a:cs typeface="Calibri"/>
                        </a:rPr>
                        <a:t>Onsite</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val="10002"/>
                  </a:ext>
                </a:extLst>
              </a:tr>
              <a:tr h="802640">
                <a:tc>
                  <a:txBody>
                    <a:bodyPr/>
                    <a:lstStyle/>
                    <a:p>
                      <a:pPr marL="91440" marR="554990">
                        <a:lnSpc>
                          <a:spcPct val="100000"/>
                        </a:lnSpc>
                        <a:spcBef>
                          <a:spcPts val="270"/>
                        </a:spcBef>
                      </a:pPr>
                      <a:r>
                        <a:rPr sz="1400" b="1" dirty="0">
                          <a:latin typeface="Calibri"/>
                          <a:cs typeface="Calibri"/>
                        </a:rPr>
                        <a:t>Project</a:t>
                      </a:r>
                      <a:r>
                        <a:rPr sz="1400" b="1" spc="-40" dirty="0">
                          <a:latin typeface="Calibri"/>
                          <a:cs typeface="Calibri"/>
                        </a:rPr>
                        <a:t> </a:t>
                      </a:r>
                      <a:r>
                        <a:rPr sz="1400" b="1" dirty="0">
                          <a:latin typeface="Calibri"/>
                          <a:cs typeface="Calibri"/>
                        </a:rPr>
                        <a:t>Global</a:t>
                      </a:r>
                      <a:r>
                        <a:rPr sz="1400" b="1" spc="-40" dirty="0">
                          <a:latin typeface="Calibri"/>
                          <a:cs typeface="Calibri"/>
                        </a:rPr>
                        <a:t> </a:t>
                      </a:r>
                      <a:r>
                        <a:rPr sz="1400" b="1" dirty="0">
                          <a:latin typeface="Calibri"/>
                          <a:cs typeface="Calibri"/>
                        </a:rPr>
                        <a:t>Officer</a:t>
                      </a:r>
                      <a:r>
                        <a:rPr sz="1400" b="1" spc="-50" dirty="0">
                          <a:latin typeface="Calibri"/>
                          <a:cs typeface="Calibri"/>
                        </a:rPr>
                        <a:t> </a:t>
                      </a:r>
                      <a:r>
                        <a:rPr sz="1400" b="1" dirty="0">
                          <a:latin typeface="Calibri"/>
                          <a:cs typeface="Calibri"/>
                        </a:rPr>
                        <a:t>/</a:t>
                      </a:r>
                      <a:r>
                        <a:rPr sz="1400" b="1" spc="-50" dirty="0">
                          <a:latin typeface="Calibri"/>
                          <a:cs typeface="Calibri"/>
                        </a:rPr>
                        <a:t> </a:t>
                      </a:r>
                      <a:r>
                        <a:rPr sz="1400" b="1" spc="-10" dirty="0">
                          <a:latin typeface="Calibri"/>
                          <a:cs typeface="Calibri"/>
                        </a:rPr>
                        <a:t>Language</a:t>
                      </a:r>
                      <a:r>
                        <a:rPr sz="1400" b="1" spc="-55" dirty="0">
                          <a:latin typeface="Calibri"/>
                          <a:cs typeface="Calibri"/>
                        </a:rPr>
                        <a:t> </a:t>
                      </a:r>
                      <a:r>
                        <a:rPr sz="1400" b="1" spc="-10" dirty="0">
                          <a:latin typeface="Calibri"/>
                          <a:cs typeface="Calibri"/>
                        </a:rPr>
                        <a:t>Training Centers</a:t>
                      </a:r>
                      <a:r>
                        <a:rPr sz="1400" b="1" spc="-45" dirty="0">
                          <a:latin typeface="Calibri"/>
                          <a:cs typeface="Calibri"/>
                        </a:rPr>
                        <a:t> </a:t>
                      </a:r>
                      <a:r>
                        <a:rPr sz="1400" b="1" spc="-10" dirty="0">
                          <a:latin typeface="Calibri"/>
                          <a:cs typeface="Calibri"/>
                        </a:rPr>
                        <a:t>Program</a:t>
                      </a:r>
                      <a:endParaRPr sz="1400">
                        <a:latin typeface="Calibri"/>
                        <a:cs typeface="Calibri"/>
                      </a:endParaRPr>
                    </a:p>
                    <a:p>
                      <a:pPr marL="91440">
                        <a:lnSpc>
                          <a:spcPct val="100000"/>
                        </a:lnSpc>
                        <a:spcBef>
                          <a:spcPts val="5"/>
                        </a:spcBef>
                      </a:pPr>
                      <a:r>
                        <a:rPr sz="1400" b="1" spc="-20" dirty="0">
                          <a:latin typeface="Calibri"/>
                          <a:cs typeface="Calibri"/>
                        </a:rPr>
                        <a:t>H98210-</a:t>
                      </a:r>
                      <a:r>
                        <a:rPr sz="1400" b="1" spc="-10" dirty="0">
                          <a:latin typeface="Calibri"/>
                          <a:cs typeface="Calibri"/>
                        </a:rPr>
                        <a:t>18-</a:t>
                      </a:r>
                      <a:r>
                        <a:rPr sz="1400" b="1" spc="-20" dirty="0">
                          <a:latin typeface="Calibri"/>
                          <a:cs typeface="Calibri"/>
                        </a:rPr>
                        <a:t>2-</a:t>
                      </a:r>
                      <a:r>
                        <a:rPr sz="1400" b="1" dirty="0">
                          <a:latin typeface="Calibri"/>
                          <a:cs typeface="Calibri"/>
                        </a:rPr>
                        <a:t>0002</a:t>
                      </a:r>
                      <a:r>
                        <a:rPr sz="1400" b="1" spc="85" dirty="0">
                          <a:latin typeface="Calibri"/>
                          <a:cs typeface="Calibri"/>
                        </a:rPr>
                        <a:t> </a:t>
                      </a:r>
                      <a:r>
                        <a:rPr sz="1400" b="1" dirty="0">
                          <a:latin typeface="Calibri"/>
                          <a:cs typeface="Calibri"/>
                        </a:rPr>
                        <a:t>*</a:t>
                      </a:r>
                      <a:r>
                        <a:rPr sz="1400" b="1" spc="50" dirty="0">
                          <a:latin typeface="Calibri"/>
                          <a:cs typeface="Calibri"/>
                        </a:rPr>
                        <a:t> </a:t>
                      </a:r>
                      <a:r>
                        <a:rPr sz="1400" b="1" spc="-20" dirty="0">
                          <a:latin typeface="Calibri"/>
                          <a:cs typeface="Calibri"/>
                        </a:rPr>
                        <a:t>Follow-</a:t>
                      </a:r>
                      <a:r>
                        <a:rPr sz="1400" b="1" spc="-25" dirty="0">
                          <a:latin typeface="Calibri"/>
                          <a:cs typeface="Calibri"/>
                        </a:rPr>
                        <a:t>on</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364490" marR="268605" indent="-88900">
                        <a:lnSpc>
                          <a:spcPct val="100000"/>
                        </a:lnSpc>
                        <a:spcBef>
                          <a:spcPts val="275"/>
                        </a:spcBef>
                      </a:pPr>
                      <a:r>
                        <a:rPr sz="1400" dirty="0">
                          <a:latin typeface="Calibri"/>
                          <a:cs typeface="Calibri"/>
                        </a:rPr>
                        <a:t>Full</a:t>
                      </a:r>
                      <a:r>
                        <a:rPr sz="1400" spc="-35" dirty="0">
                          <a:latin typeface="Calibri"/>
                          <a:cs typeface="Calibri"/>
                        </a:rPr>
                        <a:t> </a:t>
                      </a:r>
                      <a:r>
                        <a:rPr sz="1400" spc="-25" dirty="0">
                          <a:latin typeface="Calibri"/>
                          <a:cs typeface="Calibri"/>
                        </a:rPr>
                        <a:t>and </a:t>
                      </a:r>
                      <a:r>
                        <a:rPr sz="1400" spc="-20" dirty="0">
                          <a:latin typeface="Calibri"/>
                          <a:cs typeface="Calibri"/>
                        </a:rPr>
                        <a:t>Open</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635" algn="ctr">
                        <a:lnSpc>
                          <a:spcPct val="100000"/>
                        </a:lnSpc>
                        <a:spcBef>
                          <a:spcPts val="275"/>
                        </a:spcBef>
                      </a:pPr>
                      <a:r>
                        <a:rPr sz="1400" dirty="0">
                          <a:latin typeface="Calibri"/>
                          <a:cs typeface="Calibri"/>
                        </a:rPr>
                        <a:t>Oct</a:t>
                      </a:r>
                      <a:r>
                        <a:rPr sz="1400" spc="-30" dirty="0">
                          <a:latin typeface="Calibri"/>
                          <a:cs typeface="Calibri"/>
                        </a:rPr>
                        <a:t> </a:t>
                      </a:r>
                      <a:r>
                        <a:rPr sz="1400" spc="-20" dirty="0">
                          <a:latin typeface="Calibri"/>
                          <a:cs typeface="Calibri"/>
                        </a:rPr>
                        <a:t>2022</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1905" algn="ctr">
                        <a:lnSpc>
                          <a:spcPct val="100000"/>
                        </a:lnSpc>
                        <a:spcBef>
                          <a:spcPts val="275"/>
                        </a:spcBef>
                      </a:pPr>
                      <a:r>
                        <a:rPr sz="1400" spc="-10" dirty="0">
                          <a:latin typeface="Calibri"/>
                          <a:cs typeface="Calibri"/>
                        </a:rPr>
                        <a:t>611710</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91440" marR="266065">
                        <a:lnSpc>
                          <a:spcPct val="100000"/>
                        </a:lnSpc>
                        <a:spcBef>
                          <a:spcPts val="275"/>
                        </a:spcBef>
                      </a:pPr>
                      <a:r>
                        <a:rPr sz="1400" dirty="0">
                          <a:latin typeface="Calibri"/>
                          <a:cs typeface="Calibri"/>
                        </a:rPr>
                        <a:t>Apr</a:t>
                      </a:r>
                      <a:r>
                        <a:rPr sz="1400" spc="-25" dirty="0">
                          <a:latin typeface="Calibri"/>
                          <a:cs typeface="Calibri"/>
                        </a:rPr>
                        <a:t> </a:t>
                      </a:r>
                      <a:r>
                        <a:rPr sz="1400" dirty="0">
                          <a:latin typeface="Calibri"/>
                          <a:cs typeface="Calibri"/>
                        </a:rPr>
                        <a:t>2023</a:t>
                      </a:r>
                      <a:r>
                        <a:rPr sz="1400" spc="-20" dirty="0">
                          <a:latin typeface="Calibri"/>
                          <a:cs typeface="Calibri"/>
                        </a:rPr>
                        <a:t> </a:t>
                      </a:r>
                      <a:r>
                        <a:rPr sz="1400" dirty="0">
                          <a:latin typeface="Calibri"/>
                          <a:cs typeface="Calibri"/>
                        </a:rPr>
                        <a:t>–</a:t>
                      </a:r>
                      <a:r>
                        <a:rPr sz="1400" spc="-30" dirty="0">
                          <a:latin typeface="Calibri"/>
                          <a:cs typeface="Calibri"/>
                        </a:rPr>
                        <a:t> </a:t>
                      </a:r>
                      <a:r>
                        <a:rPr sz="1400" dirty="0">
                          <a:latin typeface="Calibri"/>
                          <a:cs typeface="Calibri"/>
                        </a:rPr>
                        <a:t>Apr</a:t>
                      </a:r>
                      <a:r>
                        <a:rPr sz="1400" spc="-30" dirty="0">
                          <a:latin typeface="Calibri"/>
                          <a:cs typeface="Calibri"/>
                        </a:rPr>
                        <a:t> </a:t>
                      </a:r>
                      <a:r>
                        <a:rPr sz="1400" dirty="0">
                          <a:latin typeface="Calibri"/>
                          <a:cs typeface="Calibri"/>
                        </a:rPr>
                        <a:t>2028</a:t>
                      </a:r>
                      <a:r>
                        <a:rPr sz="1400" spc="-20" dirty="0">
                          <a:latin typeface="Calibri"/>
                          <a:cs typeface="Calibri"/>
                        </a:rPr>
                        <a:t> </a:t>
                      </a:r>
                      <a:r>
                        <a:rPr sz="1400" spc="-50" dirty="0">
                          <a:latin typeface="Calibri"/>
                          <a:cs typeface="Calibri"/>
                        </a:rPr>
                        <a:t>/ </a:t>
                      </a:r>
                      <a:r>
                        <a:rPr sz="1400" spc="-10" dirty="0">
                          <a:latin typeface="Calibri"/>
                          <a:cs typeface="Calibri"/>
                        </a:rPr>
                        <a:t>Offsite</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3"/>
                  </a:ext>
                </a:extLst>
              </a:tr>
              <a:tr h="685800">
                <a:tc>
                  <a:txBody>
                    <a:bodyPr/>
                    <a:lstStyle/>
                    <a:p>
                      <a:pPr marL="91440" marR="656590">
                        <a:lnSpc>
                          <a:spcPct val="100000"/>
                        </a:lnSpc>
                        <a:spcBef>
                          <a:spcPts val="275"/>
                        </a:spcBef>
                      </a:pPr>
                      <a:r>
                        <a:rPr sz="1400" b="1" spc="-10" dirty="0">
                          <a:latin typeface="Calibri"/>
                          <a:cs typeface="Calibri"/>
                        </a:rPr>
                        <a:t>Language</a:t>
                      </a:r>
                      <a:r>
                        <a:rPr sz="1400" b="1" spc="-40" dirty="0">
                          <a:latin typeface="Calibri"/>
                          <a:cs typeface="Calibri"/>
                        </a:rPr>
                        <a:t> </a:t>
                      </a:r>
                      <a:r>
                        <a:rPr sz="1400" b="1" spc="-10" dirty="0">
                          <a:latin typeface="Calibri"/>
                          <a:cs typeface="Calibri"/>
                        </a:rPr>
                        <a:t>Readiness</a:t>
                      </a:r>
                      <a:r>
                        <a:rPr sz="1400" b="1" spc="-15" dirty="0">
                          <a:latin typeface="Calibri"/>
                          <a:cs typeface="Calibri"/>
                        </a:rPr>
                        <a:t> </a:t>
                      </a:r>
                      <a:r>
                        <a:rPr sz="1400" b="1" spc="-10" dirty="0">
                          <a:latin typeface="Calibri"/>
                          <a:cs typeface="Calibri"/>
                        </a:rPr>
                        <a:t>Information</a:t>
                      </a:r>
                      <a:r>
                        <a:rPr sz="1400" b="1" spc="-20" dirty="0">
                          <a:latin typeface="Calibri"/>
                          <a:cs typeface="Calibri"/>
                        </a:rPr>
                        <a:t> </a:t>
                      </a:r>
                      <a:r>
                        <a:rPr sz="1400" b="1" spc="-10" dirty="0">
                          <a:latin typeface="Calibri"/>
                          <a:cs typeface="Calibri"/>
                        </a:rPr>
                        <a:t>System </a:t>
                      </a:r>
                      <a:r>
                        <a:rPr sz="1400" b="1" spc="-20" dirty="0">
                          <a:latin typeface="Calibri"/>
                          <a:cs typeface="Calibri"/>
                        </a:rPr>
                        <a:t>H98210-</a:t>
                      </a:r>
                      <a:r>
                        <a:rPr sz="1400" b="1" spc="-10" dirty="0">
                          <a:latin typeface="Calibri"/>
                          <a:cs typeface="Calibri"/>
                        </a:rPr>
                        <a:t>18-</a:t>
                      </a:r>
                      <a:r>
                        <a:rPr sz="1400" b="1" spc="-20" dirty="0">
                          <a:latin typeface="Calibri"/>
                          <a:cs typeface="Calibri"/>
                        </a:rPr>
                        <a:t>C-</a:t>
                      </a:r>
                      <a:r>
                        <a:rPr sz="1400" b="1" dirty="0">
                          <a:latin typeface="Calibri"/>
                          <a:cs typeface="Calibri"/>
                        </a:rPr>
                        <a:t>0019</a:t>
                      </a:r>
                      <a:r>
                        <a:rPr sz="1400" b="1" spc="80" dirty="0">
                          <a:latin typeface="Calibri"/>
                          <a:cs typeface="Calibri"/>
                        </a:rPr>
                        <a:t> </a:t>
                      </a:r>
                      <a:r>
                        <a:rPr sz="1400" b="1" dirty="0">
                          <a:latin typeface="Calibri"/>
                          <a:cs typeface="Calibri"/>
                        </a:rPr>
                        <a:t>*</a:t>
                      </a:r>
                      <a:r>
                        <a:rPr sz="1400" b="1" spc="50" dirty="0">
                          <a:latin typeface="Calibri"/>
                          <a:cs typeface="Calibri"/>
                        </a:rPr>
                        <a:t> </a:t>
                      </a:r>
                      <a:r>
                        <a:rPr sz="1400" b="1" spc="-20" dirty="0">
                          <a:latin typeface="Calibri"/>
                          <a:cs typeface="Calibri"/>
                        </a:rPr>
                        <a:t>Follow-</a:t>
                      </a:r>
                      <a:r>
                        <a:rPr sz="1400" b="1" spc="-25" dirty="0">
                          <a:latin typeface="Calibri"/>
                          <a:cs typeface="Calibri"/>
                        </a:rPr>
                        <a:t>on</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algn="ctr">
                        <a:lnSpc>
                          <a:spcPct val="100000"/>
                        </a:lnSpc>
                      </a:pPr>
                      <a:r>
                        <a:rPr lang="en-US" sz="1400" dirty="0" smtClean="0">
                          <a:latin typeface="Calibri"/>
                          <a:cs typeface="Calibri"/>
                        </a:rPr>
                        <a:t>SDVOSB Set-Aside</a:t>
                      </a:r>
                    </a:p>
                    <a:p>
                      <a:pPr algn="ctr">
                        <a:lnSpc>
                          <a:spcPct val="100000"/>
                        </a:lnSpc>
                      </a:pPr>
                      <a:r>
                        <a:rPr lang="en-US" sz="1400" dirty="0" smtClean="0">
                          <a:latin typeface="Calibri"/>
                          <a:cs typeface="Calibri"/>
                        </a:rPr>
                        <a:t>SAM</a:t>
                      </a:r>
                      <a:endParaRPr sz="1400" dirty="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1270" algn="ctr">
                        <a:lnSpc>
                          <a:spcPct val="100000"/>
                        </a:lnSpc>
                        <a:spcBef>
                          <a:spcPts val="275"/>
                        </a:spcBef>
                      </a:pPr>
                      <a:r>
                        <a:rPr sz="1400" dirty="0">
                          <a:latin typeface="Calibri"/>
                          <a:cs typeface="Calibri"/>
                        </a:rPr>
                        <a:t>Nov</a:t>
                      </a:r>
                      <a:r>
                        <a:rPr sz="1400" spc="-45" dirty="0">
                          <a:latin typeface="Calibri"/>
                          <a:cs typeface="Calibri"/>
                        </a:rPr>
                        <a:t> </a:t>
                      </a:r>
                      <a:r>
                        <a:rPr sz="1400" spc="-20" dirty="0">
                          <a:latin typeface="Calibri"/>
                          <a:cs typeface="Calibri"/>
                        </a:rPr>
                        <a:t>2022</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1905" algn="ctr">
                        <a:lnSpc>
                          <a:spcPct val="100000"/>
                        </a:lnSpc>
                        <a:spcBef>
                          <a:spcPts val="275"/>
                        </a:spcBef>
                      </a:pPr>
                      <a:r>
                        <a:rPr sz="1400" spc="-10" dirty="0">
                          <a:latin typeface="Calibri"/>
                          <a:cs typeface="Calibri"/>
                        </a:rPr>
                        <a:t>541511</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2075">
                        <a:lnSpc>
                          <a:spcPct val="100000"/>
                        </a:lnSpc>
                        <a:spcBef>
                          <a:spcPts val="275"/>
                        </a:spcBef>
                      </a:pPr>
                      <a:r>
                        <a:rPr sz="1400" dirty="0">
                          <a:latin typeface="Calibri"/>
                          <a:cs typeface="Calibri"/>
                        </a:rPr>
                        <a:t>Apr</a:t>
                      </a:r>
                      <a:r>
                        <a:rPr sz="1400" spc="-30" dirty="0">
                          <a:latin typeface="Calibri"/>
                          <a:cs typeface="Calibri"/>
                        </a:rPr>
                        <a:t> </a:t>
                      </a:r>
                      <a:r>
                        <a:rPr sz="1400" dirty="0">
                          <a:latin typeface="Calibri"/>
                          <a:cs typeface="Calibri"/>
                        </a:rPr>
                        <a:t>2023</a:t>
                      </a:r>
                      <a:r>
                        <a:rPr sz="1400" spc="-25" dirty="0">
                          <a:latin typeface="Calibri"/>
                          <a:cs typeface="Calibri"/>
                        </a:rPr>
                        <a:t> </a:t>
                      </a:r>
                      <a:r>
                        <a:rPr sz="1400" spc="-50" dirty="0">
                          <a:latin typeface="Calibri"/>
                          <a:cs typeface="Calibri"/>
                        </a:rPr>
                        <a:t>–</a:t>
                      </a:r>
                      <a:endParaRPr sz="1400">
                        <a:latin typeface="Calibri"/>
                        <a:cs typeface="Calibri"/>
                      </a:endParaRPr>
                    </a:p>
                    <a:p>
                      <a:pPr marL="92075">
                        <a:lnSpc>
                          <a:spcPct val="100000"/>
                        </a:lnSpc>
                      </a:pPr>
                      <a:r>
                        <a:rPr sz="1400" dirty="0">
                          <a:latin typeface="Calibri"/>
                          <a:cs typeface="Calibri"/>
                        </a:rPr>
                        <a:t>Apr</a:t>
                      </a:r>
                      <a:r>
                        <a:rPr sz="1400" spc="-25" dirty="0">
                          <a:latin typeface="Calibri"/>
                          <a:cs typeface="Calibri"/>
                        </a:rPr>
                        <a:t> </a:t>
                      </a:r>
                      <a:r>
                        <a:rPr sz="1400" dirty="0">
                          <a:latin typeface="Calibri"/>
                          <a:cs typeface="Calibri"/>
                        </a:rPr>
                        <a:t>2028</a:t>
                      </a:r>
                      <a:r>
                        <a:rPr sz="1400" spc="-15" dirty="0">
                          <a:latin typeface="Calibri"/>
                          <a:cs typeface="Calibri"/>
                        </a:rPr>
                        <a:t> </a:t>
                      </a:r>
                      <a:r>
                        <a:rPr sz="1400" dirty="0">
                          <a:latin typeface="Calibri"/>
                          <a:cs typeface="Calibri"/>
                        </a:rPr>
                        <a:t>/</a:t>
                      </a:r>
                      <a:r>
                        <a:rPr sz="1400" spc="-35" dirty="0">
                          <a:latin typeface="Calibri"/>
                          <a:cs typeface="Calibri"/>
                        </a:rPr>
                        <a:t> </a:t>
                      </a:r>
                      <a:r>
                        <a:rPr sz="1400" spc="-10" dirty="0">
                          <a:latin typeface="Calibri"/>
                          <a:cs typeface="Calibri"/>
                        </a:rPr>
                        <a:t>Onsite</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val="10004"/>
                  </a:ext>
                </a:extLst>
              </a:tr>
              <a:tr h="802640">
                <a:tc>
                  <a:txBody>
                    <a:bodyPr/>
                    <a:lstStyle/>
                    <a:p>
                      <a:pPr marL="92075" marR="334010">
                        <a:lnSpc>
                          <a:spcPct val="100000"/>
                        </a:lnSpc>
                        <a:spcBef>
                          <a:spcPts val="275"/>
                        </a:spcBef>
                      </a:pPr>
                      <a:r>
                        <a:rPr sz="1400" b="1" dirty="0">
                          <a:latin typeface="Calibri"/>
                          <a:cs typeface="Calibri"/>
                        </a:rPr>
                        <a:t>OPLAN</a:t>
                      </a:r>
                      <a:r>
                        <a:rPr sz="1400" b="1" spc="-40" dirty="0">
                          <a:latin typeface="Calibri"/>
                          <a:cs typeface="Calibri"/>
                        </a:rPr>
                        <a:t> </a:t>
                      </a:r>
                      <a:r>
                        <a:rPr sz="1400" b="1" dirty="0">
                          <a:latin typeface="Calibri"/>
                          <a:cs typeface="Calibri"/>
                        </a:rPr>
                        <a:t>LREC</a:t>
                      </a:r>
                      <a:r>
                        <a:rPr sz="1400" b="1" spc="-50" dirty="0">
                          <a:latin typeface="Calibri"/>
                          <a:cs typeface="Calibri"/>
                        </a:rPr>
                        <a:t> </a:t>
                      </a:r>
                      <a:r>
                        <a:rPr sz="1400" b="1" spc="-10" dirty="0">
                          <a:latin typeface="Calibri"/>
                          <a:cs typeface="Calibri"/>
                        </a:rPr>
                        <a:t>Requirements</a:t>
                      </a:r>
                      <a:r>
                        <a:rPr sz="1400" b="1" spc="-40" dirty="0">
                          <a:latin typeface="Calibri"/>
                          <a:cs typeface="Calibri"/>
                        </a:rPr>
                        <a:t> </a:t>
                      </a:r>
                      <a:r>
                        <a:rPr sz="1400" b="1" spc="-10" dirty="0">
                          <a:latin typeface="Calibri"/>
                          <a:cs typeface="Calibri"/>
                        </a:rPr>
                        <a:t>Appendix</a:t>
                      </a:r>
                      <a:r>
                        <a:rPr sz="1400" b="1" spc="-40" dirty="0">
                          <a:latin typeface="Calibri"/>
                          <a:cs typeface="Calibri"/>
                        </a:rPr>
                        <a:t> </a:t>
                      </a:r>
                      <a:r>
                        <a:rPr sz="1400" b="1" spc="-10" dirty="0">
                          <a:latin typeface="Calibri"/>
                          <a:cs typeface="Calibri"/>
                        </a:rPr>
                        <a:t>Project </a:t>
                      </a:r>
                      <a:r>
                        <a:rPr sz="1400" b="1" spc="-20" dirty="0">
                          <a:latin typeface="Calibri"/>
                          <a:cs typeface="Calibri"/>
                        </a:rPr>
                        <a:t>H98210-</a:t>
                      </a:r>
                      <a:r>
                        <a:rPr sz="1400" b="1" spc="-10" dirty="0">
                          <a:latin typeface="Calibri"/>
                          <a:cs typeface="Calibri"/>
                        </a:rPr>
                        <a:t>19-F-</a:t>
                      </a:r>
                      <a:r>
                        <a:rPr sz="1400" b="1" dirty="0">
                          <a:latin typeface="Calibri"/>
                          <a:cs typeface="Calibri"/>
                        </a:rPr>
                        <a:t>0373</a:t>
                      </a:r>
                      <a:r>
                        <a:rPr sz="1400" b="1" spc="65" dirty="0">
                          <a:latin typeface="Calibri"/>
                          <a:cs typeface="Calibri"/>
                        </a:rPr>
                        <a:t> </a:t>
                      </a:r>
                      <a:r>
                        <a:rPr sz="1400" b="1" dirty="0">
                          <a:latin typeface="Calibri"/>
                          <a:cs typeface="Calibri"/>
                        </a:rPr>
                        <a:t>*</a:t>
                      </a:r>
                      <a:r>
                        <a:rPr sz="1400" b="1" spc="45" dirty="0">
                          <a:latin typeface="Calibri"/>
                          <a:cs typeface="Calibri"/>
                        </a:rPr>
                        <a:t> </a:t>
                      </a:r>
                      <a:r>
                        <a:rPr sz="1400" b="1" spc="-20" dirty="0">
                          <a:latin typeface="Calibri"/>
                          <a:cs typeface="Calibri"/>
                        </a:rPr>
                        <a:t>Follow-</a:t>
                      </a:r>
                      <a:r>
                        <a:rPr sz="1400" b="1" spc="-25" dirty="0">
                          <a:latin typeface="Calibri"/>
                          <a:cs typeface="Calibri"/>
                        </a:rPr>
                        <a:t>on</a:t>
                      </a:r>
                      <a:endParaRPr sz="1400">
                        <a:latin typeface="Calibri"/>
                        <a:cs typeface="Calibri"/>
                      </a:endParaRPr>
                    </a:p>
                    <a:p>
                      <a:pPr marL="92075">
                        <a:lnSpc>
                          <a:spcPct val="100000"/>
                        </a:lnSpc>
                      </a:pPr>
                      <a:r>
                        <a:rPr sz="1400" b="1" dirty="0">
                          <a:latin typeface="Calibri"/>
                          <a:cs typeface="Calibri"/>
                        </a:rPr>
                        <a:t>**</a:t>
                      </a:r>
                      <a:r>
                        <a:rPr sz="1400" b="1" spc="-30" dirty="0">
                          <a:latin typeface="Calibri"/>
                          <a:cs typeface="Calibri"/>
                        </a:rPr>
                        <a:t> </a:t>
                      </a:r>
                      <a:r>
                        <a:rPr sz="1400" b="1" spc="-10" dirty="0">
                          <a:latin typeface="Calibri"/>
                          <a:cs typeface="Calibri"/>
                        </a:rPr>
                        <a:t>Assisted</a:t>
                      </a:r>
                      <a:r>
                        <a:rPr sz="1400" b="1" spc="-15" dirty="0">
                          <a:latin typeface="Calibri"/>
                          <a:cs typeface="Calibri"/>
                        </a:rPr>
                        <a:t> </a:t>
                      </a:r>
                      <a:r>
                        <a:rPr sz="1400" b="1" dirty="0">
                          <a:latin typeface="Calibri"/>
                          <a:cs typeface="Calibri"/>
                        </a:rPr>
                        <a:t>Acquisition -</a:t>
                      </a:r>
                      <a:r>
                        <a:rPr sz="1400" b="1" spc="-40" dirty="0">
                          <a:latin typeface="Calibri"/>
                          <a:cs typeface="Calibri"/>
                        </a:rPr>
                        <a:t> </a:t>
                      </a:r>
                      <a:r>
                        <a:rPr sz="1400" b="1" spc="-20" dirty="0">
                          <a:latin typeface="Calibri"/>
                          <a:cs typeface="Calibri"/>
                        </a:rPr>
                        <a:t>GS-</a:t>
                      </a:r>
                      <a:r>
                        <a:rPr sz="1400" b="1" spc="-10" dirty="0">
                          <a:latin typeface="Calibri"/>
                          <a:cs typeface="Calibri"/>
                        </a:rPr>
                        <a:t>00F-</a:t>
                      </a:r>
                      <a:r>
                        <a:rPr sz="1400" b="1" spc="-20" dirty="0">
                          <a:latin typeface="Calibri"/>
                          <a:cs typeface="Calibri"/>
                        </a:rPr>
                        <a:t>008DA</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1270" algn="ctr">
                        <a:lnSpc>
                          <a:spcPct val="100000"/>
                        </a:lnSpc>
                        <a:spcBef>
                          <a:spcPts val="275"/>
                        </a:spcBef>
                      </a:pPr>
                      <a:r>
                        <a:rPr sz="1400" spc="-25" dirty="0">
                          <a:latin typeface="Calibri"/>
                          <a:cs typeface="Calibri"/>
                        </a:rPr>
                        <a:t>TBD</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1905" algn="ctr">
                        <a:lnSpc>
                          <a:spcPct val="100000"/>
                        </a:lnSpc>
                        <a:spcBef>
                          <a:spcPts val="275"/>
                        </a:spcBef>
                      </a:pPr>
                      <a:r>
                        <a:rPr sz="1400" dirty="0">
                          <a:latin typeface="Calibri"/>
                          <a:cs typeface="Calibri"/>
                        </a:rPr>
                        <a:t>Mar</a:t>
                      </a:r>
                      <a:r>
                        <a:rPr sz="1400" spc="-25" dirty="0">
                          <a:latin typeface="Calibri"/>
                          <a:cs typeface="Calibri"/>
                        </a:rPr>
                        <a:t> </a:t>
                      </a:r>
                      <a:r>
                        <a:rPr sz="1400" spc="-20" dirty="0">
                          <a:latin typeface="Calibri"/>
                          <a:cs typeface="Calibri"/>
                        </a:rPr>
                        <a:t>2024</a:t>
                      </a:r>
                      <a:endParaRPr sz="1400" dirty="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1905" algn="ctr">
                        <a:lnSpc>
                          <a:spcPct val="100000"/>
                        </a:lnSpc>
                        <a:spcBef>
                          <a:spcPts val="275"/>
                        </a:spcBef>
                      </a:pPr>
                      <a:r>
                        <a:rPr sz="1400" spc="-10" dirty="0">
                          <a:latin typeface="Calibri"/>
                          <a:cs typeface="Calibri"/>
                        </a:rPr>
                        <a:t>541611</a:t>
                      </a:r>
                      <a:endParaRPr sz="1400" dirty="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92075">
                        <a:lnSpc>
                          <a:spcPct val="100000"/>
                        </a:lnSpc>
                        <a:spcBef>
                          <a:spcPts val="275"/>
                        </a:spcBef>
                      </a:pPr>
                      <a:r>
                        <a:rPr sz="1400" dirty="0">
                          <a:latin typeface="Calibri"/>
                          <a:cs typeface="Calibri"/>
                        </a:rPr>
                        <a:t>Jul</a:t>
                      </a:r>
                      <a:r>
                        <a:rPr sz="1400" spc="-25" dirty="0">
                          <a:latin typeface="Calibri"/>
                          <a:cs typeface="Calibri"/>
                        </a:rPr>
                        <a:t> </a:t>
                      </a:r>
                      <a:r>
                        <a:rPr sz="1400" dirty="0">
                          <a:latin typeface="Calibri"/>
                          <a:cs typeface="Calibri"/>
                        </a:rPr>
                        <a:t>2024</a:t>
                      </a:r>
                      <a:r>
                        <a:rPr sz="1400" spc="-25" dirty="0">
                          <a:latin typeface="Calibri"/>
                          <a:cs typeface="Calibri"/>
                        </a:rPr>
                        <a:t> </a:t>
                      </a:r>
                      <a:r>
                        <a:rPr sz="1400" spc="-50" dirty="0">
                          <a:latin typeface="Calibri"/>
                          <a:cs typeface="Calibri"/>
                        </a:rPr>
                        <a:t>–</a:t>
                      </a:r>
                      <a:endParaRPr sz="1400" dirty="0">
                        <a:latin typeface="Calibri"/>
                        <a:cs typeface="Calibri"/>
                      </a:endParaRPr>
                    </a:p>
                    <a:p>
                      <a:pPr marL="92075">
                        <a:lnSpc>
                          <a:spcPct val="100000"/>
                        </a:lnSpc>
                      </a:pPr>
                      <a:r>
                        <a:rPr sz="1400" dirty="0">
                          <a:latin typeface="Calibri"/>
                          <a:cs typeface="Calibri"/>
                        </a:rPr>
                        <a:t>Jul</a:t>
                      </a:r>
                      <a:r>
                        <a:rPr sz="1400" spc="-30" dirty="0">
                          <a:latin typeface="Calibri"/>
                          <a:cs typeface="Calibri"/>
                        </a:rPr>
                        <a:t> </a:t>
                      </a:r>
                      <a:r>
                        <a:rPr sz="1400" dirty="0">
                          <a:latin typeface="Calibri"/>
                          <a:cs typeface="Calibri"/>
                        </a:rPr>
                        <a:t>2029</a:t>
                      </a:r>
                      <a:r>
                        <a:rPr sz="1400" spc="-30" dirty="0">
                          <a:latin typeface="Calibri"/>
                          <a:cs typeface="Calibri"/>
                        </a:rPr>
                        <a:t> </a:t>
                      </a:r>
                      <a:r>
                        <a:rPr sz="1400" dirty="0">
                          <a:latin typeface="Calibri"/>
                          <a:cs typeface="Calibri"/>
                        </a:rPr>
                        <a:t>/</a:t>
                      </a:r>
                      <a:r>
                        <a:rPr sz="1400" spc="-40" dirty="0">
                          <a:latin typeface="Calibri"/>
                          <a:cs typeface="Calibri"/>
                        </a:rPr>
                        <a:t> </a:t>
                      </a:r>
                      <a:r>
                        <a:rPr sz="1400" dirty="0">
                          <a:latin typeface="Calibri"/>
                          <a:cs typeface="Calibri"/>
                        </a:rPr>
                        <a:t>Onsite</a:t>
                      </a:r>
                      <a:r>
                        <a:rPr sz="1400" spc="-15" dirty="0">
                          <a:latin typeface="Calibri"/>
                          <a:cs typeface="Calibri"/>
                        </a:rPr>
                        <a:t> </a:t>
                      </a:r>
                      <a:r>
                        <a:rPr sz="1400" spc="-20" dirty="0">
                          <a:latin typeface="Calibri"/>
                          <a:cs typeface="Calibri"/>
                        </a:rPr>
                        <a:t>CCMD</a:t>
                      </a:r>
                      <a:endParaRPr sz="1400" dirty="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5"/>
                  </a:ext>
                </a:extLst>
              </a:tr>
            </a:tbl>
          </a:graphicData>
        </a:graphic>
      </p:graphicFrame>
      <p:sp>
        <p:nvSpPr>
          <p:cNvPr id="4" name="object 5"/>
          <p:cNvSpPr txBox="1">
            <a:spLocks noGrp="1"/>
          </p:cNvSpPr>
          <p:nvPr>
            <p:ph type="title"/>
          </p:nvPr>
        </p:nvSpPr>
        <p:spPr>
          <a:xfrm>
            <a:off x="838200" y="529372"/>
            <a:ext cx="10515600" cy="997068"/>
          </a:xfrm>
          <a:prstGeom prst="rect">
            <a:avLst/>
          </a:prstGeom>
        </p:spPr>
        <p:txBody>
          <a:bodyPr vert="horz" wrap="square" lIns="0" tIns="12065" rIns="0" bIns="0" rtlCol="0">
            <a:spAutoFit/>
          </a:bodyPr>
          <a:lstStyle/>
          <a:p>
            <a:pPr marL="12700" marR="5080" algn="ctr">
              <a:lnSpc>
                <a:spcPct val="100000"/>
              </a:lnSpc>
              <a:spcBef>
                <a:spcPts val="95"/>
              </a:spcBef>
            </a:pPr>
            <a:r>
              <a:rPr sz="3200" b="1" dirty="0">
                <a:latin typeface="Arial" panose="020B0604020202020204" pitchFamily="34" charset="0"/>
                <a:cs typeface="Arial" panose="020B0604020202020204" pitchFamily="34" charset="0"/>
              </a:rPr>
              <a:t>DEFENSE</a:t>
            </a:r>
            <a:r>
              <a:rPr sz="3200" b="1" spc="-95" dirty="0">
                <a:latin typeface="Arial" panose="020B0604020202020204" pitchFamily="34" charset="0"/>
                <a:cs typeface="Arial" panose="020B0604020202020204" pitchFamily="34" charset="0"/>
              </a:rPr>
              <a:t> </a:t>
            </a:r>
            <a:r>
              <a:rPr sz="3200" b="1" spc="-10" dirty="0">
                <a:latin typeface="Arial" panose="020B0604020202020204" pitchFamily="34" charset="0"/>
                <a:cs typeface="Arial" panose="020B0604020202020204" pitchFamily="34" charset="0"/>
              </a:rPr>
              <a:t>LANGAUGE</a:t>
            </a:r>
            <a:r>
              <a:rPr sz="3200" b="1" spc="-95" dirty="0">
                <a:latin typeface="Arial" panose="020B0604020202020204" pitchFamily="34" charset="0"/>
                <a:cs typeface="Arial" panose="020B0604020202020204" pitchFamily="34" charset="0"/>
              </a:rPr>
              <a:t> </a:t>
            </a:r>
            <a:r>
              <a:rPr sz="3200" b="1" dirty="0">
                <a:latin typeface="Arial" panose="020B0604020202020204" pitchFamily="34" charset="0"/>
                <a:cs typeface="Arial" panose="020B0604020202020204" pitchFamily="34" charset="0"/>
              </a:rPr>
              <a:t>AND</a:t>
            </a:r>
            <a:r>
              <a:rPr sz="3200" b="1" spc="-110" dirty="0">
                <a:latin typeface="Arial" panose="020B0604020202020204" pitchFamily="34" charset="0"/>
                <a:cs typeface="Arial" panose="020B0604020202020204" pitchFamily="34" charset="0"/>
              </a:rPr>
              <a:t> </a:t>
            </a:r>
            <a:r>
              <a:rPr sz="3200" b="1" spc="-10" dirty="0">
                <a:latin typeface="Arial" panose="020B0604020202020204" pitchFamily="34" charset="0"/>
                <a:cs typeface="Arial" panose="020B0604020202020204" pitchFamily="34" charset="0"/>
              </a:rPr>
              <a:t>NATIONAL </a:t>
            </a:r>
            <a:r>
              <a:rPr sz="3200" b="1" dirty="0">
                <a:latin typeface="Arial" panose="020B0604020202020204" pitchFamily="34" charset="0"/>
                <a:cs typeface="Arial" panose="020B0604020202020204" pitchFamily="34" charset="0"/>
              </a:rPr>
              <a:t>SECURITY</a:t>
            </a:r>
            <a:r>
              <a:rPr sz="3200" b="1" spc="-120" dirty="0">
                <a:latin typeface="Arial" panose="020B0604020202020204" pitchFamily="34" charset="0"/>
                <a:cs typeface="Arial" panose="020B0604020202020204" pitchFamily="34" charset="0"/>
              </a:rPr>
              <a:t> </a:t>
            </a:r>
            <a:r>
              <a:rPr sz="3200" b="1" spc="-30" dirty="0">
                <a:latin typeface="Arial" panose="020B0604020202020204" pitchFamily="34" charset="0"/>
                <a:cs typeface="Arial" panose="020B0604020202020204" pitchFamily="34" charset="0"/>
              </a:rPr>
              <a:t>EDUCATION</a:t>
            </a:r>
            <a:r>
              <a:rPr sz="3200" b="1" spc="-120" dirty="0">
                <a:latin typeface="Arial" panose="020B0604020202020204" pitchFamily="34" charset="0"/>
                <a:cs typeface="Arial" panose="020B0604020202020204" pitchFamily="34" charset="0"/>
              </a:rPr>
              <a:t> </a:t>
            </a:r>
            <a:r>
              <a:rPr sz="3200" b="1" dirty="0">
                <a:latin typeface="Arial" panose="020B0604020202020204" pitchFamily="34" charset="0"/>
                <a:cs typeface="Arial" panose="020B0604020202020204" pitchFamily="34" charset="0"/>
              </a:rPr>
              <a:t>OFFICE</a:t>
            </a:r>
            <a:r>
              <a:rPr sz="3200" b="1" spc="-120" dirty="0">
                <a:latin typeface="Arial" panose="020B0604020202020204" pitchFamily="34" charset="0"/>
                <a:cs typeface="Arial" panose="020B0604020202020204" pitchFamily="34" charset="0"/>
              </a:rPr>
              <a:t> </a:t>
            </a:r>
            <a:r>
              <a:rPr sz="3200" b="1" spc="-10" dirty="0">
                <a:latin typeface="Arial" panose="020B0604020202020204" pitchFamily="34" charset="0"/>
                <a:cs typeface="Arial" panose="020B0604020202020204" pitchFamily="34" charset="0"/>
              </a:rPr>
              <a:t>(DLNSEO)</a:t>
            </a:r>
            <a:endParaRPr sz="3200" b="1" dirty="0">
              <a:latin typeface="Arial" panose="020B0604020202020204" pitchFamily="34" charset="0"/>
              <a:cs typeface="Arial" panose="020B0604020202020204" pitchFamily="34" charset="0"/>
            </a:endParaRPr>
          </a:p>
        </p:txBody>
      </p:sp>
      <p:pic>
        <p:nvPicPr>
          <p:cNvPr id="5" name="object 10"/>
          <p:cNvPicPr/>
          <p:nvPr/>
        </p:nvPicPr>
        <p:blipFill>
          <a:blip r:embed="rId2" cstate="print"/>
          <a:stretch>
            <a:fillRect/>
          </a:stretch>
        </p:blipFill>
        <p:spPr>
          <a:xfrm>
            <a:off x="10130318" y="5137077"/>
            <a:ext cx="2058967" cy="1823663"/>
          </a:xfrm>
          <a:prstGeom prst="rect">
            <a:avLst/>
          </a:prstGeom>
        </p:spPr>
      </p:pic>
      <p:sp>
        <p:nvSpPr>
          <p:cNvPr id="7" name="object 8"/>
          <p:cNvSpPr txBox="1"/>
          <p:nvPr/>
        </p:nvSpPr>
        <p:spPr>
          <a:xfrm>
            <a:off x="1753890" y="6271514"/>
            <a:ext cx="8182609" cy="377190"/>
          </a:xfrm>
          <a:prstGeom prst="rect">
            <a:avLst/>
          </a:prstGeom>
        </p:spPr>
        <p:txBody>
          <a:bodyPr vert="horz" wrap="square" lIns="0" tIns="12700" rIns="0" bIns="0" rtlCol="0">
            <a:spAutoFit/>
          </a:bodyPr>
          <a:lstStyle/>
          <a:p>
            <a:pPr marL="12700">
              <a:lnSpc>
                <a:spcPct val="100000"/>
              </a:lnSpc>
              <a:spcBef>
                <a:spcPts val="100"/>
              </a:spcBef>
            </a:pPr>
            <a:r>
              <a:rPr sz="1100" dirty="0">
                <a:latin typeface="Calibri"/>
                <a:cs typeface="Calibri"/>
              </a:rPr>
              <a:t>Note:</a:t>
            </a:r>
            <a:r>
              <a:rPr sz="1100" spc="-15" dirty="0">
                <a:latin typeface="Calibri"/>
                <a:cs typeface="Calibri"/>
              </a:rPr>
              <a:t> </a:t>
            </a:r>
            <a:r>
              <a:rPr sz="1100" dirty="0">
                <a:latin typeface="Calibri"/>
                <a:cs typeface="Calibri"/>
              </a:rPr>
              <a:t>The</a:t>
            </a:r>
            <a:r>
              <a:rPr sz="1100" spc="-5" dirty="0">
                <a:latin typeface="Calibri"/>
                <a:cs typeface="Calibri"/>
              </a:rPr>
              <a:t> </a:t>
            </a:r>
            <a:r>
              <a:rPr sz="1100" spc="-10" dirty="0">
                <a:latin typeface="Calibri"/>
                <a:cs typeface="Calibri"/>
              </a:rPr>
              <a:t>Government</a:t>
            </a:r>
            <a:r>
              <a:rPr sz="1100" spc="-5" dirty="0">
                <a:latin typeface="Calibri"/>
                <a:cs typeface="Calibri"/>
              </a:rPr>
              <a:t> </a:t>
            </a:r>
            <a:r>
              <a:rPr sz="1100" dirty="0">
                <a:latin typeface="Calibri"/>
                <a:cs typeface="Calibri"/>
              </a:rPr>
              <a:t>does</a:t>
            </a:r>
            <a:r>
              <a:rPr sz="1100" spc="-25" dirty="0">
                <a:latin typeface="Calibri"/>
                <a:cs typeface="Calibri"/>
              </a:rPr>
              <a:t> </a:t>
            </a:r>
            <a:r>
              <a:rPr sz="1100" dirty="0">
                <a:latin typeface="Calibri"/>
                <a:cs typeface="Calibri"/>
              </a:rPr>
              <a:t>not</a:t>
            </a:r>
            <a:r>
              <a:rPr sz="1100" spc="-20" dirty="0">
                <a:latin typeface="Calibri"/>
                <a:cs typeface="Calibri"/>
              </a:rPr>
              <a:t> </a:t>
            </a:r>
            <a:r>
              <a:rPr sz="1100" spc="-10" dirty="0">
                <a:latin typeface="Calibri"/>
                <a:cs typeface="Calibri"/>
              </a:rPr>
              <a:t>guarantee</a:t>
            </a:r>
            <a:r>
              <a:rPr sz="1100" spc="-15" dirty="0">
                <a:latin typeface="Calibri"/>
                <a:cs typeface="Calibri"/>
              </a:rPr>
              <a:t> </a:t>
            </a:r>
            <a:r>
              <a:rPr sz="1100" dirty="0">
                <a:latin typeface="Calibri"/>
                <a:cs typeface="Calibri"/>
              </a:rPr>
              <a:t>that</a:t>
            </a:r>
            <a:r>
              <a:rPr sz="1100" spc="-20" dirty="0">
                <a:latin typeface="Calibri"/>
                <a:cs typeface="Calibri"/>
              </a:rPr>
              <a:t> </a:t>
            </a:r>
            <a:r>
              <a:rPr sz="1100" dirty="0">
                <a:latin typeface="Calibri"/>
                <a:cs typeface="Calibri"/>
              </a:rPr>
              <a:t>the</a:t>
            </a:r>
            <a:r>
              <a:rPr sz="1100" spc="-15" dirty="0">
                <a:latin typeface="Calibri"/>
                <a:cs typeface="Calibri"/>
              </a:rPr>
              <a:t> </a:t>
            </a:r>
            <a:r>
              <a:rPr sz="1100" spc="-10" dirty="0">
                <a:latin typeface="Calibri"/>
                <a:cs typeface="Calibri"/>
              </a:rPr>
              <a:t>information</a:t>
            </a:r>
            <a:r>
              <a:rPr sz="1100" spc="-35" dirty="0">
                <a:latin typeface="Calibri"/>
                <a:cs typeface="Calibri"/>
              </a:rPr>
              <a:t> </a:t>
            </a:r>
            <a:r>
              <a:rPr sz="1100" dirty="0">
                <a:latin typeface="Calibri"/>
                <a:cs typeface="Calibri"/>
              </a:rPr>
              <a:t>provided</a:t>
            </a:r>
            <a:r>
              <a:rPr sz="1100" spc="-10" dirty="0">
                <a:latin typeface="Calibri"/>
                <a:cs typeface="Calibri"/>
              </a:rPr>
              <a:t> </a:t>
            </a:r>
            <a:r>
              <a:rPr sz="1100" dirty="0">
                <a:latin typeface="Calibri"/>
                <a:cs typeface="Calibri"/>
              </a:rPr>
              <a:t>is</a:t>
            </a:r>
            <a:r>
              <a:rPr sz="1100" spc="-20" dirty="0">
                <a:latin typeface="Calibri"/>
                <a:cs typeface="Calibri"/>
              </a:rPr>
              <a:t> </a:t>
            </a:r>
            <a:r>
              <a:rPr sz="1100" spc="-10" dirty="0">
                <a:latin typeface="Calibri"/>
                <a:cs typeface="Calibri"/>
              </a:rPr>
              <a:t>firm/factual.</a:t>
            </a:r>
            <a:r>
              <a:rPr sz="1100" spc="-25" dirty="0">
                <a:latin typeface="Calibri"/>
                <a:cs typeface="Calibri"/>
              </a:rPr>
              <a:t> </a:t>
            </a:r>
            <a:r>
              <a:rPr sz="1100" dirty="0">
                <a:latin typeface="Calibri"/>
                <a:cs typeface="Calibri"/>
              </a:rPr>
              <a:t>It</a:t>
            </a:r>
            <a:r>
              <a:rPr sz="1100" spc="-20" dirty="0">
                <a:latin typeface="Calibri"/>
                <a:cs typeface="Calibri"/>
              </a:rPr>
              <a:t> </a:t>
            </a:r>
            <a:r>
              <a:rPr sz="1100" spc="-10" dirty="0">
                <a:latin typeface="Calibri"/>
                <a:cs typeface="Calibri"/>
              </a:rPr>
              <a:t>should</a:t>
            </a:r>
            <a:r>
              <a:rPr sz="1100" spc="-35" dirty="0">
                <a:latin typeface="Calibri"/>
                <a:cs typeface="Calibri"/>
              </a:rPr>
              <a:t> </a:t>
            </a:r>
            <a:r>
              <a:rPr sz="1100" dirty="0">
                <a:latin typeface="Calibri"/>
                <a:cs typeface="Calibri"/>
              </a:rPr>
              <a:t>not</a:t>
            </a:r>
            <a:r>
              <a:rPr sz="1100" spc="-20" dirty="0">
                <a:latin typeface="Calibri"/>
                <a:cs typeface="Calibri"/>
              </a:rPr>
              <a:t> </a:t>
            </a:r>
            <a:r>
              <a:rPr sz="1100" dirty="0">
                <a:latin typeface="Calibri"/>
                <a:cs typeface="Calibri"/>
              </a:rPr>
              <a:t>be</a:t>
            </a:r>
            <a:r>
              <a:rPr sz="1100" spc="-10" dirty="0">
                <a:latin typeface="Calibri"/>
                <a:cs typeface="Calibri"/>
              </a:rPr>
              <a:t> </a:t>
            </a:r>
            <a:r>
              <a:rPr sz="1100" dirty="0">
                <a:latin typeface="Calibri"/>
                <a:cs typeface="Calibri"/>
              </a:rPr>
              <a:t>used</a:t>
            </a:r>
            <a:r>
              <a:rPr sz="1100" spc="-15" dirty="0">
                <a:latin typeface="Calibri"/>
                <a:cs typeface="Calibri"/>
              </a:rPr>
              <a:t> </a:t>
            </a:r>
            <a:r>
              <a:rPr sz="1100" dirty="0">
                <a:latin typeface="Calibri"/>
                <a:cs typeface="Calibri"/>
              </a:rPr>
              <a:t>for</a:t>
            </a:r>
            <a:r>
              <a:rPr sz="1100" spc="-25" dirty="0">
                <a:latin typeface="Calibri"/>
                <a:cs typeface="Calibri"/>
              </a:rPr>
              <a:t> </a:t>
            </a:r>
            <a:r>
              <a:rPr sz="1200" dirty="0">
                <a:latin typeface="Calibri"/>
                <a:cs typeface="Calibri"/>
              </a:rPr>
              <a:t>bid</a:t>
            </a:r>
            <a:r>
              <a:rPr sz="1200" spc="-20" dirty="0">
                <a:latin typeface="Calibri"/>
                <a:cs typeface="Calibri"/>
              </a:rPr>
              <a:t> </a:t>
            </a:r>
            <a:r>
              <a:rPr sz="1200" dirty="0">
                <a:latin typeface="Calibri"/>
                <a:cs typeface="Calibri"/>
              </a:rPr>
              <a:t>and</a:t>
            </a:r>
            <a:r>
              <a:rPr sz="1200" spc="-20" dirty="0">
                <a:latin typeface="Calibri"/>
                <a:cs typeface="Calibri"/>
              </a:rPr>
              <a:t> </a:t>
            </a:r>
            <a:r>
              <a:rPr sz="1200" dirty="0">
                <a:latin typeface="Calibri"/>
                <a:cs typeface="Calibri"/>
              </a:rPr>
              <a:t>proposal</a:t>
            </a:r>
            <a:r>
              <a:rPr sz="1200" spc="-10" dirty="0">
                <a:latin typeface="Calibri"/>
                <a:cs typeface="Calibri"/>
              </a:rPr>
              <a:t> purposes.</a:t>
            </a:r>
            <a:endParaRPr sz="1200" dirty="0">
              <a:latin typeface="Calibri"/>
              <a:cs typeface="Calibri"/>
            </a:endParaRPr>
          </a:p>
          <a:p>
            <a:pPr marL="12700">
              <a:lnSpc>
                <a:spcPct val="100000"/>
              </a:lnSpc>
              <a:spcBef>
                <a:spcPts val="10"/>
              </a:spcBef>
              <a:tabLst>
                <a:tab pos="2972435" algn="l"/>
              </a:tabLst>
            </a:pPr>
            <a:r>
              <a:rPr sz="1100" dirty="0">
                <a:latin typeface="Calibri"/>
                <a:cs typeface="Calibri"/>
              </a:rPr>
              <a:t>*</a:t>
            </a:r>
            <a:r>
              <a:rPr sz="1100" spc="-20" dirty="0">
                <a:latin typeface="Calibri"/>
                <a:cs typeface="Calibri"/>
              </a:rPr>
              <a:t> </a:t>
            </a:r>
            <a:r>
              <a:rPr sz="1100" spc="-10" dirty="0">
                <a:latin typeface="Calibri"/>
                <a:cs typeface="Calibri"/>
              </a:rPr>
              <a:t>Follow-</a:t>
            </a:r>
            <a:r>
              <a:rPr sz="1100" dirty="0">
                <a:latin typeface="Calibri"/>
                <a:cs typeface="Calibri"/>
              </a:rPr>
              <a:t>on</a:t>
            </a:r>
            <a:r>
              <a:rPr sz="1100" spc="-30" dirty="0">
                <a:latin typeface="Calibri"/>
                <a:cs typeface="Calibri"/>
              </a:rPr>
              <a:t> </a:t>
            </a:r>
            <a:r>
              <a:rPr sz="1100" dirty="0">
                <a:latin typeface="Calibri"/>
                <a:cs typeface="Calibri"/>
              </a:rPr>
              <a:t>–</a:t>
            </a:r>
            <a:r>
              <a:rPr sz="1100" spc="-20" dirty="0">
                <a:latin typeface="Calibri"/>
                <a:cs typeface="Calibri"/>
              </a:rPr>
              <a:t> </a:t>
            </a:r>
            <a:r>
              <a:rPr sz="1100" dirty="0">
                <a:latin typeface="Calibri"/>
                <a:cs typeface="Calibri"/>
              </a:rPr>
              <a:t>current</a:t>
            </a:r>
            <a:r>
              <a:rPr sz="1100" spc="-10" dirty="0">
                <a:latin typeface="Calibri"/>
                <a:cs typeface="Calibri"/>
              </a:rPr>
              <a:t> contract</a:t>
            </a:r>
            <a:r>
              <a:rPr sz="1100" spc="-35" dirty="0">
                <a:latin typeface="Calibri"/>
                <a:cs typeface="Calibri"/>
              </a:rPr>
              <a:t> </a:t>
            </a:r>
            <a:r>
              <a:rPr sz="1100" dirty="0">
                <a:latin typeface="Calibri"/>
                <a:cs typeface="Calibri"/>
              </a:rPr>
              <a:t>number</a:t>
            </a:r>
            <a:r>
              <a:rPr sz="1100" spc="-15" dirty="0">
                <a:latin typeface="Calibri"/>
                <a:cs typeface="Calibri"/>
              </a:rPr>
              <a:t> </a:t>
            </a:r>
            <a:r>
              <a:rPr sz="1100" spc="-10" dirty="0">
                <a:latin typeface="Calibri"/>
                <a:cs typeface="Calibri"/>
              </a:rPr>
              <a:t>provided</a:t>
            </a:r>
            <a:r>
              <a:rPr sz="1100" dirty="0">
                <a:latin typeface="Calibri"/>
                <a:cs typeface="Calibri"/>
              </a:rPr>
              <a:t>	**</a:t>
            </a:r>
            <a:r>
              <a:rPr sz="1100" spc="10" dirty="0">
                <a:latin typeface="Calibri"/>
                <a:cs typeface="Calibri"/>
              </a:rPr>
              <a:t> </a:t>
            </a:r>
            <a:r>
              <a:rPr sz="1100" spc="-10" dirty="0">
                <a:latin typeface="Calibri"/>
                <a:cs typeface="Calibri"/>
              </a:rPr>
              <a:t>Assisted Acquisition</a:t>
            </a:r>
            <a:endParaRPr sz="1100" dirty="0">
              <a:latin typeface="Calibri"/>
              <a:cs typeface="Calibri"/>
            </a:endParaRPr>
          </a:p>
        </p:txBody>
      </p:sp>
    </p:spTree>
    <p:extLst>
      <p:ext uri="{BB962C8B-B14F-4D97-AF65-F5344CB8AC3E}">
        <p14:creationId xmlns:p14="http://schemas.microsoft.com/office/powerpoint/2010/main" val="2112016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7"/>
          <p:cNvGraphicFramePr>
            <a:graphicFrameLocks noGrp="1"/>
          </p:cNvGraphicFramePr>
          <p:nvPr>
            <p:extLst>
              <p:ext uri="{D42A27DB-BD31-4B8C-83A1-F6EECF244321}">
                <p14:modId xmlns:p14="http://schemas.microsoft.com/office/powerpoint/2010/main" val="3108462841"/>
              </p:ext>
            </p:extLst>
          </p:nvPr>
        </p:nvGraphicFramePr>
        <p:xfrm>
          <a:off x="1551041" y="1539615"/>
          <a:ext cx="8761092" cy="4782819"/>
        </p:xfrm>
        <a:graphic>
          <a:graphicData uri="http://schemas.openxmlformats.org/drawingml/2006/table">
            <a:tbl>
              <a:tblPr firstRow="1" bandRow="1">
                <a:tableStyleId>{2D5ABB26-0587-4C30-8999-92F81FD0307C}</a:tableStyleId>
              </a:tblPr>
              <a:tblGrid>
                <a:gridCol w="3755390">
                  <a:extLst>
                    <a:ext uri="{9D8B030D-6E8A-4147-A177-3AD203B41FA5}">
                      <a16:colId xmlns:a16="http://schemas.microsoft.com/office/drawing/2014/main" val="20000"/>
                    </a:ext>
                  </a:extLst>
                </a:gridCol>
                <a:gridCol w="1104264">
                  <a:extLst>
                    <a:ext uri="{9D8B030D-6E8A-4147-A177-3AD203B41FA5}">
                      <a16:colId xmlns:a16="http://schemas.microsoft.com/office/drawing/2014/main" val="20001"/>
                    </a:ext>
                  </a:extLst>
                </a:gridCol>
                <a:gridCol w="1104264">
                  <a:extLst>
                    <a:ext uri="{9D8B030D-6E8A-4147-A177-3AD203B41FA5}">
                      <a16:colId xmlns:a16="http://schemas.microsoft.com/office/drawing/2014/main" val="20002"/>
                    </a:ext>
                  </a:extLst>
                </a:gridCol>
                <a:gridCol w="826135">
                  <a:extLst>
                    <a:ext uri="{9D8B030D-6E8A-4147-A177-3AD203B41FA5}">
                      <a16:colId xmlns:a16="http://schemas.microsoft.com/office/drawing/2014/main" val="20003"/>
                    </a:ext>
                  </a:extLst>
                </a:gridCol>
                <a:gridCol w="1971039">
                  <a:extLst>
                    <a:ext uri="{9D8B030D-6E8A-4147-A177-3AD203B41FA5}">
                      <a16:colId xmlns:a16="http://schemas.microsoft.com/office/drawing/2014/main" val="20004"/>
                    </a:ext>
                  </a:extLst>
                </a:gridCol>
              </a:tblGrid>
              <a:tr h="748665">
                <a:tc>
                  <a:txBody>
                    <a:bodyPr/>
                    <a:lstStyle/>
                    <a:p>
                      <a:pPr>
                        <a:lnSpc>
                          <a:spcPct val="100000"/>
                        </a:lnSpc>
                      </a:pPr>
                      <a:endParaRPr sz="1750">
                        <a:latin typeface="Times New Roman"/>
                        <a:cs typeface="Times New Roman"/>
                      </a:endParaRPr>
                    </a:p>
                    <a:p>
                      <a:pPr marL="657225">
                        <a:lnSpc>
                          <a:spcPct val="100000"/>
                        </a:lnSpc>
                        <a:spcBef>
                          <a:spcPts val="5"/>
                        </a:spcBef>
                      </a:pPr>
                      <a:r>
                        <a:rPr sz="1400" b="1" spc="-10" dirty="0">
                          <a:solidFill>
                            <a:srgbClr val="FFFFFF"/>
                          </a:solidFill>
                          <a:latin typeface="Calibri"/>
                          <a:cs typeface="Calibri"/>
                        </a:rPr>
                        <a:t>Title/Description</a:t>
                      </a:r>
                      <a:r>
                        <a:rPr sz="1400" b="1" spc="20" dirty="0">
                          <a:solidFill>
                            <a:srgbClr val="FFFFFF"/>
                          </a:solidFill>
                          <a:latin typeface="Calibri"/>
                          <a:cs typeface="Calibri"/>
                        </a:rPr>
                        <a:t> </a:t>
                      </a:r>
                      <a:r>
                        <a:rPr sz="1400" b="1" dirty="0">
                          <a:solidFill>
                            <a:srgbClr val="FFFFFF"/>
                          </a:solidFill>
                          <a:latin typeface="Calibri"/>
                          <a:cs typeface="Calibri"/>
                        </a:rPr>
                        <a:t>of</a:t>
                      </a:r>
                      <a:r>
                        <a:rPr sz="1400" b="1" spc="-10" dirty="0">
                          <a:solidFill>
                            <a:srgbClr val="FFFFFF"/>
                          </a:solidFill>
                          <a:latin typeface="Calibri"/>
                          <a:cs typeface="Calibri"/>
                        </a:rPr>
                        <a:t> Requirement</a:t>
                      </a:r>
                      <a:endParaRPr sz="14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1F487C"/>
                    </a:solidFill>
                  </a:tcPr>
                </a:tc>
                <a:tc>
                  <a:txBody>
                    <a:bodyPr/>
                    <a:lstStyle/>
                    <a:p>
                      <a:pPr marL="138430" marR="131445" algn="ctr">
                        <a:lnSpc>
                          <a:spcPct val="100000"/>
                        </a:lnSpc>
                        <a:spcBef>
                          <a:spcPts val="335"/>
                        </a:spcBef>
                      </a:pPr>
                      <a:r>
                        <a:rPr sz="1400" b="1" spc="-10" dirty="0">
                          <a:solidFill>
                            <a:srgbClr val="FFFFFF"/>
                          </a:solidFill>
                          <a:latin typeface="Calibri"/>
                          <a:cs typeface="Calibri"/>
                        </a:rPr>
                        <a:t>Planned Acquisition Strategy</a:t>
                      </a:r>
                      <a:endParaRPr sz="1400">
                        <a:latin typeface="Calibri"/>
                        <a:cs typeface="Calibri"/>
                      </a:endParaRPr>
                    </a:p>
                  </a:txBody>
                  <a:tcPr marL="0" marR="0" marT="4254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1F487C"/>
                    </a:solidFill>
                  </a:tcPr>
                </a:tc>
                <a:tc>
                  <a:txBody>
                    <a:bodyPr/>
                    <a:lstStyle/>
                    <a:p>
                      <a:pPr algn="ctr">
                        <a:lnSpc>
                          <a:spcPct val="100000"/>
                        </a:lnSpc>
                        <a:spcBef>
                          <a:spcPts val="335"/>
                        </a:spcBef>
                      </a:pPr>
                      <a:r>
                        <a:rPr sz="1400" b="1" spc="-20" dirty="0">
                          <a:solidFill>
                            <a:srgbClr val="FFFFFF"/>
                          </a:solidFill>
                          <a:latin typeface="Calibri"/>
                          <a:cs typeface="Calibri"/>
                        </a:rPr>
                        <a:t>Est.</a:t>
                      </a:r>
                      <a:endParaRPr sz="1400">
                        <a:latin typeface="Calibri"/>
                        <a:cs typeface="Calibri"/>
                      </a:endParaRPr>
                    </a:p>
                    <a:p>
                      <a:pPr marL="139065" marR="130810" algn="ctr">
                        <a:lnSpc>
                          <a:spcPct val="100000"/>
                        </a:lnSpc>
                      </a:pPr>
                      <a:r>
                        <a:rPr sz="1400" b="1" spc="-10" dirty="0">
                          <a:solidFill>
                            <a:srgbClr val="FFFFFF"/>
                          </a:solidFill>
                          <a:latin typeface="Calibri"/>
                          <a:cs typeface="Calibri"/>
                        </a:rPr>
                        <a:t>Solicitation </a:t>
                      </a:r>
                      <a:r>
                        <a:rPr sz="1400" b="1" spc="-20" dirty="0">
                          <a:solidFill>
                            <a:srgbClr val="FFFFFF"/>
                          </a:solidFill>
                          <a:latin typeface="Calibri"/>
                          <a:cs typeface="Calibri"/>
                        </a:rPr>
                        <a:t>Date</a:t>
                      </a:r>
                      <a:endParaRPr sz="1400">
                        <a:latin typeface="Calibri"/>
                        <a:cs typeface="Calibri"/>
                      </a:endParaRPr>
                    </a:p>
                  </a:txBody>
                  <a:tcPr marL="0" marR="0" marT="4254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1F487C"/>
                    </a:solidFill>
                  </a:tcPr>
                </a:tc>
                <a:tc>
                  <a:txBody>
                    <a:bodyPr/>
                    <a:lstStyle/>
                    <a:p>
                      <a:pPr marL="188595">
                        <a:lnSpc>
                          <a:spcPct val="100000"/>
                        </a:lnSpc>
                        <a:spcBef>
                          <a:spcPts val="1175"/>
                        </a:spcBef>
                      </a:pPr>
                      <a:r>
                        <a:rPr sz="1400" b="1" spc="-10" dirty="0">
                          <a:solidFill>
                            <a:srgbClr val="FFFFFF"/>
                          </a:solidFill>
                          <a:latin typeface="Calibri"/>
                          <a:cs typeface="Calibri"/>
                        </a:rPr>
                        <a:t>NAICS</a:t>
                      </a:r>
                      <a:endParaRPr sz="1400">
                        <a:latin typeface="Calibri"/>
                        <a:cs typeface="Calibri"/>
                      </a:endParaRPr>
                    </a:p>
                    <a:p>
                      <a:pPr marL="226695">
                        <a:lnSpc>
                          <a:spcPct val="100000"/>
                        </a:lnSpc>
                      </a:pPr>
                      <a:r>
                        <a:rPr sz="1400" b="1" spc="-20" dirty="0">
                          <a:solidFill>
                            <a:srgbClr val="FFFFFF"/>
                          </a:solidFill>
                          <a:latin typeface="Calibri"/>
                          <a:cs typeface="Calibri"/>
                        </a:rPr>
                        <a:t>Code</a:t>
                      </a:r>
                      <a:endParaRPr sz="1400">
                        <a:latin typeface="Calibri"/>
                        <a:cs typeface="Calibri"/>
                      </a:endParaRPr>
                    </a:p>
                  </a:txBody>
                  <a:tcPr marL="0" marR="0" marT="14922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1F487C"/>
                    </a:solidFill>
                  </a:tcPr>
                </a:tc>
                <a:tc>
                  <a:txBody>
                    <a:bodyPr/>
                    <a:lstStyle/>
                    <a:p>
                      <a:pPr marL="201930" marR="91440" indent="-102870">
                        <a:lnSpc>
                          <a:spcPct val="100000"/>
                        </a:lnSpc>
                        <a:spcBef>
                          <a:spcPts val="1175"/>
                        </a:spcBef>
                      </a:pPr>
                      <a:r>
                        <a:rPr sz="1400" b="1" dirty="0">
                          <a:solidFill>
                            <a:srgbClr val="FFFFFF"/>
                          </a:solidFill>
                          <a:latin typeface="Calibri"/>
                          <a:cs typeface="Calibri"/>
                        </a:rPr>
                        <a:t>Period</a:t>
                      </a:r>
                      <a:r>
                        <a:rPr sz="1400" b="1" spc="-50" dirty="0">
                          <a:solidFill>
                            <a:srgbClr val="FFFFFF"/>
                          </a:solidFill>
                          <a:latin typeface="Calibri"/>
                          <a:cs typeface="Calibri"/>
                        </a:rPr>
                        <a:t> </a:t>
                      </a:r>
                      <a:r>
                        <a:rPr sz="1400" b="1" dirty="0">
                          <a:solidFill>
                            <a:srgbClr val="FFFFFF"/>
                          </a:solidFill>
                          <a:latin typeface="Calibri"/>
                          <a:cs typeface="Calibri"/>
                        </a:rPr>
                        <a:t>of</a:t>
                      </a:r>
                      <a:r>
                        <a:rPr sz="1400" b="1" spc="-50" dirty="0">
                          <a:solidFill>
                            <a:srgbClr val="FFFFFF"/>
                          </a:solidFill>
                          <a:latin typeface="Calibri"/>
                          <a:cs typeface="Calibri"/>
                        </a:rPr>
                        <a:t> </a:t>
                      </a:r>
                      <a:r>
                        <a:rPr sz="1400" b="1" spc="-10" dirty="0">
                          <a:solidFill>
                            <a:srgbClr val="FFFFFF"/>
                          </a:solidFill>
                          <a:latin typeface="Calibri"/>
                          <a:cs typeface="Calibri"/>
                        </a:rPr>
                        <a:t>Performance</a:t>
                      </a:r>
                      <a:r>
                        <a:rPr sz="1400" b="1" spc="-50" dirty="0">
                          <a:solidFill>
                            <a:srgbClr val="FFFFFF"/>
                          </a:solidFill>
                          <a:latin typeface="Calibri"/>
                          <a:cs typeface="Calibri"/>
                        </a:rPr>
                        <a:t> / </a:t>
                      </a:r>
                      <a:r>
                        <a:rPr sz="1400" b="1" dirty="0">
                          <a:solidFill>
                            <a:srgbClr val="FFFFFF"/>
                          </a:solidFill>
                          <a:latin typeface="Calibri"/>
                          <a:cs typeface="Calibri"/>
                        </a:rPr>
                        <a:t>Place</a:t>
                      </a:r>
                      <a:r>
                        <a:rPr sz="1400" b="1" spc="-30" dirty="0">
                          <a:solidFill>
                            <a:srgbClr val="FFFFFF"/>
                          </a:solidFill>
                          <a:latin typeface="Calibri"/>
                          <a:cs typeface="Calibri"/>
                        </a:rPr>
                        <a:t> </a:t>
                      </a:r>
                      <a:r>
                        <a:rPr sz="1400" b="1" dirty="0">
                          <a:solidFill>
                            <a:srgbClr val="FFFFFF"/>
                          </a:solidFill>
                          <a:latin typeface="Calibri"/>
                          <a:cs typeface="Calibri"/>
                        </a:rPr>
                        <a:t>of</a:t>
                      </a:r>
                      <a:r>
                        <a:rPr sz="1400" b="1" spc="-35" dirty="0">
                          <a:solidFill>
                            <a:srgbClr val="FFFFFF"/>
                          </a:solidFill>
                          <a:latin typeface="Calibri"/>
                          <a:cs typeface="Calibri"/>
                        </a:rPr>
                        <a:t> </a:t>
                      </a:r>
                      <a:r>
                        <a:rPr sz="1400" b="1" spc="-10" dirty="0">
                          <a:solidFill>
                            <a:srgbClr val="FFFFFF"/>
                          </a:solidFill>
                          <a:latin typeface="Calibri"/>
                          <a:cs typeface="Calibri"/>
                        </a:rPr>
                        <a:t>Performance</a:t>
                      </a:r>
                      <a:endParaRPr sz="1400">
                        <a:latin typeface="Calibri"/>
                        <a:cs typeface="Calibri"/>
                      </a:endParaRPr>
                    </a:p>
                  </a:txBody>
                  <a:tcPr marL="0" marR="0" marT="14922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1F487C"/>
                    </a:solidFill>
                  </a:tcPr>
                </a:tc>
                <a:extLst>
                  <a:ext uri="{0D108BD9-81ED-4DB2-BD59-A6C34878D82A}">
                    <a16:rowId xmlns:a16="http://schemas.microsoft.com/office/drawing/2014/main" val="10000"/>
                  </a:ext>
                </a:extLst>
              </a:tr>
              <a:tr h="734695">
                <a:tc>
                  <a:txBody>
                    <a:bodyPr/>
                    <a:lstStyle/>
                    <a:p>
                      <a:pPr marL="91440" marR="1391285">
                        <a:lnSpc>
                          <a:spcPct val="100000"/>
                        </a:lnSpc>
                        <a:spcBef>
                          <a:spcPts val="270"/>
                        </a:spcBef>
                      </a:pPr>
                      <a:r>
                        <a:rPr sz="1400" b="1" dirty="0">
                          <a:latin typeface="Calibri"/>
                          <a:cs typeface="Calibri"/>
                        </a:rPr>
                        <a:t>Boren</a:t>
                      </a:r>
                      <a:r>
                        <a:rPr sz="1400" b="1" spc="-75" dirty="0">
                          <a:latin typeface="Calibri"/>
                          <a:cs typeface="Calibri"/>
                        </a:rPr>
                        <a:t> </a:t>
                      </a:r>
                      <a:r>
                        <a:rPr sz="1400" b="1" dirty="0">
                          <a:latin typeface="Calibri"/>
                          <a:cs typeface="Calibri"/>
                        </a:rPr>
                        <a:t>Flagship</a:t>
                      </a:r>
                      <a:r>
                        <a:rPr sz="1400" b="1" spc="-60" dirty="0">
                          <a:latin typeface="Calibri"/>
                          <a:cs typeface="Calibri"/>
                        </a:rPr>
                        <a:t> </a:t>
                      </a:r>
                      <a:r>
                        <a:rPr sz="1400" b="1" spc="-10" dirty="0">
                          <a:latin typeface="Calibri"/>
                          <a:cs typeface="Calibri"/>
                        </a:rPr>
                        <a:t>Requirement </a:t>
                      </a:r>
                      <a:r>
                        <a:rPr sz="1400" b="1" spc="-20" dirty="0">
                          <a:latin typeface="Calibri"/>
                          <a:cs typeface="Calibri"/>
                        </a:rPr>
                        <a:t>H98210-</a:t>
                      </a:r>
                      <a:r>
                        <a:rPr sz="1400" b="1" spc="-10" dirty="0">
                          <a:latin typeface="Calibri"/>
                          <a:cs typeface="Calibri"/>
                        </a:rPr>
                        <a:t>21-</a:t>
                      </a:r>
                      <a:r>
                        <a:rPr sz="1400" b="1" spc="-20" dirty="0">
                          <a:latin typeface="Calibri"/>
                          <a:cs typeface="Calibri"/>
                        </a:rPr>
                        <a:t>C-</a:t>
                      </a:r>
                      <a:r>
                        <a:rPr sz="1400" b="1" dirty="0">
                          <a:latin typeface="Calibri"/>
                          <a:cs typeface="Calibri"/>
                        </a:rPr>
                        <a:t>0002</a:t>
                      </a:r>
                      <a:r>
                        <a:rPr sz="1400" b="1" spc="80" dirty="0">
                          <a:latin typeface="Calibri"/>
                          <a:cs typeface="Calibri"/>
                        </a:rPr>
                        <a:t> </a:t>
                      </a:r>
                      <a:r>
                        <a:rPr sz="1400" b="1" dirty="0">
                          <a:latin typeface="Calibri"/>
                          <a:cs typeface="Calibri"/>
                        </a:rPr>
                        <a:t>*</a:t>
                      </a:r>
                      <a:r>
                        <a:rPr sz="1400" b="1" spc="50" dirty="0">
                          <a:latin typeface="Calibri"/>
                          <a:cs typeface="Calibri"/>
                        </a:rPr>
                        <a:t> </a:t>
                      </a:r>
                      <a:r>
                        <a:rPr sz="1400" b="1" spc="-20" dirty="0">
                          <a:latin typeface="Calibri"/>
                          <a:cs typeface="Calibri"/>
                        </a:rPr>
                        <a:t>Follow-</a:t>
                      </a:r>
                      <a:r>
                        <a:rPr sz="1400" b="1" spc="-25" dirty="0">
                          <a:latin typeface="Calibri"/>
                          <a:cs typeface="Calibri"/>
                        </a:rPr>
                        <a:t>on</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R="126364" algn="r">
                        <a:lnSpc>
                          <a:spcPct val="100000"/>
                        </a:lnSpc>
                        <a:spcBef>
                          <a:spcPts val="270"/>
                        </a:spcBef>
                      </a:pPr>
                      <a:r>
                        <a:rPr sz="1400" dirty="0">
                          <a:latin typeface="Calibri"/>
                          <a:cs typeface="Calibri"/>
                        </a:rPr>
                        <a:t>Sole</a:t>
                      </a:r>
                      <a:r>
                        <a:rPr sz="1400" spc="-35" dirty="0">
                          <a:latin typeface="Calibri"/>
                          <a:cs typeface="Calibri"/>
                        </a:rPr>
                        <a:t> </a:t>
                      </a:r>
                      <a:r>
                        <a:rPr sz="1400" spc="-10" dirty="0">
                          <a:latin typeface="Calibri"/>
                          <a:cs typeface="Calibri"/>
                        </a:rPr>
                        <a:t>Source</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226060">
                        <a:lnSpc>
                          <a:spcPct val="100000"/>
                        </a:lnSpc>
                        <a:spcBef>
                          <a:spcPts val="270"/>
                        </a:spcBef>
                      </a:pPr>
                      <a:r>
                        <a:rPr sz="1400" dirty="0">
                          <a:latin typeface="Calibri"/>
                          <a:cs typeface="Calibri"/>
                        </a:rPr>
                        <a:t>Oct</a:t>
                      </a:r>
                      <a:r>
                        <a:rPr sz="1400" spc="-30" dirty="0">
                          <a:latin typeface="Calibri"/>
                          <a:cs typeface="Calibri"/>
                        </a:rPr>
                        <a:t> </a:t>
                      </a:r>
                      <a:r>
                        <a:rPr sz="1400" spc="-20" dirty="0">
                          <a:latin typeface="Calibri"/>
                          <a:cs typeface="Calibri"/>
                        </a:rPr>
                        <a:t>2024</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635" algn="ctr">
                        <a:lnSpc>
                          <a:spcPct val="100000"/>
                        </a:lnSpc>
                        <a:spcBef>
                          <a:spcPts val="270"/>
                        </a:spcBef>
                      </a:pPr>
                      <a:r>
                        <a:rPr sz="1400" spc="-10" dirty="0">
                          <a:latin typeface="Calibri"/>
                          <a:cs typeface="Calibri"/>
                        </a:rPr>
                        <a:t>611310</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91440">
                        <a:lnSpc>
                          <a:spcPct val="100000"/>
                        </a:lnSpc>
                        <a:spcBef>
                          <a:spcPts val="270"/>
                        </a:spcBef>
                      </a:pPr>
                      <a:r>
                        <a:rPr sz="1400" dirty="0">
                          <a:latin typeface="Calibri"/>
                          <a:cs typeface="Calibri"/>
                        </a:rPr>
                        <a:t>APR</a:t>
                      </a:r>
                      <a:r>
                        <a:rPr sz="1400" spc="-35" dirty="0">
                          <a:latin typeface="Calibri"/>
                          <a:cs typeface="Calibri"/>
                        </a:rPr>
                        <a:t> </a:t>
                      </a:r>
                      <a:r>
                        <a:rPr sz="1400" dirty="0">
                          <a:latin typeface="Calibri"/>
                          <a:cs typeface="Calibri"/>
                        </a:rPr>
                        <a:t>2025</a:t>
                      </a:r>
                      <a:r>
                        <a:rPr sz="1400" spc="-25" dirty="0">
                          <a:latin typeface="Calibri"/>
                          <a:cs typeface="Calibri"/>
                        </a:rPr>
                        <a:t> </a:t>
                      </a:r>
                      <a:r>
                        <a:rPr sz="1400" spc="-50" dirty="0">
                          <a:latin typeface="Calibri"/>
                          <a:cs typeface="Calibri"/>
                        </a:rPr>
                        <a:t>-</a:t>
                      </a:r>
                      <a:endParaRPr sz="1400">
                        <a:latin typeface="Calibri"/>
                        <a:cs typeface="Calibri"/>
                      </a:endParaRPr>
                    </a:p>
                    <a:p>
                      <a:pPr marL="91440">
                        <a:lnSpc>
                          <a:spcPct val="100000"/>
                        </a:lnSpc>
                      </a:pPr>
                      <a:r>
                        <a:rPr sz="1400" dirty="0">
                          <a:latin typeface="Calibri"/>
                          <a:cs typeface="Calibri"/>
                        </a:rPr>
                        <a:t>MAR</a:t>
                      </a:r>
                      <a:r>
                        <a:rPr sz="1400" spc="-20" dirty="0">
                          <a:latin typeface="Calibri"/>
                          <a:cs typeface="Calibri"/>
                        </a:rPr>
                        <a:t> </a:t>
                      </a:r>
                      <a:r>
                        <a:rPr sz="1400" dirty="0">
                          <a:latin typeface="Calibri"/>
                          <a:cs typeface="Calibri"/>
                        </a:rPr>
                        <a:t>2029</a:t>
                      </a:r>
                      <a:r>
                        <a:rPr sz="1400" spc="-20" dirty="0">
                          <a:latin typeface="Calibri"/>
                          <a:cs typeface="Calibri"/>
                        </a:rPr>
                        <a:t> </a:t>
                      </a:r>
                      <a:r>
                        <a:rPr sz="1400" dirty="0">
                          <a:latin typeface="Calibri"/>
                          <a:cs typeface="Calibri"/>
                        </a:rPr>
                        <a:t>/</a:t>
                      </a:r>
                      <a:r>
                        <a:rPr sz="1400" spc="-40" dirty="0">
                          <a:latin typeface="Calibri"/>
                          <a:cs typeface="Calibri"/>
                        </a:rPr>
                        <a:t> </a:t>
                      </a:r>
                      <a:r>
                        <a:rPr sz="1400" spc="-10" dirty="0">
                          <a:latin typeface="Calibri"/>
                          <a:cs typeface="Calibri"/>
                        </a:rPr>
                        <a:t>Offsite</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1"/>
                  </a:ext>
                </a:extLst>
              </a:tr>
              <a:tr h="826769">
                <a:tc>
                  <a:txBody>
                    <a:bodyPr/>
                    <a:lstStyle/>
                    <a:p>
                      <a:pPr marL="91440">
                        <a:lnSpc>
                          <a:spcPct val="100000"/>
                        </a:lnSpc>
                        <a:spcBef>
                          <a:spcPts val="270"/>
                        </a:spcBef>
                      </a:pPr>
                      <a:r>
                        <a:rPr sz="1400" b="1" spc="-10" dirty="0">
                          <a:latin typeface="Calibri"/>
                          <a:cs typeface="Calibri"/>
                        </a:rPr>
                        <a:t>NSEP–IT</a:t>
                      </a:r>
                      <a:endParaRPr sz="1400">
                        <a:latin typeface="Calibri"/>
                        <a:cs typeface="Calibri"/>
                      </a:endParaRPr>
                    </a:p>
                    <a:p>
                      <a:pPr marL="91440">
                        <a:lnSpc>
                          <a:spcPct val="100000"/>
                        </a:lnSpc>
                      </a:pPr>
                      <a:r>
                        <a:rPr sz="1400" b="1" spc="-20" dirty="0">
                          <a:latin typeface="Calibri"/>
                          <a:cs typeface="Calibri"/>
                        </a:rPr>
                        <a:t>H98210-</a:t>
                      </a:r>
                      <a:r>
                        <a:rPr sz="1400" b="1" spc="-10" dirty="0">
                          <a:latin typeface="Calibri"/>
                          <a:cs typeface="Calibri"/>
                        </a:rPr>
                        <a:t>19-F-</a:t>
                      </a:r>
                      <a:r>
                        <a:rPr sz="1400" b="1" dirty="0">
                          <a:latin typeface="Calibri"/>
                          <a:cs typeface="Calibri"/>
                        </a:rPr>
                        <a:t>0195</a:t>
                      </a:r>
                      <a:r>
                        <a:rPr sz="1400" b="1" spc="65" dirty="0">
                          <a:latin typeface="Calibri"/>
                          <a:cs typeface="Calibri"/>
                        </a:rPr>
                        <a:t> </a:t>
                      </a:r>
                      <a:r>
                        <a:rPr sz="1400" b="1" dirty="0">
                          <a:latin typeface="Calibri"/>
                          <a:cs typeface="Calibri"/>
                        </a:rPr>
                        <a:t>*</a:t>
                      </a:r>
                      <a:r>
                        <a:rPr sz="1400" b="1" spc="45" dirty="0">
                          <a:latin typeface="Calibri"/>
                          <a:cs typeface="Calibri"/>
                        </a:rPr>
                        <a:t> </a:t>
                      </a:r>
                      <a:r>
                        <a:rPr sz="1400" b="1" spc="-20" dirty="0">
                          <a:latin typeface="Calibri"/>
                          <a:cs typeface="Calibri"/>
                        </a:rPr>
                        <a:t>Follow-</a:t>
                      </a:r>
                      <a:r>
                        <a:rPr sz="1400" b="1" spc="-25" dirty="0">
                          <a:latin typeface="Calibri"/>
                          <a:cs typeface="Calibri"/>
                        </a:rPr>
                        <a:t>on</a:t>
                      </a:r>
                      <a:endParaRPr sz="1400">
                        <a:latin typeface="Calibri"/>
                        <a:cs typeface="Calibri"/>
                      </a:endParaRPr>
                    </a:p>
                    <a:p>
                      <a:pPr marL="91440">
                        <a:lnSpc>
                          <a:spcPct val="100000"/>
                        </a:lnSpc>
                      </a:pPr>
                      <a:r>
                        <a:rPr sz="1400" b="1" dirty="0">
                          <a:latin typeface="Calibri"/>
                          <a:cs typeface="Calibri"/>
                        </a:rPr>
                        <a:t>**</a:t>
                      </a:r>
                      <a:r>
                        <a:rPr sz="1400" b="1" spc="-35" dirty="0">
                          <a:latin typeface="Calibri"/>
                          <a:cs typeface="Calibri"/>
                        </a:rPr>
                        <a:t> </a:t>
                      </a:r>
                      <a:r>
                        <a:rPr sz="1400" b="1" spc="-10" dirty="0">
                          <a:latin typeface="Calibri"/>
                          <a:cs typeface="Calibri"/>
                        </a:rPr>
                        <a:t>Assisted</a:t>
                      </a:r>
                      <a:r>
                        <a:rPr sz="1400" b="1" spc="-20" dirty="0">
                          <a:latin typeface="Calibri"/>
                          <a:cs typeface="Calibri"/>
                        </a:rPr>
                        <a:t> </a:t>
                      </a:r>
                      <a:r>
                        <a:rPr sz="1400" b="1" dirty="0">
                          <a:latin typeface="Calibri"/>
                          <a:cs typeface="Calibri"/>
                        </a:rPr>
                        <a:t>Acquisition</a:t>
                      </a:r>
                      <a:r>
                        <a:rPr sz="1400" b="1" spc="-10" dirty="0">
                          <a:latin typeface="Calibri"/>
                          <a:cs typeface="Calibri"/>
                        </a:rPr>
                        <a:t> </a:t>
                      </a:r>
                      <a:r>
                        <a:rPr sz="1400" b="1" dirty="0">
                          <a:latin typeface="Calibri"/>
                          <a:cs typeface="Calibri"/>
                        </a:rPr>
                        <a:t>-</a:t>
                      </a:r>
                      <a:r>
                        <a:rPr sz="1400" b="1" spc="-45" dirty="0">
                          <a:latin typeface="Calibri"/>
                          <a:cs typeface="Calibri"/>
                        </a:rPr>
                        <a:t> </a:t>
                      </a:r>
                      <a:r>
                        <a:rPr sz="1400" b="1" spc="-25" dirty="0">
                          <a:latin typeface="Calibri"/>
                          <a:cs typeface="Calibri"/>
                        </a:rPr>
                        <a:t>GSA</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106045" marR="98425" indent="-635" algn="ctr">
                        <a:lnSpc>
                          <a:spcPct val="100000"/>
                        </a:lnSpc>
                        <a:spcBef>
                          <a:spcPts val="270"/>
                        </a:spcBef>
                      </a:pPr>
                      <a:r>
                        <a:rPr sz="1400" spc="-20" dirty="0">
                          <a:latin typeface="Calibri"/>
                          <a:cs typeface="Calibri"/>
                        </a:rPr>
                        <a:t>Small </a:t>
                      </a:r>
                      <a:r>
                        <a:rPr sz="1400" dirty="0">
                          <a:latin typeface="Calibri"/>
                          <a:cs typeface="Calibri"/>
                        </a:rPr>
                        <a:t>Business</a:t>
                      </a:r>
                      <a:r>
                        <a:rPr sz="1400" spc="-40" dirty="0">
                          <a:latin typeface="Calibri"/>
                          <a:cs typeface="Calibri"/>
                        </a:rPr>
                        <a:t> </a:t>
                      </a:r>
                      <a:r>
                        <a:rPr sz="1400" spc="-25" dirty="0">
                          <a:latin typeface="Calibri"/>
                          <a:cs typeface="Calibri"/>
                        </a:rPr>
                        <a:t>Set </a:t>
                      </a:r>
                      <a:r>
                        <a:rPr sz="1400" spc="-20" dirty="0">
                          <a:latin typeface="Calibri"/>
                          <a:cs typeface="Calibri"/>
                        </a:rPr>
                        <a:t>Aside</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221615">
                        <a:lnSpc>
                          <a:spcPct val="100000"/>
                        </a:lnSpc>
                        <a:spcBef>
                          <a:spcPts val="270"/>
                        </a:spcBef>
                      </a:pPr>
                      <a:r>
                        <a:rPr sz="1400" dirty="0">
                          <a:latin typeface="Calibri"/>
                          <a:cs typeface="Calibri"/>
                        </a:rPr>
                        <a:t>Feb</a:t>
                      </a:r>
                      <a:r>
                        <a:rPr sz="1400" spc="-50" dirty="0">
                          <a:latin typeface="Calibri"/>
                          <a:cs typeface="Calibri"/>
                        </a:rPr>
                        <a:t> </a:t>
                      </a:r>
                      <a:r>
                        <a:rPr sz="1400" spc="-20" dirty="0">
                          <a:latin typeface="Calibri"/>
                          <a:cs typeface="Calibri"/>
                        </a:rPr>
                        <a:t>2024</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635" algn="ctr">
                        <a:lnSpc>
                          <a:spcPct val="100000"/>
                        </a:lnSpc>
                        <a:spcBef>
                          <a:spcPts val="270"/>
                        </a:spcBef>
                      </a:pPr>
                      <a:r>
                        <a:rPr sz="1400" spc="-10" dirty="0">
                          <a:latin typeface="Calibri"/>
                          <a:cs typeface="Calibri"/>
                        </a:rPr>
                        <a:t>541512</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1440">
                        <a:lnSpc>
                          <a:spcPct val="100000"/>
                        </a:lnSpc>
                        <a:spcBef>
                          <a:spcPts val="270"/>
                        </a:spcBef>
                      </a:pPr>
                      <a:r>
                        <a:rPr sz="1400" dirty="0">
                          <a:latin typeface="Calibri"/>
                          <a:cs typeface="Calibri"/>
                        </a:rPr>
                        <a:t>Aug</a:t>
                      </a:r>
                      <a:r>
                        <a:rPr sz="1400" spc="-30" dirty="0">
                          <a:latin typeface="Calibri"/>
                          <a:cs typeface="Calibri"/>
                        </a:rPr>
                        <a:t> </a:t>
                      </a:r>
                      <a:r>
                        <a:rPr sz="1400" dirty="0">
                          <a:latin typeface="Calibri"/>
                          <a:cs typeface="Calibri"/>
                        </a:rPr>
                        <a:t>2024</a:t>
                      </a:r>
                      <a:r>
                        <a:rPr sz="1400" spc="-30" dirty="0">
                          <a:latin typeface="Calibri"/>
                          <a:cs typeface="Calibri"/>
                        </a:rPr>
                        <a:t> </a:t>
                      </a:r>
                      <a:r>
                        <a:rPr sz="1400" spc="-50" dirty="0">
                          <a:latin typeface="Calibri"/>
                          <a:cs typeface="Calibri"/>
                        </a:rPr>
                        <a:t>–</a:t>
                      </a:r>
                      <a:endParaRPr sz="1400">
                        <a:latin typeface="Calibri"/>
                        <a:cs typeface="Calibri"/>
                      </a:endParaRPr>
                    </a:p>
                    <a:p>
                      <a:pPr marL="91440">
                        <a:lnSpc>
                          <a:spcPct val="100000"/>
                        </a:lnSpc>
                        <a:spcBef>
                          <a:spcPts val="5"/>
                        </a:spcBef>
                      </a:pPr>
                      <a:r>
                        <a:rPr sz="1400" dirty="0">
                          <a:latin typeface="Calibri"/>
                          <a:cs typeface="Calibri"/>
                        </a:rPr>
                        <a:t>Aug</a:t>
                      </a:r>
                      <a:r>
                        <a:rPr sz="1400" spc="-25" dirty="0">
                          <a:latin typeface="Calibri"/>
                          <a:cs typeface="Calibri"/>
                        </a:rPr>
                        <a:t> </a:t>
                      </a:r>
                      <a:r>
                        <a:rPr sz="1400" dirty="0">
                          <a:latin typeface="Calibri"/>
                          <a:cs typeface="Calibri"/>
                        </a:rPr>
                        <a:t>2029</a:t>
                      </a:r>
                      <a:r>
                        <a:rPr sz="1400" spc="-15" dirty="0">
                          <a:latin typeface="Calibri"/>
                          <a:cs typeface="Calibri"/>
                        </a:rPr>
                        <a:t> </a:t>
                      </a:r>
                      <a:r>
                        <a:rPr sz="1400" dirty="0">
                          <a:latin typeface="Calibri"/>
                          <a:cs typeface="Calibri"/>
                        </a:rPr>
                        <a:t>/</a:t>
                      </a:r>
                      <a:r>
                        <a:rPr sz="1400" spc="-35" dirty="0">
                          <a:latin typeface="Calibri"/>
                          <a:cs typeface="Calibri"/>
                        </a:rPr>
                        <a:t> </a:t>
                      </a:r>
                      <a:r>
                        <a:rPr sz="1400" spc="-10" dirty="0">
                          <a:latin typeface="Calibri"/>
                          <a:cs typeface="Calibri"/>
                        </a:rPr>
                        <a:t>Offsite</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val="10002"/>
                  </a:ext>
                </a:extLst>
              </a:tr>
              <a:tr h="712470">
                <a:tc>
                  <a:txBody>
                    <a:bodyPr/>
                    <a:lstStyle/>
                    <a:p>
                      <a:pPr marL="91440" marR="1106805">
                        <a:lnSpc>
                          <a:spcPct val="100000"/>
                        </a:lnSpc>
                        <a:spcBef>
                          <a:spcPts val="275"/>
                        </a:spcBef>
                      </a:pPr>
                      <a:r>
                        <a:rPr sz="1400" b="1" spc="-10" dirty="0">
                          <a:latin typeface="Calibri"/>
                          <a:cs typeface="Calibri"/>
                        </a:rPr>
                        <a:t>Language</a:t>
                      </a:r>
                      <a:r>
                        <a:rPr sz="1400" b="1" spc="-40" dirty="0">
                          <a:latin typeface="Calibri"/>
                          <a:cs typeface="Calibri"/>
                        </a:rPr>
                        <a:t> </a:t>
                      </a:r>
                      <a:r>
                        <a:rPr sz="1400" b="1" spc="-10" dirty="0">
                          <a:latin typeface="Calibri"/>
                          <a:cs typeface="Calibri"/>
                        </a:rPr>
                        <a:t>Instruction </a:t>
                      </a:r>
                      <a:r>
                        <a:rPr sz="1400" b="1" dirty="0">
                          <a:latin typeface="Calibri"/>
                          <a:cs typeface="Calibri"/>
                        </a:rPr>
                        <a:t>Services</a:t>
                      </a:r>
                      <a:r>
                        <a:rPr sz="1400" b="1" spc="-20" dirty="0">
                          <a:latin typeface="Calibri"/>
                          <a:cs typeface="Calibri"/>
                        </a:rPr>
                        <a:t> IDIQ H98210-</a:t>
                      </a:r>
                      <a:r>
                        <a:rPr sz="1400" b="1" spc="-10" dirty="0">
                          <a:latin typeface="Calibri"/>
                          <a:cs typeface="Calibri"/>
                        </a:rPr>
                        <a:t>19-D-</a:t>
                      </a:r>
                      <a:r>
                        <a:rPr sz="1400" b="1" dirty="0">
                          <a:latin typeface="Calibri"/>
                          <a:cs typeface="Calibri"/>
                        </a:rPr>
                        <a:t>0003</a:t>
                      </a:r>
                      <a:r>
                        <a:rPr sz="1400" b="1" spc="75" dirty="0">
                          <a:latin typeface="Calibri"/>
                          <a:cs typeface="Calibri"/>
                        </a:rPr>
                        <a:t> </a:t>
                      </a:r>
                      <a:r>
                        <a:rPr sz="1400" b="1" dirty="0">
                          <a:latin typeface="Calibri"/>
                          <a:cs typeface="Calibri"/>
                        </a:rPr>
                        <a:t>*</a:t>
                      </a:r>
                      <a:r>
                        <a:rPr sz="1400" b="1" spc="40" dirty="0">
                          <a:latin typeface="Calibri"/>
                          <a:cs typeface="Calibri"/>
                        </a:rPr>
                        <a:t> </a:t>
                      </a:r>
                      <a:r>
                        <a:rPr sz="1400" b="1" spc="-20" dirty="0">
                          <a:latin typeface="Calibri"/>
                          <a:cs typeface="Calibri"/>
                        </a:rPr>
                        <a:t>Follow-</a:t>
                      </a:r>
                      <a:r>
                        <a:rPr sz="1400" b="1" spc="-25" dirty="0">
                          <a:latin typeface="Calibri"/>
                          <a:cs typeface="Calibri"/>
                        </a:rPr>
                        <a:t>on</a:t>
                      </a:r>
                      <a:endParaRPr sz="1400" dirty="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356870" marR="259715" indent="-88900">
                        <a:lnSpc>
                          <a:spcPct val="100000"/>
                        </a:lnSpc>
                        <a:spcBef>
                          <a:spcPts val="275"/>
                        </a:spcBef>
                      </a:pPr>
                      <a:r>
                        <a:rPr sz="1400" dirty="0">
                          <a:latin typeface="Calibri"/>
                          <a:cs typeface="Calibri"/>
                        </a:rPr>
                        <a:t>Full</a:t>
                      </a:r>
                      <a:r>
                        <a:rPr sz="1400" spc="-35" dirty="0">
                          <a:latin typeface="Calibri"/>
                          <a:cs typeface="Calibri"/>
                        </a:rPr>
                        <a:t> </a:t>
                      </a:r>
                      <a:r>
                        <a:rPr sz="1400" spc="-25" dirty="0">
                          <a:latin typeface="Calibri"/>
                          <a:cs typeface="Calibri"/>
                        </a:rPr>
                        <a:t>and </a:t>
                      </a:r>
                      <a:r>
                        <a:rPr sz="1400" spc="-20" dirty="0">
                          <a:latin typeface="Calibri"/>
                          <a:cs typeface="Calibri"/>
                        </a:rPr>
                        <a:t>Open</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221615">
                        <a:lnSpc>
                          <a:spcPct val="100000"/>
                        </a:lnSpc>
                        <a:spcBef>
                          <a:spcPts val="275"/>
                        </a:spcBef>
                      </a:pPr>
                      <a:r>
                        <a:rPr sz="1400" dirty="0">
                          <a:latin typeface="Calibri"/>
                          <a:cs typeface="Calibri"/>
                        </a:rPr>
                        <a:t>Feb</a:t>
                      </a:r>
                      <a:r>
                        <a:rPr sz="1400" spc="-50" dirty="0">
                          <a:latin typeface="Calibri"/>
                          <a:cs typeface="Calibri"/>
                        </a:rPr>
                        <a:t> </a:t>
                      </a:r>
                      <a:r>
                        <a:rPr sz="1400" spc="-20" dirty="0">
                          <a:latin typeface="Calibri"/>
                          <a:cs typeface="Calibri"/>
                        </a:rPr>
                        <a:t>2024</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1270" algn="ctr">
                        <a:lnSpc>
                          <a:spcPct val="100000"/>
                        </a:lnSpc>
                        <a:spcBef>
                          <a:spcPts val="275"/>
                        </a:spcBef>
                      </a:pPr>
                      <a:r>
                        <a:rPr sz="1400" spc="-10" dirty="0">
                          <a:latin typeface="Calibri"/>
                          <a:cs typeface="Calibri"/>
                        </a:rPr>
                        <a:t>611430</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91440">
                        <a:lnSpc>
                          <a:spcPct val="100000"/>
                        </a:lnSpc>
                        <a:spcBef>
                          <a:spcPts val="275"/>
                        </a:spcBef>
                      </a:pPr>
                      <a:r>
                        <a:rPr sz="1400" dirty="0">
                          <a:latin typeface="Calibri"/>
                          <a:cs typeface="Calibri"/>
                        </a:rPr>
                        <a:t>Aug</a:t>
                      </a:r>
                      <a:r>
                        <a:rPr sz="1400" spc="-30" dirty="0">
                          <a:latin typeface="Calibri"/>
                          <a:cs typeface="Calibri"/>
                        </a:rPr>
                        <a:t> </a:t>
                      </a:r>
                      <a:r>
                        <a:rPr sz="1400" dirty="0">
                          <a:latin typeface="Calibri"/>
                          <a:cs typeface="Calibri"/>
                        </a:rPr>
                        <a:t>2024</a:t>
                      </a:r>
                      <a:r>
                        <a:rPr sz="1400" spc="-30" dirty="0">
                          <a:latin typeface="Calibri"/>
                          <a:cs typeface="Calibri"/>
                        </a:rPr>
                        <a:t> </a:t>
                      </a:r>
                      <a:r>
                        <a:rPr sz="1400" spc="-50" dirty="0">
                          <a:latin typeface="Calibri"/>
                          <a:cs typeface="Calibri"/>
                        </a:rPr>
                        <a:t>–</a:t>
                      </a:r>
                      <a:endParaRPr sz="1400">
                        <a:latin typeface="Calibri"/>
                        <a:cs typeface="Calibri"/>
                      </a:endParaRPr>
                    </a:p>
                    <a:p>
                      <a:pPr marL="91440">
                        <a:lnSpc>
                          <a:spcPct val="100000"/>
                        </a:lnSpc>
                      </a:pPr>
                      <a:r>
                        <a:rPr sz="1400" dirty="0">
                          <a:latin typeface="Calibri"/>
                          <a:cs typeface="Calibri"/>
                        </a:rPr>
                        <a:t>Aug</a:t>
                      </a:r>
                      <a:r>
                        <a:rPr sz="1400" spc="-25" dirty="0">
                          <a:latin typeface="Calibri"/>
                          <a:cs typeface="Calibri"/>
                        </a:rPr>
                        <a:t> </a:t>
                      </a:r>
                      <a:r>
                        <a:rPr sz="1400" dirty="0">
                          <a:latin typeface="Calibri"/>
                          <a:cs typeface="Calibri"/>
                        </a:rPr>
                        <a:t>2029</a:t>
                      </a:r>
                      <a:r>
                        <a:rPr sz="1400" spc="-15" dirty="0">
                          <a:latin typeface="Calibri"/>
                          <a:cs typeface="Calibri"/>
                        </a:rPr>
                        <a:t> </a:t>
                      </a:r>
                      <a:r>
                        <a:rPr sz="1400" dirty="0">
                          <a:latin typeface="Calibri"/>
                          <a:cs typeface="Calibri"/>
                        </a:rPr>
                        <a:t>/</a:t>
                      </a:r>
                      <a:r>
                        <a:rPr sz="1400" spc="-35" dirty="0">
                          <a:latin typeface="Calibri"/>
                          <a:cs typeface="Calibri"/>
                        </a:rPr>
                        <a:t> </a:t>
                      </a:r>
                      <a:r>
                        <a:rPr sz="1400" spc="-10" dirty="0">
                          <a:latin typeface="Calibri"/>
                          <a:cs typeface="Calibri"/>
                        </a:rPr>
                        <a:t>Offsite</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3"/>
                  </a:ext>
                </a:extLst>
              </a:tr>
              <a:tr h="786765">
                <a:tc>
                  <a:txBody>
                    <a:bodyPr/>
                    <a:lstStyle/>
                    <a:p>
                      <a:pPr marL="91440" marR="1390015">
                        <a:lnSpc>
                          <a:spcPct val="100000"/>
                        </a:lnSpc>
                        <a:spcBef>
                          <a:spcPts val="275"/>
                        </a:spcBef>
                      </a:pPr>
                      <a:r>
                        <a:rPr sz="1400" b="1" dirty="0">
                          <a:latin typeface="Calibri"/>
                          <a:cs typeface="Calibri"/>
                        </a:rPr>
                        <a:t>NSEP</a:t>
                      </a:r>
                      <a:r>
                        <a:rPr sz="1400" b="1" spc="-30" dirty="0">
                          <a:latin typeface="Calibri"/>
                          <a:cs typeface="Calibri"/>
                        </a:rPr>
                        <a:t> </a:t>
                      </a:r>
                      <a:r>
                        <a:rPr sz="1400" b="1" dirty="0">
                          <a:latin typeface="Calibri"/>
                          <a:cs typeface="Calibri"/>
                        </a:rPr>
                        <a:t>Service</a:t>
                      </a:r>
                      <a:r>
                        <a:rPr sz="1400" b="1" spc="-25" dirty="0">
                          <a:latin typeface="Calibri"/>
                          <a:cs typeface="Calibri"/>
                        </a:rPr>
                        <a:t> </a:t>
                      </a:r>
                      <a:r>
                        <a:rPr sz="1400" b="1" spc="-40" dirty="0">
                          <a:latin typeface="Calibri"/>
                          <a:cs typeface="Calibri"/>
                        </a:rPr>
                        <a:t>Team </a:t>
                      </a:r>
                      <a:r>
                        <a:rPr sz="1400" b="1" spc="-10" dirty="0">
                          <a:latin typeface="Calibri"/>
                          <a:cs typeface="Calibri"/>
                        </a:rPr>
                        <a:t>Support </a:t>
                      </a:r>
                      <a:r>
                        <a:rPr sz="1400" b="1" spc="-20" dirty="0">
                          <a:latin typeface="Calibri"/>
                          <a:cs typeface="Calibri"/>
                        </a:rPr>
                        <a:t>H98210-</a:t>
                      </a:r>
                      <a:r>
                        <a:rPr sz="1400" b="1" spc="-10" dirty="0">
                          <a:latin typeface="Calibri"/>
                          <a:cs typeface="Calibri"/>
                        </a:rPr>
                        <a:t>20-</a:t>
                      </a:r>
                      <a:r>
                        <a:rPr sz="1400" b="1" spc="-20" dirty="0">
                          <a:latin typeface="Calibri"/>
                          <a:cs typeface="Calibri"/>
                        </a:rPr>
                        <a:t>C-</a:t>
                      </a:r>
                      <a:r>
                        <a:rPr sz="1400" b="1" dirty="0">
                          <a:latin typeface="Calibri"/>
                          <a:cs typeface="Calibri"/>
                        </a:rPr>
                        <a:t>0005</a:t>
                      </a:r>
                      <a:r>
                        <a:rPr sz="1400" b="1" spc="80" dirty="0">
                          <a:latin typeface="Calibri"/>
                          <a:cs typeface="Calibri"/>
                        </a:rPr>
                        <a:t> </a:t>
                      </a:r>
                      <a:r>
                        <a:rPr sz="1400" b="1" dirty="0">
                          <a:latin typeface="Calibri"/>
                          <a:cs typeface="Calibri"/>
                        </a:rPr>
                        <a:t>*</a:t>
                      </a:r>
                      <a:r>
                        <a:rPr sz="1400" b="1" spc="50" dirty="0">
                          <a:latin typeface="Calibri"/>
                          <a:cs typeface="Calibri"/>
                        </a:rPr>
                        <a:t> </a:t>
                      </a:r>
                      <a:r>
                        <a:rPr sz="1400" b="1" spc="-20" dirty="0">
                          <a:latin typeface="Calibri"/>
                          <a:cs typeface="Calibri"/>
                        </a:rPr>
                        <a:t>Follow-</a:t>
                      </a:r>
                      <a:r>
                        <a:rPr sz="1400" b="1" spc="-25" dirty="0">
                          <a:latin typeface="Calibri"/>
                          <a:cs typeface="Calibri"/>
                        </a:rPr>
                        <a:t>on</a:t>
                      </a:r>
                      <a:endParaRPr sz="1400">
                        <a:latin typeface="Calibri"/>
                        <a:cs typeface="Calibri"/>
                      </a:endParaRPr>
                    </a:p>
                    <a:p>
                      <a:pPr marL="92075">
                        <a:lnSpc>
                          <a:spcPct val="100000"/>
                        </a:lnSpc>
                      </a:pPr>
                      <a:r>
                        <a:rPr sz="1400" b="1" dirty="0">
                          <a:latin typeface="Calibri"/>
                          <a:cs typeface="Calibri"/>
                        </a:rPr>
                        <a:t>**</a:t>
                      </a:r>
                      <a:r>
                        <a:rPr sz="1400" b="1" spc="-20" dirty="0">
                          <a:latin typeface="Calibri"/>
                          <a:cs typeface="Calibri"/>
                        </a:rPr>
                        <a:t> </a:t>
                      </a:r>
                      <a:r>
                        <a:rPr sz="1400" b="1" spc="-10" dirty="0">
                          <a:latin typeface="Calibri"/>
                          <a:cs typeface="Calibri"/>
                        </a:rPr>
                        <a:t>Assisted</a:t>
                      </a:r>
                      <a:r>
                        <a:rPr sz="1400" b="1" spc="-5" dirty="0">
                          <a:latin typeface="Calibri"/>
                          <a:cs typeface="Calibri"/>
                        </a:rPr>
                        <a:t> </a:t>
                      </a:r>
                      <a:r>
                        <a:rPr sz="1400" b="1" spc="-10" dirty="0">
                          <a:latin typeface="Calibri"/>
                          <a:cs typeface="Calibri"/>
                        </a:rPr>
                        <a:t>Acquisition</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306070" marR="229870" indent="-67945">
                        <a:lnSpc>
                          <a:spcPct val="100000"/>
                        </a:lnSpc>
                        <a:spcBef>
                          <a:spcPts val="275"/>
                        </a:spcBef>
                      </a:pPr>
                      <a:r>
                        <a:rPr sz="1400" dirty="0">
                          <a:latin typeface="Calibri"/>
                          <a:cs typeface="Calibri"/>
                        </a:rPr>
                        <a:t>8(a)</a:t>
                      </a:r>
                      <a:r>
                        <a:rPr sz="1400" spc="-30" dirty="0">
                          <a:latin typeface="Calibri"/>
                          <a:cs typeface="Calibri"/>
                        </a:rPr>
                        <a:t> </a:t>
                      </a:r>
                      <a:r>
                        <a:rPr sz="1400" spc="-20" dirty="0">
                          <a:latin typeface="Calibri"/>
                          <a:cs typeface="Calibri"/>
                        </a:rPr>
                        <a:t>Sole </a:t>
                      </a:r>
                      <a:r>
                        <a:rPr sz="1400" spc="-10" dirty="0">
                          <a:latin typeface="Calibri"/>
                          <a:cs typeface="Calibri"/>
                        </a:rPr>
                        <a:t>Source</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208915">
                        <a:lnSpc>
                          <a:spcPct val="100000"/>
                        </a:lnSpc>
                        <a:spcBef>
                          <a:spcPts val="275"/>
                        </a:spcBef>
                      </a:pPr>
                      <a:r>
                        <a:rPr sz="1400" dirty="0">
                          <a:latin typeface="Calibri"/>
                          <a:cs typeface="Calibri"/>
                        </a:rPr>
                        <a:t>Nov</a:t>
                      </a:r>
                      <a:r>
                        <a:rPr sz="1400" spc="-45" dirty="0">
                          <a:latin typeface="Calibri"/>
                          <a:cs typeface="Calibri"/>
                        </a:rPr>
                        <a:t> </a:t>
                      </a:r>
                      <a:r>
                        <a:rPr sz="1400" spc="-20" dirty="0">
                          <a:latin typeface="Calibri"/>
                          <a:cs typeface="Calibri"/>
                        </a:rPr>
                        <a:t>2025</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1270" algn="ctr">
                        <a:lnSpc>
                          <a:spcPct val="100000"/>
                        </a:lnSpc>
                        <a:spcBef>
                          <a:spcPts val="275"/>
                        </a:spcBef>
                      </a:pPr>
                      <a:r>
                        <a:rPr sz="1400" spc="-10" dirty="0">
                          <a:latin typeface="Calibri"/>
                          <a:cs typeface="Calibri"/>
                        </a:rPr>
                        <a:t>541611</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1440">
                        <a:lnSpc>
                          <a:spcPct val="100000"/>
                        </a:lnSpc>
                        <a:spcBef>
                          <a:spcPts val="275"/>
                        </a:spcBef>
                      </a:pPr>
                      <a:r>
                        <a:rPr sz="1400" dirty="0">
                          <a:latin typeface="Calibri"/>
                          <a:cs typeface="Calibri"/>
                        </a:rPr>
                        <a:t>Apr</a:t>
                      </a:r>
                      <a:r>
                        <a:rPr sz="1400" spc="-30" dirty="0">
                          <a:latin typeface="Calibri"/>
                          <a:cs typeface="Calibri"/>
                        </a:rPr>
                        <a:t> </a:t>
                      </a:r>
                      <a:r>
                        <a:rPr sz="1400" dirty="0">
                          <a:latin typeface="Calibri"/>
                          <a:cs typeface="Calibri"/>
                        </a:rPr>
                        <a:t>2025</a:t>
                      </a:r>
                      <a:r>
                        <a:rPr sz="1400" spc="-25" dirty="0">
                          <a:latin typeface="Calibri"/>
                          <a:cs typeface="Calibri"/>
                        </a:rPr>
                        <a:t> </a:t>
                      </a:r>
                      <a:r>
                        <a:rPr sz="1400" spc="-50" dirty="0">
                          <a:latin typeface="Calibri"/>
                          <a:cs typeface="Calibri"/>
                        </a:rPr>
                        <a:t>–</a:t>
                      </a:r>
                      <a:endParaRPr sz="1400">
                        <a:latin typeface="Calibri"/>
                        <a:cs typeface="Calibri"/>
                      </a:endParaRPr>
                    </a:p>
                    <a:p>
                      <a:pPr marL="91440">
                        <a:lnSpc>
                          <a:spcPct val="100000"/>
                        </a:lnSpc>
                      </a:pPr>
                      <a:r>
                        <a:rPr sz="1400" dirty="0">
                          <a:latin typeface="Calibri"/>
                          <a:cs typeface="Calibri"/>
                        </a:rPr>
                        <a:t>Apr</a:t>
                      </a:r>
                      <a:r>
                        <a:rPr sz="1400" spc="-25" dirty="0">
                          <a:latin typeface="Calibri"/>
                          <a:cs typeface="Calibri"/>
                        </a:rPr>
                        <a:t> </a:t>
                      </a:r>
                      <a:r>
                        <a:rPr sz="1400" dirty="0">
                          <a:latin typeface="Calibri"/>
                          <a:cs typeface="Calibri"/>
                        </a:rPr>
                        <a:t>2030</a:t>
                      </a:r>
                      <a:r>
                        <a:rPr sz="1400" spc="-15" dirty="0">
                          <a:latin typeface="Calibri"/>
                          <a:cs typeface="Calibri"/>
                        </a:rPr>
                        <a:t> </a:t>
                      </a:r>
                      <a:r>
                        <a:rPr sz="1400" dirty="0">
                          <a:latin typeface="Calibri"/>
                          <a:cs typeface="Calibri"/>
                        </a:rPr>
                        <a:t>/</a:t>
                      </a:r>
                      <a:r>
                        <a:rPr sz="1400" spc="-35" dirty="0">
                          <a:latin typeface="Calibri"/>
                          <a:cs typeface="Calibri"/>
                        </a:rPr>
                        <a:t> </a:t>
                      </a:r>
                      <a:r>
                        <a:rPr sz="1400" spc="-10" dirty="0">
                          <a:latin typeface="Calibri"/>
                          <a:cs typeface="Calibri"/>
                        </a:rPr>
                        <a:t>Onsite</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val="10004"/>
                  </a:ext>
                </a:extLst>
              </a:tr>
              <a:tr h="973455">
                <a:tc>
                  <a:txBody>
                    <a:bodyPr/>
                    <a:lstStyle/>
                    <a:p>
                      <a:pPr marL="91440" marR="272415">
                        <a:lnSpc>
                          <a:spcPct val="100000"/>
                        </a:lnSpc>
                        <a:spcBef>
                          <a:spcPts val="275"/>
                        </a:spcBef>
                      </a:pPr>
                      <a:r>
                        <a:rPr sz="1400" b="1" dirty="0">
                          <a:latin typeface="Calibri"/>
                          <a:cs typeface="Calibri"/>
                        </a:rPr>
                        <a:t>English</a:t>
                      </a:r>
                      <a:r>
                        <a:rPr sz="1400" b="1" spc="-25" dirty="0">
                          <a:latin typeface="Calibri"/>
                          <a:cs typeface="Calibri"/>
                        </a:rPr>
                        <a:t> </a:t>
                      </a:r>
                      <a:r>
                        <a:rPr sz="1400" b="1" dirty="0">
                          <a:latin typeface="Calibri"/>
                          <a:cs typeface="Calibri"/>
                        </a:rPr>
                        <a:t>for</a:t>
                      </a:r>
                      <a:r>
                        <a:rPr sz="1400" b="1" spc="-50" dirty="0">
                          <a:latin typeface="Calibri"/>
                          <a:cs typeface="Calibri"/>
                        </a:rPr>
                        <a:t> </a:t>
                      </a:r>
                      <a:r>
                        <a:rPr sz="1400" b="1" spc="-10" dirty="0">
                          <a:latin typeface="Calibri"/>
                          <a:cs typeface="Calibri"/>
                        </a:rPr>
                        <a:t>Heritage</a:t>
                      </a:r>
                      <a:r>
                        <a:rPr sz="1400" b="1" spc="-35" dirty="0">
                          <a:latin typeface="Calibri"/>
                          <a:cs typeface="Calibri"/>
                        </a:rPr>
                        <a:t> </a:t>
                      </a:r>
                      <a:r>
                        <a:rPr sz="1400" b="1" spc="-10" dirty="0">
                          <a:latin typeface="Calibri"/>
                          <a:cs typeface="Calibri"/>
                        </a:rPr>
                        <a:t>Language</a:t>
                      </a:r>
                      <a:r>
                        <a:rPr sz="1400" b="1" spc="-50" dirty="0">
                          <a:latin typeface="Calibri"/>
                          <a:cs typeface="Calibri"/>
                        </a:rPr>
                        <a:t> </a:t>
                      </a:r>
                      <a:r>
                        <a:rPr sz="1400" b="1" spc="-10" dirty="0">
                          <a:latin typeface="Calibri"/>
                          <a:cs typeface="Calibri"/>
                        </a:rPr>
                        <a:t>Speakers</a:t>
                      </a:r>
                      <a:r>
                        <a:rPr sz="1400" b="1" spc="-45" dirty="0">
                          <a:latin typeface="Calibri"/>
                          <a:cs typeface="Calibri"/>
                        </a:rPr>
                        <a:t> </a:t>
                      </a:r>
                      <a:r>
                        <a:rPr sz="1400" b="1" spc="-10" dirty="0">
                          <a:latin typeface="Calibri"/>
                          <a:cs typeface="Calibri"/>
                        </a:rPr>
                        <a:t>(EHLS) </a:t>
                      </a:r>
                      <a:r>
                        <a:rPr sz="1400" b="1" spc="-20" dirty="0">
                          <a:latin typeface="Calibri"/>
                          <a:cs typeface="Calibri"/>
                        </a:rPr>
                        <a:t>H98210-</a:t>
                      </a:r>
                      <a:r>
                        <a:rPr sz="1400" b="1" spc="-10" dirty="0">
                          <a:latin typeface="Calibri"/>
                          <a:cs typeface="Calibri"/>
                        </a:rPr>
                        <a:t>21-</a:t>
                      </a:r>
                      <a:r>
                        <a:rPr sz="1400" b="1" spc="-20" dirty="0">
                          <a:latin typeface="Calibri"/>
                          <a:cs typeface="Calibri"/>
                        </a:rPr>
                        <a:t>C-</a:t>
                      </a:r>
                      <a:r>
                        <a:rPr sz="1400" b="1" dirty="0">
                          <a:latin typeface="Calibri"/>
                          <a:cs typeface="Calibri"/>
                        </a:rPr>
                        <a:t>0006</a:t>
                      </a:r>
                      <a:r>
                        <a:rPr sz="1400" b="1" spc="80" dirty="0">
                          <a:latin typeface="Calibri"/>
                          <a:cs typeface="Calibri"/>
                        </a:rPr>
                        <a:t> </a:t>
                      </a:r>
                      <a:r>
                        <a:rPr sz="1400" b="1" dirty="0">
                          <a:latin typeface="Calibri"/>
                          <a:cs typeface="Calibri"/>
                        </a:rPr>
                        <a:t>*</a:t>
                      </a:r>
                      <a:r>
                        <a:rPr sz="1400" b="1" spc="50" dirty="0">
                          <a:latin typeface="Calibri"/>
                          <a:cs typeface="Calibri"/>
                        </a:rPr>
                        <a:t> </a:t>
                      </a:r>
                      <a:r>
                        <a:rPr sz="1400" b="1" spc="-20" dirty="0">
                          <a:latin typeface="Calibri"/>
                          <a:cs typeface="Calibri"/>
                        </a:rPr>
                        <a:t>Follow-</a:t>
                      </a:r>
                      <a:r>
                        <a:rPr sz="1400" b="1" spc="-25" dirty="0">
                          <a:latin typeface="Calibri"/>
                          <a:cs typeface="Calibri"/>
                        </a:rPr>
                        <a:t>on</a:t>
                      </a:r>
                      <a:endParaRPr sz="1400" dirty="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R="126364" algn="r">
                        <a:lnSpc>
                          <a:spcPct val="100000"/>
                        </a:lnSpc>
                        <a:spcBef>
                          <a:spcPts val="275"/>
                        </a:spcBef>
                      </a:pPr>
                      <a:r>
                        <a:rPr sz="1400" dirty="0">
                          <a:latin typeface="Calibri"/>
                          <a:cs typeface="Calibri"/>
                        </a:rPr>
                        <a:t>Sole</a:t>
                      </a:r>
                      <a:r>
                        <a:rPr sz="1400" spc="-35" dirty="0">
                          <a:latin typeface="Calibri"/>
                          <a:cs typeface="Calibri"/>
                        </a:rPr>
                        <a:t> </a:t>
                      </a:r>
                      <a:r>
                        <a:rPr sz="1400" spc="-10" dirty="0">
                          <a:latin typeface="Calibri"/>
                          <a:cs typeface="Calibri"/>
                        </a:rPr>
                        <a:t>Source</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222250">
                        <a:lnSpc>
                          <a:spcPct val="100000"/>
                        </a:lnSpc>
                        <a:spcBef>
                          <a:spcPts val="275"/>
                        </a:spcBef>
                      </a:pPr>
                      <a:r>
                        <a:rPr sz="1400" dirty="0">
                          <a:latin typeface="Calibri"/>
                          <a:cs typeface="Calibri"/>
                        </a:rPr>
                        <a:t>Feb</a:t>
                      </a:r>
                      <a:r>
                        <a:rPr sz="1400" spc="-50" dirty="0">
                          <a:latin typeface="Calibri"/>
                          <a:cs typeface="Calibri"/>
                        </a:rPr>
                        <a:t> </a:t>
                      </a:r>
                      <a:r>
                        <a:rPr sz="1400" spc="-20" dirty="0">
                          <a:latin typeface="Calibri"/>
                          <a:cs typeface="Calibri"/>
                        </a:rPr>
                        <a:t>2026</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1270" algn="ctr">
                        <a:lnSpc>
                          <a:spcPct val="100000"/>
                        </a:lnSpc>
                        <a:spcBef>
                          <a:spcPts val="275"/>
                        </a:spcBef>
                      </a:pPr>
                      <a:r>
                        <a:rPr sz="1400" spc="-10" dirty="0">
                          <a:latin typeface="Calibri"/>
                          <a:cs typeface="Calibri"/>
                        </a:rPr>
                        <a:t>611430</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92075">
                        <a:lnSpc>
                          <a:spcPct val="100000"/>
                        </a:lnSpc>
                        <a:spcBef>
                          <a:spcPts val="275"/>
                        </a:spcBef>
                      </a:pPr>
                      <a:r>
                        <a:rPr sz="1400" dirty="0">
                          <a:latin typeface="Calibri"/>
                          <a:cs typeface="Calibri"/>
                        </a:rPr>
                        <a:t>Aug</a:t>
                      </a:r>
                      <a:r>
                        <a:rPr sz="1400" spc="-30" dirty="0">
                          <a:latin typeface="Calibri"/>
                          <a:cs typeface="Calibri"/>
                        </a:rPr>
                        <a:t> </a:t>
                      </a:r>
                      <a:r>
                        <a:rPr sz="1400" dirty="0">
                          <a:latin typeface="Calibri"/>
                          <a:cs typeface="Calibri"/>
                        </a:rPr>
                        <a:t>2026</a:t>
                      </a:r>
                      <a:r>
                        <a:rPr sz="1400" spc="-30" dirty="0">
                          <a:latin typeface="Calibri"/>
                          <a:cs typeface="Calibri"/>
                        </a:rPr>
                        <a:t> </a:t>
                      </a:r>
                      <a:r>
                        <a:rPr sz="1400" spc="-50" dirty="0">
                          <a:latin typeface="Calibri"/>
                          <a:cs typeface="Calibri"/>
                        </a:rPr>
                        <a:t>–</a:t>
                      </a:r>
                      <a:endParaRPr sz="1400" dirty="0">
                        <a:latin typeface="Calibri"/>
                        <a:cs typeface="Calibri"/>
                      </a:endParaRPr>
                    </a:p>
                    <a:p>
                      <a:pPr marL="92075">
                        <a:lnSpc>
                          <a:spcPct val="100000"/>
                        </a:lnSpc>
                      </a:pPr>
                      <a:r>
                        <a:rPr sz="1400" dirty="0">
                          <a:latin typeface="Calibri"/>
                          <a:cs typeface="Calibri"/>
                        </a:rPr>
                        <a:t>Aug</a:t>
                      </a:r>
                      <a:r>
                        <a:rPr sz="1400" spc="-25" dirty="0">
                          <a:latin typeface="Calibri"/>
                          <a:cs typeface="Calibri"/>
                        </a:rPr>
                        <a:t> </a:t>
                      </a:r>
                      <a:r>
                        <a:rPr sz="1400" dirty="0">
                          <a:latin typeface="Calibri"/>
                          <a:cs typeface="Calibri"/>
                        </a:rPr>
                        <a:t>2031</a:t>
                      </a:r>
                      <a:r>
                        <a:rPr sz="1400" spc="-15" dirty="0">
                          <a:latin typeface="Calibri"/>
                          <a:cs typeface="Calibri"/>
                        </a:rPr>
                        <a:t> </a:t>
                      </a:r>
                      <a:r>
                        <a:rPr sz="1400" dirty="0">
                          <a:latin typeface="Calibri"/>
                          <a:cs typeface="Calibri"/>
                        </a:rPr>
                        <a:t>/</a:t>
                      </a:r>
                      <a:r>
                        <a:rPr sz="1400" spc="-30" dirty="0">
                          <a:latin typeface="Calibri"/>
                          <a:cs typeface="Calibri"/>
                        </a:rPr>
                        <a:t> </a:t>
                      </a:r>
                      <a:r>
                        <a:rPr sz="1400" spc="-10" dirty="0">
                          <a:latin typeface="Calibri"/>
                          <a:cs typeface="Calibri"/>
                        </a:rPr>
                        <a:t>Offsite</a:t>
                      </a:r>
                      <a:endParaRPr sz="1400" dirty="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5"/>
                  </a:ext>
                </a:extLst>
              </a:tr>
            </a:tbl>
          </a:graphicData>
        </a:graphic>
      </p:graphicFrame>
      <p:sp>
        <p:nvSpPr>
          <p:cNvPr id="5" name="object 5"/>
          <p:cNvSpPr txBox="1">
            <a:spLocks noGrp="1"/>
          </p:cNvSpPr>
          <p:nvPr>
            <p:ph type="title"/>
          </p:nvPr>
        </p:nvSpPr>
        <p:spPr>
          <a:xfrm>
            <a:off x="838200" y="529372"/>
            <a:ext cx="10515600" cy="997068"/>
          </a:xfrm>
          <a:prstGeom prst="rect">
            <a:avLst/>
          </a:prstGeom>
        </p:spPr>
        <p:txBody>
          <a:bodyPr vert="horz" wrap="square" lIns="0" tIns="12065" rIns="0" bIns="0" rtlCol="0">
            <a:spAutoFit/>
          </a:bodyPr>
          <a:lstStyle/>
          <a:p>
            <a:pPr marL="12700" marR="5080" algn="ctr">
              <a:lnSpc>
                <a:spcPct val="100000"/>
              </a:lnSpc>
              <a:spcBef>
                <a:spcPts val="95"/>
              </a:spcBef>
            </a:pPr>
            <a:r>
              <a:rPr sz="3200" b="1" dirty="0">
                <a:latin typeface="Arial" panose="020B0604020202020204" pitchFamily="34" charset="0"/>
                <a:cs typeface="Arial" panose="020B0604020202020204" pitchFamily="34" charset="0"/>
              </a:rPr>
              <a:t>DEFENSE</a:t>
            </a:r>
            <a:r>
              <a:rPr sz="3200" b="1" spc="-95" dirty="0">
                <a:latin typeface="Arial" panose="020B0604020202020204" pitchFamily="34" charset="0"/>
                <a:cs typeface="Arial" panose="020B0604020202020204" pitchFamily="34" charset="0"/>
              </a:rPr>
              <a:t> </a:t>
            </a:r>
            <a:r>
              <a:rPr sz="3200" b="1" spc="-10" dirty="0">
                <a:latin typeface="Arial" panose="020B0604020202020204" pitchFamily="34" charset="0"/>
                <a:cs typeface="Arial" panose="020B0604020202020204" pitchFamily="34" charset="0"/>
              </a:rPr>
              <a:t>LANGAUGE</a:t>
            </a:r>
            <a:r>
              <a:rPr sz="3200" b="1" spc="-95" dirty="0">
                <a:latin typeface="Arial" panose="020B0604020202020204" pitchFamily="34" charset="0"/>
                <a:cs typeface="Arial" panose="020B0604020202020204" pitchFamily="34" charset="0"/>
              </a:rPr>
              <a:t> </a:t>
            </a:r>
            <a:r>
              <a:rPr sz="3200" b="1" dirty="0">
                <a:latin typeface="Arial" panose="020B0604020202020204" pitchFamily="34" charset="0"/>
                <a:cs typeface="Arial" panose="020B0604020202020204" pitchFamily="34" charset="0"/>
              </a:rPr>
              <a:t>AND</a:t>
            </a:r>
            <a:r>
              <a:rPr sz="3200" b="1" spc="-110" dirty="0">
                <a:latin typeface="Arial" panose="020B0604020202020204" pitchFamily="34" charset="0"/>
                <a:cs typeface="Arial" panose="020B0604020202020204" pitchFamily="34" charset="0"/>
              </a:rPr>
              <a:t> </a:t>
            </a:r>
            <a:r>
              <a:rPr sz="3200" b="1" spc="-10" dirty="0">
                <a:latin typeface="Arial" panose="020B0604020202020204" pitchFamily="34" charset="0"/>
                <a:cs typeface="Arial" panose="020B0604020202020204" pitchFamily="34" charset="0"/>
              </a:rPr>
              <a:t>NATIONAL </a:t>
            </a:r>
            <a:r>
              <a:rPr sz="3200" b="1" dirty="0">
                <a:latin typeface="Arial" panose="020B0604020202020204" pitchFamily="34" charset="0"/>
                <a:cs typeface="Arial" panose="020B0604020202020204" pitchFamily="34" charset="0"/>
              </a:rPr>
              <a:t>SECURITY</a:t>
            </a:r>
            <a:r>
              <a:rPr sz="3200" b="1" spc="-120" dirty="0">
                <a:latin typeface="Arial" panose="020B0604020202020204" pitchFamily="34" charset="0"/>
                <a:cs typeface="Arial" panose="020B0604020202020204" pitchFamily="34" charset="0"/>
              </a:rPr>
              <a:t> </a:t>
            </a:r>
            <a:r>
              <a:rPr sz="3200" b="1" spc="-30" dirty="0">
                <a:latin typeface="Arial" panose="020B0604020202020204" pitchFamily="34" charset="0"/>
                <a:cs typeface="Arial" panose="020B0604020202020204" pitchFamily="34" charset="0"/>
              </a:rPr>
              <a:t>EDUCATION</a:t>
            </a:r>
            <a:r>
              <a:rPr sz="3200" b="1" spc="-120" dirty="0">
                <a:latin typeface="Arial" panose="020B0604020202020204" pitchFamily="34" charset="0"/>
                <a:cs typeface="Arial" panose="020B0604020202020204" pitchFamily="34" charset="0"/>
              </a:rPr>
              <a:t> </a:t>
            </a:r>
            <a:r>
              <a:rPr sz="3200" b="1" dirty="0">
                <a:latin typeface="Arial" panose="020B0604020202020204" pitchFamily="34" charset="0"/>
                <a:cs typeface="Arial" panose="020B0604020202020204" pitchFamily="34" charset="0"/>
              </a:rPr>
              <a:t>OFFICE</a:t>
            </a:r>
            <a:r>
              <a:rPr sz="3200" b="1" spc="-120" dirty="0">
                <a:latin typeface="Arial" panose="020B0604020202020204" pitchFamily="34" charset="0"/>
                <a:cs typeface="Arial" panose="020B0604020202020204" pitchFamily="34" charset="0"/>
              </a:rPr>
              <a:t> </a:t>
            </a:r>
            <a:r>
              <a:rPr sz="3200" b="1" spc="-10" dirty="0">
                <a:latin typeface="Arial" panose="020B0604020202020204" pitchFamily="34" charset="0"/>
                <a:cs typeface="Arial" panose="020B0604020202020204" pitchFamily="34" charset="0"/>
              </a:rPr>
              <a:t>(DLNSEO)</a:t>
            </a:r>
            <a:endParaRPr sz="3200" b="1" dirty="0">
              <a:latin typeface="Arial" panose="020B0604020202020204" pitchFamily="34" charset="0"/>
              <a:cs typeface="Arial" panose="020B0604020202020204" pitchFamily="34" charset="0"/>
            </a:endParaRPr>
          </a:p>
        </p:txBody>
      </p:sp>
      <p:pic>
        <p:nvPicPr>
          <p:cNvPr id="6" name="object 10"/>
          <p:cNvPicPr/>
          <p:nvPr/>
        </p:nvPicPr>
        <p:blipFill>
          <a:blip r:embed="rId2" cstate="print"/>
          <a:stretch>
            <a:fillRect/>
          </a:stretch>
        </p:blipFill>
        <p:spPr>
          <a:xfrm>
            <a:off x="10130318" y="5137077"/>
            <a:ext cx="2058967" cy="1823663"/>
          </a:xfrm>
          <a:prstGeom prst="rect">
            <a:avLst/>
          </a:prstGeom>
        </p:spPr>
      </p:pic>
      <p:sp>
        <p:nvSpPr>
          <p:cNvPr id="7" name="object 8"/>
          <p:cNvSpPr txBox="1"/>
          <p:nvPr/>
        </p:nvSpPr>
        <p:spPr>
          <a:xfrm>
            <a:off x="1690280" y="6339933"/>
            <a:ext cx="8182609" cy="377190"/>
          </a:xfrm>
          <a:prstGeom prst="rect">
            <a:avLst/>
          </a:prstGeom>
        </p:spPr>
        <p:txBody>
          <a:bodyPr vert="horz" wrap="square" lIns="0" tIns="12700" rIns="0" bIns="0" rtlCol="0">
            <a:spAutoFit/>
          </a:bodyPr>
          <a:lstStyle/>
          <a:p>
            <a:pPr marL="12700">
              <a:lnSpc>
                <a:spcPct val="100000"/>
              </a:lnSpc>
              <a:spcBef>
                <a:spcPts val="100"/>
              </a:spcBef>
            </a:pPr>
            <a:r>
              <a:rPr sz="1100" dirty="0">
                <a:latin typeface="Calibri"/>
                <a:cs typeface="Calibri"/>
              </a:rPr>
              <a:t>Note:</a:t>
            </a:r>
            <a:r>
              <a:rPr sz="1100" spc="-15" dirty="0">
                <a:latin typeface="Calibri"/>
                <a:cs typeface="Calibri"/>
              </a:rPr>
              <a:t> </a:t>
            </a:r>
            <a:r>
              <a:rPr sz="1100" dirty="0">
                <a:latin typeface="Calibri"/>
                <a:cs typeface="Calibri"/>
              </a:rPr>
              <a:t>The</a:t>
            </a:r>
            <a:r>
              <a:rPr sz="1100" spc="-5" dirty="0">
                <a:latin typeface="Calibri"/>
                <a:cs typeface="Calibri"/>
              </a:rPr>
              <a:t> </a:t>
            </a:r>
            <a:r>
              <a:rPr sz="1100" spc="-10" dirty="0">
                <a:latin typeface="Calibri"/>
                <a:cs typeface="Calibri"/>
              </a:rPr>
              <a:t>Government</a:t>
            </a:r>
            <a:r>
              <a:rPr sz="1100" spc="-5" dirty="0">
                <a:latin typeface="Calibri"/>
                <a:cs typeface="Calibri"/>
              </a:rPr>
              <a:t> </a:t>
            </a:r>
            <a:r>
              <a:rPr sz="1100" dirty="0">
                <a:latin typeface="Calibri"/>
                <a:cs typeface="Calibri"/>
              </a:rPr>
              <a:t>does</a:t>
            </a:r>
            <a:r>
              <a:rPr sz="1100" spc="-25" dirty="0">
                <a:latin typeface="Calibri"/>
                <a:cs typeface="Calibri"/>
              </a:rPr>
              <a:t> </a:t>
            </a:r>
            <a:r>
              <a:rPr sz="1100" dirty="0">
                <a:latin typeface="Calibri"/>
                <a:cs typeface="Calibri"/>
              </a:rPr>
              <a:t>not</a:t>
            </a:r>
            <a:r>
              <a:rPr sz="1100" spc="-20" dirty="0">
                <a:latin typeface="Calibri"/>
                <a:cs typeface="Calibri"/>
              </a:rPr>
              <a:t> </a:t>
            </a:r>
            <a:r>
              <a:rPr sz="1100" spc="-10" dirty="0">
                <a:latin typeface="Calibri"/>
                <a:cs typeface="Calibri"/>
              </a:rPr>
              <a:t>guarantee</a:t>
            </a:r>
            <a:r>
              <a:rPr sz="1100" spc="-15" dirty="0">
                <a:latin typeface="Calibri"/>
                <a:cs typeface="Calibri"/>
              </a:rPr>
              <a:t> </a:t>
            </a:r>
            <a:r>
              <a:rPr sz="1100" dirty="0">
                <a:latin typeface="Calibri"/>
                <a:cs typeface="Calibri"/>
              </a:rPr>
              <a:t>that</a:t>
            </a:r>
            <a:r>
              <a:rPr sz="1100" spc="-20" dirty="0">
                <a:latin typeface="Calibri"/>
                <a:cs typeface="Calibri"/>
              </a:rPr>
              <a:t> </a:t>
            </a:r>
            <a:r>
              <a:rPr sz="1100" dirty="0">
                <a:latin typeface="Calibri"/>
                <a:cs typeface="Calibri"/>
              </a:rPr>
              <a:t>the</a:t>
            </a:r>
            <a:r>
              <a:rPr sz="1100" spc="-15" dirty="0">
                <a:latin typeface="Calibri"/>
                <a:cs typeface="Calibri"/>
              </a:rPr>
              <a:t> </a:t>
            </a:r>
            <a:r>
              <a:rPr sz="1100" spc="-10" dirty="0">
                <a:latin typeface="Calibri"/>
                <a:cs typeface="Calibri"/>
              </a:rPr>
              <a:t>information</a:t>
            </a:r>
            <a:r>
              <a:rPr sz="1100" spc="-35" dirty="0">
                <a:latin typeface="Calibri"/>
                <a:cs typeface="Calibri"/>
              </a:rPr>
              <a:t> </a:t>
            </a:r>
            <a:r>
              <a:rPr sz="1100" dirty="0">
                <a:latin typeface="Calibri"/>
                <a:cs typeface="Calibri"/>
              </a:rPr>
              <a:t>provided</a:t>
            </a:r>
            <a:r>
              <a:rPr sz="1100" spc="-10" dirty="0">
                <a:latin typeface="Calibri"/>
                <a:cs typeface="Calibri"/>
              </a:rPr>
              <a:t> </a:t>
            </a:r>
            <a:r>
              <a:rPr sz="1100" dirty="0">
                <a:latin typeface="Calibri"/>
                <a:cs typeface="Calibri"/>
              </a:rPr>
              <a:t>is</a:t>
            </a:r>
            <a:r>
              <a:rPr sz="1100" spc="-20" dirty="0">
                <a:latin typeface="Calibri"/>
                <a:cs typeface="Calibri"/>
              </a:rPr>
              <a:t> </a:t>
            </a:r>
            <a:r>
              <a:rPr sz="1100" spc="-10" dirty="0">
                <a:latin typeface="Calibri"/>
                <a:cs typeface="Calibri"/>
              </a:rPr>
              <a:t>firm/factual.</a:t>
            </a:r>
            <a:r>
              <a:rPr sz="1100" spc="-25" dirty="0">
                <a:latin typeface="Calibri"/>
                <a:cs typeface="Calibri"/>
              </a:rPr>
              <a:t> </a:t>
            </a:r>
            <a:r>
              <a:rPr sz="1100" dirty="0">
                <a:latin typeface="Calibri"/>
                <a:cs typeface="Calibri"/>
              </a:rPr>
              <a:t>It</a:t>
            </a:r>
            <a:r>
              <a:rPr sz="1100" spc="-20" dirty="0">
                <a:latin typeface="Calibri"/>
                <a:cs typeface="Calibri"/>
              </a:rPr>
              <a:t> </a:t>
            </a:r>
            <a:r>
              <a:rPr sz="1100" spc="-10" dirty="0">
                <a:latin typeface="Calibri"/>
                <a:cs typeface="Calibri"/>
              </a:rPr>
              <a:t>should</a:t>
            </a:r>
            <a:r>
              <a:rPr sz="1100" spc="-35" dirty="0">
                <a:latin typeface="Calibri"/>
                <a:cs typeface="Calibri"/>
              </a:rPr>
              <a:t> </a:t>
            </a:r>
            <a:r>
              <a:rPr sz="1100" dirty="0">
                <a:latin typeface="Calibri"/>
                <a:cs typeface="Calibri"/>
              </a:rPr>
              <a:t>not</a:t>
            </a:r>
            <a:r>
              <a:rPr sz="1100" spc="-20" dirty="0">
                <a:latin typeface="Calibri"/>
                <a:cs typeface="Calibri"/>
              </a:rPr>
              <a:t> </a:t>
            </a:r>
            <a:r>
              <a:rPr sz="1100" dirty="0">
                <a:latin typeface="Calibri"/>
                <a:cs typeface="Calibri"/>
              </a:rPr>
              <a:t>be</a:t>
            </a:r>
            <a:r>
              <a:rPr sz="1100" spc="-10" dirty="0">
                <a:latin typeface="Calibri"/>
                <a:cs typeface="Calibri"/>
              </a:rPr>
              <a:t> </a:t>
            </a:r>
            <a:r>
              <a:rPr sz="1100" dirty="0">
                <a:latin typeface="Calibri"/>
                <a:cs typeface="Calibri"/>
              </a:rPr>
              <a:t>used</a:t>
            </a:r>
            <a:r>
              <a:rPr sz="1100" spc="-15" dirty="0">
                <a:latin typeface="Calibri"/>
                <a:cs typeface="Calibri"/>
              </a:rPr>
              <a:t> </a:t>
            </a:r>
            <a:r>
              <a:rPr sz="1100" dirty="0">
                <a:latin typeface="Calibri"/>
                <a:cs typeface="Calibri"/>
              </a:rPr>
              <a:t>for</a:t>
            </a:r>
            <a:r>
              <a:rPr sz="1100" spc="-25" dirty="0">
                <a:latin typeface="Calibri"/>
                <a:cs typeface="Calibri"/>
              </a:rPr>
              <a:t> </a:t>
            </a:r>
            <a:r>
              <a:rPr sz="1200" dirty="0">
                <a:latin typeface="Calibri"/>
                <a:cs typeface="Calibri"/>
              </a:rPr>
              <a:t>bid</a:t>
            </a:r>
            <a:r>
              <a:rPr sz="1200" spc="-20" dirty="0">
                <a:latin typeface="Calibri"/>
                <a:cs typeface="Calibri"/>
              </a:rPr>
              <a:t> </a:t>
            </a:r>
            <a:r>
              <a:rPr sz="1200" dirty="0">
                <a:latin typeface="Calibri"/>
                <a:cs typeface="Calibri"/>
              </a:rPr>
              <a:t>and</a:t>
            </a:r>
            <a:r>
              <a:rPr sz="1200" spc="-20" dirty="0">
                <a:latin typeface="Calibri"/>
                <a:cs typeface="Calibri"/>
              </a:rPr>
              <a:t> </a:t>
            </a:r>
            <a:r>
              <a:rPr sz="1200" dirty="0">
                <a:latin typeface="Calibri"/>
                <a:cs typeface="Calibri"/>
              </a:rPr>
              <a:t>proposal</a:t>
            </a:r>
            <a:r>
              <a:rPr sz="1200" spc="-10" dirty="0">
                <a:latin typeface="Calibri"/>
                <a:cs typeface="Calibri"/>
              </a:rPr>
              <a:t> purposes.</a:t>
            </a:r>
            <a:endParaRPr sz="1200" dirty="0">
              <a:latin typeface="Calibri"/>
              <a:cs typeface="Calibri"/>
            </a:endParaRPr>
          </a:p>
          <a:p>
            <a:pPr marL="12700">
              <a:lnSpc>
                <a:spcPct val="100000"/>
              </a:lnSpc>
              <a:spcBef>
                <a:spcPts val="10"/>
              </a:spcBef>
              <a:tabLst>
                <a:tab pos="2972435" algn="l"/>
              </a:tabLst>
            </a:pPr>
            <a:r>
              <a:rPr sz="1100" dirty="0">
                <a:latin typeface="Calibri"/>
                <a:cs typeface="Calibri"/>
              </a:rPr>
              <a:t>*</a:t>
            </a:r>
            <a:r>
              <a:rPr sz="1100" spc="-20" dirty="0">
                <a:latin typeface="Calibri"/>
                <a:cs typeface="Calibri"/>
              </a:rPr>
              <a:t> </a:t>
            </a:r>
            <a:r>
              <a:rPr sz="1100" spc="-10" dirty="0">
                <a:latin typeface="Calibri"/>
                <a:cs typeface="Calibri"/>
              </a:rPr>
              <a:t>Follow-</a:t>
            </a:r>
            <a:r>
              <a:rPr sz="1100" dirty="0">
                <a:latin typeface="Calibri"/>
                <a:cs typeface="Calibri"/>
              </a:rPr>
              <a:t>on</a:t>
            </a:r>
            <a:r>
              <a:rPr sz="1100" spc="-30" dirty="0">
                <a:latin typeface="Calibri"/>
                <a:cs typeface="Calibri"/>
              </a:rPr>
              <a:t> </a:t>
            </a:r>
            <a:r>
              <a:rPr sz="1100" dirty="0">
                <a:latin typeface="Calibri"/>
                <a:cs typeface="Calibri"/>
              </a:rPr>
              <a:t>–</a:t>
            </a:r>
            <a:r>
              <a:rPr sz="1100" spc="-20" dirty="0">
                <a:latin typeface="Calibri"/>
                <a:cs typeface="Calibri"/>
              </a:rPr>
              <a:t> </a:t>
            </a:r>
            <a:r>
              <a:rPr sz="1100" dirty="0">
                <a:latin typeface="Calibri"/>
                <a:cs typeface="Calibri"/>
              </a:rPr>
              <a:t>current</a:t>
            </a:r>
            <a:r>
              <a:rPr sz="1100" spc="-10" dirty="0">
                <a:latin typeface="Calibri"/>
                <a:cs typeface="Calibri"/>
              </a:rPr>
              <a:t> contract</a:t>
            </a:r>
            <a:r>
              <a:rPr sz="1100" spc="-35" dirty="0">
                <a:latin typeface="Calibri"/>
                <a:cs typeface="Calibri"/>
              </a:rPr>
              <a:t> </a:t>
            </a:r>
            <a:r>
              <a:rPr sz="1100" dirty="0">
                <a:latin typeface="Calibri"/>
                <a:cs typeface="Calibri"/>
              </a:rPr>
              <a:t>number</a:t>
            </a:r>
            <a:r>
              <a:rPr sz="1100" spc="-15" dirty="0">
                <a:latin typeface="Calibri"/>
                <a:cs typeface="Calibri"/>
              </a:rPr>
              <a:t> </a:t>
            </a:r>
            <a:r>
              <a:rPr sz="1100" spc="-10" dirty="0">
                <a:latin typeface="Calibri"/>
                <a:cs typeface="Calibri"/>
              </a:rPr>
              <a:t>provided</a:t>
            </a:r>
            <a:r>
              <a:rPr sz="1100" dirty="0">
                <a:latin typeface="Calibri"/>
                <a:cs typeface="Calibri"/>
              </a:rPr>
              <a:t>	**</a:t>
            </a:r>
            <a:r>
              <a:rPr sz="1100" spc="10" dirty="0">
                <a:latin typeface="Calibri"/>
                <a:cs typeface="Calibri"/>
              </a:rPr>
              <a:t> </a:t>
            </a:r>
            <a:r>
              <a:rPr sz="1100" spc="-10" dirty="0">
                <a:latin typeface="Calibri"/>
                <a:cs typeface="Calibri"/>
              </a:rPr>
              <a:t>Assisted Acquisition</a:t>
            </a:r>
            <a:endParaRPr sz="1100" dirty="0">
              <a:latin typeface="Calibri"/>
              <a:cs typeface="Calibri"/>
            </a:endParaRPr>
          </a:p>
        </p:txBody>
      </p:sp>
    </p:spTree>
    <p:extLst>
      <p:ext uri="{BB962C8B-B14F-4D97-AF65-F5344CB8AC3E}">
        <p14:creationId xmlns:p14="http://schemas.microsoft.com/office/powerpoint/2010/main" val="886287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8"/>
          <p:cNvGraphicFramePr>
            <a:graphicFrameLocks noGrp="1"/>
          </p:cNvGraphicFramePr>
          <p:nvPr>
            <p:extLst>
              <p:ext uri="{D42A27DB-BD31-4B8C-83A1-F6EECF244321}">
                <p14:modId xmlns:p14="http://schemas.microsoft.com/office/powerpoint/2010/main" val="709311426"/>
              </p:ext>
            </p:extLst>
          </p:nvPr>
        </p:nvGraphicFramePr>
        <p:xfrm>
          <a:off x="1304289" y="1087618"/>
          <a:ext cx="8911587" cy="5255895"/>
        </p:xfrm>
        <a:graphic>
          <a:graphicData uri="http://schemas.openxmlformats.org/drawingml/2006/table">
            <a:tbl>
              <a:tblPr firstRow="1" bandRow="1">
                <a:tableStyleId>{2D5ABB26-0587-4C30-8999-92F81FD0307C}</a:tableStyleId>
              </a:tblPr>
              <a:tblGrid>
                <a:gridCol w="3961129">
                  <a:extLst>
                    <a:ext uri="{9D8B030D-6E8A-4147-A177-3AD203B41FA5}">
                      <a16:colId xmlns:a16="http://schemas.microsoft.com/office/drawing/2014/main" val="20000"/>
                    </a:ext>
                  </a:extLst>
                </a:gridCol>
                <a:gridCol w="1131570">
                  <a:extLst>
                    <a:ext uri="{9D8B030D-6E8A-4147-A177-3AD203B41FA5}">
                      <a16:colId xmlns:a16="http://schemas.microsoft.com/office/drawing/2014/main" val="20001"/>
                    </a:ext>
                  </a:extLst>
                </a:gridCol>
                <a:gridCol w="1048385">
                  <a:extLst>
                    <a:ext uri="{9D8B030D-6E8A-4147-A177-3AD203B41FA5}">
                      <a16:colId xmlns:a16="http://schemas.microsoft.com/office/drawing/2014/main" val="20002"/>
                    </a:ext>
                  </a:extLst>
                </a:gridCol>
                <a:gridCol w="898524">
                  <a:extLst>
                    <a:ext uri="{9D8B030D-6E8A-4147-A177-3AD203B41FA5}">
                      <a16:colId xmlns:a16="http://schemas.microsoft.com/office/drawing/2014/main" val="20003"/>
                    </a:ext>
                  </a:extLst>
                </a:gridCol>
                <a:gridCol w="1871979">
                  <a:extLst>
                    <a:ext uri="{9D8B030D-6E8A-4147-A177-3AD203B41FA5}">
                      <a16:colId xmlns:a16="http://schemas.microsoft.com/office/drawing/2014/main" val="20004"/>
                    </a:ext>
                  </a:extLst>
                </a:gridCol>
              </a:tblGrid>
              <a:tr h="759460">
                <a:tc>
                  <a:txBody>
                    <a:bodyPr/>
                    <a:lstStyle/>
                    <a:p>
                      <a:pPr marL="90805">
                        <a:lnSpc>
                          <a:spcPct val="100000"/>
                        </a:lnSpc>
                        <a:spcBef>
                          <a:spcPts val="265"/>
                        </a:spcBef>
                      </a:pPr>
                      <a:r>
                        <a:rPr sz="1400" b="1" spc="-10" dirty="0">
                          <a:solidFill>
                            <a:srgbClr val="FFFFFF"/>
                          </a:solidFill>
                          <a:latin typeface="Calibri"/>
                          <a:cs typeface="Calibri"/>
                        </a:rPr>
                        <a:t>Title/Description</a:t>
                      </a:r>
                      <a:r>
                        <a:rPr sz="1400" b="1" spc="20" dirty="0">
                          <a:solidFill>
                            <a:srgbClr val="FFFFFF"/>
                          </a:solidFill>
                          <a:latin typeface="Calibri"/>
                          <a:cs typeface="Calibri"/>
                        </a:rPr>
                        <a:t> </a:t>
                      </a:r>
                      <a:r>
                        <a:rPr sz="1400" b="1" dirty="0">
                          <a:solidFill>
                            <a:srgbClr val="FFFFFF"/>
                          </a:solidFill>
                          <a:latin typeface="Calibri"/>
                          <a:cs typeface="Calibri"/>
                        </a:rPr>
                        <a:t>of</a:t>
                      </a:r>
                      <a:r>
                        <a:rPr sz="1400" b="1" spc="-10" dirty="0">
                          <a:solidFill>
                            <a:srgbClr val="FFFFFF"/>
                          </a:solidFill>
                          <a:latin typeface="Calibri"/>
                          <a:cs typeface="Calibri"/>
                        </a:rPr>
                        <a:t> Requirement</a:t>
                      </a:r>
                      <a:endParaRPr sz="14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1F487C"/>
                    </a:solidFill>
                  </a:tcPr>
                </a:tc>
                <a:tc>
                  <a:txBody>
                    <a:bodyPr/>
                    <a:lstStyle/>
                    <a:p>
                      <a:pPr marL="90805" marR="205740">
                        <a:lnSpc>
                          <a:spcPct val="100000"/>
                        </a:lnSpc>
                        <a:spcBef>
                          <a:spcPts val="265"/>
                        </a:spcBef>
                      </a:pPr>
                      <a:r>
                        <a:rPr sz="1400" b="1" spc="-10" dirty="0">
                          <a:solidFill>
                            <a:srgbClr val="FFFFFF"/>
                          </a:solidFill>
                          <a:latin typeface="Calibri"/>
                          <a:cs typeface="Calibri"/>
                        </a:rPr>
                        <a:t>Planned Acquisition Strategy</a:t>
                      </a:r>
                      <a:endParaRPr sz="14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1F487C"/>
                    </a:solidFill>
                  </a:tcPr>
                </a:tc>
                <a:tc>
                  <a:txBody>
                    <a:bodyPr/>
                    <a:lstStyle/>
                    <a:p>
                      <a:pPr marL="90805" marR="122555">
                        <a:lnSpc>
                          <a:spcPct val="100000"/>
                        </a:lnSpc>
                        <a:spcBef>
                          <a:spcPts val="270"/>
                        </a:spcBef>
                      </a:pPr>
                      <a:r>
                        <a:rPr sz="1400" b="1" spc="-20" dirty="0">
                          <a:solidFill>
                            <a:srgbClr val="FFFFFF"/>
                          </a:solidFill>
                          <a:latin typeface="Calibri"/>
                          <a:cs typeface="Calibri"/>
                        </a:rPr>
                        <a:t>Est. </a:t>
                      </a:r>
                      <a:r>
                        <a:rPr sz="1400" b="1" spc="-10" dirty="0">
                          <a:solidFill>
                            <a:srgbClr val="FFFFFF"/>
                          </a:solidFill>
                          <a:latin typeface="Calibri"/>
                          <a:cs typeface="Calibri"/>
                        </a:rPr>
                        <a:t>Solicitation </a:t>
                      </a:r>
                      <a:r>
                        <a:rPr sz="1400" b="1" spc="-20" dirty="0">
                          <a:solidFill>
                            <a:srgbClr val="FFFFFF"/>
                          </a:solidFill>
                          <a:latin typeface="Calibri"/>
                          <a:cs typeface="Calibri"/>
                        </a:rPr>
                        <a:t>Date</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1F487C"/>
                    </a:solidFill>
                  </a:tcPr>
                </a:tc>
                <a:tc>
                  <a:txBody>
                    <a:bodyPr/>
                    <a:lstStyle/>
                    <a:p>
                      <a:pPr marL="90805">
                        <a:lnSpc>
                          <a:spcPct val="100000"/>
                        </a:lnSpc>
                        <a:spcBef>
                          <a:spcPts val="270"/>
                        </a:spcBef>
                      </a:pPr>
                      <a:r>
                        <a:rPr sz="1400" b="1" spc="-10" dirty="0">
                          <a:solidFill>
                            <a:srgbClr val="FFFFFF"/>
                          </a:solidFill>
                          <a:latin typeface="Calibri"/>
                          <a:cs typeface="Calibri"/>
                        </a:rPr>
                        <a:t>NAICS</a:t>
                      </a:r>
                      <a:endParaRPr sz="1400">
                        <a:latin typeface="Calibri"/>
                        <a:cs typeface="Calibri"/>
                      </a:endParaRPr>
                    </a:p>
                    <a:p>
                      <a:pPr marL="90805">
                        <a:lnSpc>
                          <a:spcPct val="100000"/>
                        </a:lnSpc>
                      </a:pPr>
                      <a:r>
                        <a:rPr sz="1400" b="1" spc="-20" dirty="0">
                          <a:solidFill>
                            <a:srgbClr val="FFFFFF"/>
                          </a:solidFill>
                          <a:latin typeface="Calibri"/>
                          <a:cs typeface="Calibri"/>
                        </a:rPr>
                        <a:t>Code</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1F487C"/>
                    </a:solidFill>
                  </a:tcPr>
                </a:tc>
                <a:tc>
                  <a:txBody>
                    <a:bodyPr/>
                    <a:lstStyle/>
                    <a:p>
                      <a:pPr marL="90805">
                        <a:lnSpc>
                          <a:spcPct val="100000"/>
                        </a:lnSpc>
                        <a:spcBef>
                          <a:spcPts val="270"/>
                        </a:spcBef>
                      </a:pPr>
                      <a:r>
                        <a:rPr sz="1400" b="1" dirty="0">
                          <a:solidFill>
                            <a:srgbClr val="FFFFFF"/>
                          </a:solidFill>
                          <a:latin typeface="Calibri"/>
                          <a:cs typeface="Calibri"/>
                        </a:rPr>
                        <a:t>Period</a:t>
                      </a:r>
                      <a:r>
                        <a:rPr sz="1400" b="1" spc="-40" dirty="0">
                          <a:solidFill>
                            <a:srgbClr val="FFFFFF"/>
                          </a:solidFill>
                          <a:latin typeface="Calibri"/>
                          <a:cs typeface="Calibri"/>
                        </a:rPr>
                        <a:t> </a:t>
                      </a:r>
                      <a:r>
                        <a:rPr sz="1400" b="1" dirty="0">
                          <a:solidFill>
                            <a:srgbClr val="FFFFFF"/>
                          </a:solidFill>
                          <a:latin typeface="Calibri"/>
                          <a:cs typeface="Calibri"/>
                        </a:rPr>
                        <a:t>of</a:t>
                      </a:r>
                      <a:r>
                        <a:rPr sz="1400" b="1" spc="-55" dirty="0">
                          <a:solidFill>
                            <a:srgbClr val="FFFFFF"/>
                          </a:solidFill>
                          <a:latin typeface="Calibri"/>
                          <a:cs typeface="Calibri"/>
                        </a:rPr>
                        <a:t> </a:t>
                      </a:r>
                      <a:r>
                        <a:rPr sz="1400" b="1" spc="-10" dirty="0">
                          <a:solidFill>
                            <a:srgbClr val="FFFFFF"/>
                          </a:solidFill>
                          <a:latin typeface="Calibri"/>
                          <a:cs typeface="Calibri"/>
                        </a:rPr>
                        <a:t>Performance</a:t>
                      </a:r>
                      <a:endParaRPr sz="1400">
                        <a:latin typeface="Calibri"/>
                        <a:cs typeface="Calibri"/>
                      </a:endParaRPr>
                    </a:p>
                    <a:p>
                      <a:pPr marL="90805">
                        <a:lnSpc>
                          <a:spcPct val="100000"/>
                        </a:lnSpc>
                      </a:pPr>
                      <a:r>
                        <a:rPr sz="1400" b="1" dirty="0">
                          <a:solidFill>
                            <a:srgbClr val="FFFFFF"/>
                          </a:solidFill>
                          <a:latin typeface="Calibri"/>
                          <a:cs typeface="Calibri"/>
                        </a:rPr>
                        <a:t>/</a:t>
                      </a:r>
                      <a:r>
                        <a:rPr sz="1400" b="1" spc="-25" dirty="0">
                          <a:solidFill>
                            <a:srgbClr val="FFFFFF"/>
                          </a:solidFill>
                          <a:latin typeface="Calibri"/>
                          <a:cs typeface="Calibri"/>
                        </a:rPr>
                        <a:t> </a:t>
                      </a:r>
                      <a:r>
                        <a:rPr sz="1400" b="1" dirty="0">
                          <a:solidFill>
                            <a:srgbClr val="FFFFFF"/>
                          </a:solidFill>
                          <a:latin typeface="Calibri"/>
                          <a:cs typeface="Calibri"/>
                        </a:rPr>
                        <a:t>Place</a:t>
                      </a:r>
                      <a:r>
                        <a:rPr sz="1400" b="1" spc="-20" dirty="0">
                          <a:solidFill>
                            <a:srgbClr val="FFFFFF"/>
                          </a:solidFill>
                          <a:latin typeface="Calibri"/>
                          <a:cs typeface="Calibri"/>
                        </a:rPr>
                        <a:t> </a:t>
                      </a:r>
                      <a:r>
                        <a:rPr sz="1400" b="1" dirty="0">
                          <a:solidFill>
                            <a:srgbClr val="FFFFFF"/>
                          </a:solidFill>
                          <a:latin typeface="Calibri"/>
                          <a:cs typeface="Calibri"/>
                        </a:rPr>
                        <a:t>of</a:t>
                      </a:r>
                      <a:r>
                        <a:rPr sz="1400" b="1" spc="-30" dirty="0">
                          <a:solidFill>
                            <a:srgbClr val="FFFFFF"/>
                          </a:solidFill>
                          <a:latin typeface="Calibri"/>
                          <a:cs typeface="Calibri"/>
                        </a:rPr>
                        <a:t> </a:t>
                      </a:r>
                      <a:r>
                        <a:rPr sz="1400" b="1" spc="-10" dirty="0">
                          <a:solidFill>
                            <a:srgbClr val="FFFFFF"/>
                          </a:solidFill>
                          <a:latin typeface="Calibri"/>
                          <a:cs typeface="Calibri"/>
                        </a:rPr>
                        <a:t>Performance</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1F487C"/>
                    </a:solidFill>
                  </a:tcPr>
                </a:tc>
                <a:extLst>
                  <a:ext uri="{0D108BD9-81ED-4DB2-BD59-A6C34878D82A}">
                    <a16:rowId xmlns:a16="http://schemas.microsoft.com/office/drawing/2014/main" val="10000"/>
                  </a:ext>
                </a:extLst>
              </a:tr>
              <a:tr h="918210">
                <a:tc>
                  <a:txBody>
                    <a:bodyPr/>
                    <a:lstStyle/>
                    <a:p>
                      <a:pPr marL="90805">
                        <a:lnSpc>
                          <a:spcPct val="100000"/>
                        </a:lnSpc>
                        <a:spcBef>
                          <a:spcPts val="270"/>
                        </a:spcBef>
                      </a:pPr>
                      <a:r>
                        <a:rPr sz="1400" b="1" dirty="0">
                          <a:latin typeface="Calibri"/>
                          <a:cs typeface="Calibri"/>
                        </a:rPr>
                        <a:t>TMC</a:t>
                      </a:r>
                      <a:r>
                        <a:rPr sz="1400" b="1" spc="-50" dirty="0">
                          <a:latin typeface="Calibri"/>
                          <a:cs typeface="Calibri"/>
                        </a:rPr>
                        <a:t> </a:t>
                      </a:r>
                      <a:r>
                        <a:rPr sz="1400" b="1" dirty="0">
                          <a:latin typeface="Calibri"/>
                          <a:cs typeface="Calibri"/>
                        </a:rPr>
                        <a:t>Services</a:t>
                      </a:r>
                      <a:r>
                        <a:rPr sz="1400" b="1" spc="-35" dirty="0">
                          <a:latin typeface="Calibri"/>
                          <a:cs typeface="Calibri"/>
                        </a:rPr>
                        <a:t> </a:t>
                      </a:r>
                      <a:r>
                        <a:rPr sz="1400" b="1" dirty="0">
                          <a:latin typeface="Calibri"/>
                          <a:cs typeface="Calibri"/>
                        </a:rPr>
                        <a:t>–</a:t>
                      </a:r>
                      <a:r>
                        <a:rPr sz="1400" b="1" spc="-35" dirty="0">
                          <a:latin typeface="Calibri"/>
                          <a:cs typeface="Calibri"/>
                        </a:rPr>
                        <a:t> </a:t>
                      </a:r>
                      <a:r>
                        <a:rPr sz="1400" b="1" spc="-25" dirty="0">
                          <a:latin typeface="Calibri"/>
                          <a:cs typeface="Calibri"/>
                        </a:rPr>
                        <a:t>Travel</a:t>
                      </a:r>
                      <a:r>
                        <a:rPr sz="1400" b="1" spc="-45" dirty="0">
                          <a:latin typeface="Calibri"/>
                          <a:cs typeface="Calibri"/>
                        </a:rPr>
                        <a:t> </a:t>
                      </a:r>
                      <a:r>
                        <a:rPr sz="1400" b="1" dirty="0">
                          <a:latin typeface="Calibri"/>
                          <a:cs typeface="Calibri"/>
                        </a:rPr>
                        <a:t>Area</a:t>
                      </a:r>
                      <a:r>
                        <a:rPr sz="1400" b="1" spc="-45" dirty="0">
                          <a:latin typeface="Calibri"/>
                          <a:cs typeface="Calibri"/>
                        </a:rPr>
                        <a:t> </a:t>
                      </a:r>
                      <a:r>
                        <a:rPr sz="1400" b="1" spc="-50" dirty="0">
                          <a:latin typeface="Calibri"/>
                          <a:cs typeface="Calibri"/>
                        </a:rPr>
                        <a:t>2</a:t>
                      </a:r>
                      <a:endParaRPr sz="1400" dirty="0">
                        <a:latin typeface="Calibri"/>
                        <a:cs typeface="Calibri"/>
                      </a:endParaRPr>
                    </a:p>
                    <a:p>
                      <a:pPr marL="90805" marR="217804">
                        <a:lnSpc>
                          <a:spcPct val="99500"/>
                        </a:lnSpc>
                        <a:spcBef>
                          <a:spcPts val="20"/>
                        </a:spcBef>
                      </a:pPr>
                      <a:r>
                        <a:rPr sz="1200" spc="-20" dirty="0">
                          <a:latin typeface="Calibri"/>
                          <a:cs typeface="Calibri"/>
                        </a:rPr>
                        <a:t>Travel</a:t>
                      </a:r>
                      <a:r>
                        <a:rPr sz="1200" spc="-40" dirty="0">
                          <a:latin typeface="Calibri"/>
                          <a:cs typeface="Calibri"/>
                        </a:rPr>
                        <a:t> </a:t>
                      </a:r>
                      <a:r>
                        <a:rPr sz="1200" dirty="0">
                          <a:latin typeface="Calibri"/>
                          <a:cs typeface="Calibri"/>
                        </a:rPr>
                        <a:t>Management</a:t>
                      </a:r>
                      <a:r>
                        <a:rPr sz="1200" spc="-25" dirty="0">
                          <a:latin typeface="Calibri"/>
                          <a:cs typeface="Calibri"/>
                        </a:rPr>
                        <a:t> </a:t>
                      </a:r>
                      <a:r>
                        <a:rPr sz="1200" dirty="0">
                          <a:latin typeface="Calibri"/>
                          <a:cs typeface="Calibri"/>
                        </a:rPr>
                        <a:t>Company</a:t>
                      </a:r>
                      <a:r>
                        <a:rPr sz="1200" spc="-20" dirty="0">
                          <a:latin typeface="Calibri"/>
                          <a:cs typeface="Calibri"/>
                        </a:rPr>
                        <a:t> </a:t>
                      </a:r>
                      <a:r>
                        <a:rPr sz="1200" dirty="0">
                          <a:latin typeface="Calibri"/>
                          <a:cs typeface="Calibri"/>
                        </a:rPr>
                        <a:t>(TMC)</a:t>
                      </a:r>
                      <a:r>
                        <a:rPr sz="1200" spc="-30" dirty="0">
                          <a:latin typeface="Calibri"/>
                          <a:cs typeface="Calibri"/>
                        </a:rPr>
                        <a:t> </a:t>
                      </a:r>
                      <a:r>
                        <a:rPr sz="1200" dirty="0">
                          <a:latin typeface="Calibri"/>
                          <a:cs typeface="Calibri"/>
                        </a:rPr>
                        <a:t>Marine</a:t>
                      </a:r>
                      <a:r>
                        <a:rPr sz="1200" spc="-20" dirty="0">
                          <a:latin typeface="Calibri"/>
                          <a:cs typeface="Calibri"/>
                        </a:rPr>
                        <a:t> </a:t>
                      </a:r>
                      <a:r>
                        <a:rPr sz="1200" dirty="0">
                          <a:latin typeface="Calibri"/>
                          <a:cs typeface="Calibri"/>
                        </a:rPr>
                        <a:t>Corps</a:t>
                      </a:r>
                      <a:r>
                        <a:rPr sz="1200" spc="-20" dirty="0">
                          <a:latin typeface="Calibri"/>
                          <a:cs typeface="Calibri"/>
                        </a:rPr>
                        <a:t> </a:t>
                      </a:r>
                      <a:r>
                        <a:rPr sz="1200" spc="-25" dirty="0">
                          <a:latin typeface="Calibri"/>
                          <a:cs typeface="Calibri"/>
                        </a:rPr>
                        <a:t>Air </a:t>
                      </a:r>
                      <a:r>
                        <a:rPr sz="1200" spc="-10" dirty="0">
                          <a:latin typeface="Calibri"/>
                          <a:cs typeface="Calibri"/>
                        </a:rPr>
                        <a:t>Station-</a:t>
                      </a:r>
                      <a:r>
                        <a:rPr sz="1200" dirty="0">
                          <a:latin typeface="Calibri"/>
                          <a:cs typeface="Calibri"/>
                        </a:rPr>
                        <a:t>YUMA,</a:t>
                      </a:r>
                      <a:r>
                        <a:rPr sz="1200" spc="5" dirty="0">
                          <a:latin typeface="Calibri"/>
                          <a:cs typeface="Calibri"/>
                        </a:rPr>
                        <a:t> </a:t>
                      </a:r>
                      <a:r>
                        <a:rPr sz="1200" dirty="0">
                          <a:latin typeface="Calibri"/>
                          <a:cs typeface="Calibri"/>
                        </a:rPr>
                        <a:t>AZ,</a:t>
                      </a:r>
                      <a:r>
                        <a:rPr sz="1200" spc="15" dirty="0">
                          <a:latin typeface="Calibri"/>
                          <a:cs typeface="Calibri"/>
                        </a:rPr>
                        <a:t> </a:t>
                      </a:r>
                      <a:r>
                        <a:rPr sz="1200" dirty="0">
                          <a:latin typeface="Calibri"/>
                          <a:cs typeface="Calibri"/>
                        </a:rPr>
                        <a:t>Marine</a:t>
                      </a:r>
                      <a:r>
                        <a:rPr sz="1200" spc="10" dirty="0">
                          <a:latin typeface="Calibri"/>
                          <a:cs typeface="Calibri"/>
                        </a:rPr>
                        <a:t> </a:t>
                      </a:r>
                      <a:r>
                        <a:rPr sz="1200" dirty="0">
                          <a:latin typeface="Calibri"/>
                          <a:cs typeface="Calibri"/>
                        </a:rPr>
                        <a:t>Corps</a:t>
                      </a:r>
                      <a:r>
                        <a:rPr sz="1200" spc="5" dirty="0">
                          <a:latin typeface="Calibri"/>
                          <a:cs typeface="Calibri"/>
                        </a:rPr>
                        <a:t> </a:t>
                      </a:r>
                      <a:r>
                        <a:rPr sz="1200" spc="-10" dirty="0">
                          <a:latin typeface="Calibri"/>
                          <a:cs typeface="Calibri"/>
                        </a:rPr>
                        <a:t>Base-</a:t>
                      </a:r>
                      <a:r>
                        <a:rPr sz="1200" spc="-20" dirty="0">
                          <a:latin typeface="Calibri"/>
                          <a:cs typeface="Calibri"/>
                        </a:rPr>
                        <a:t>Barstow,</a:t>
                      </a:r>
                      <a:r>
                        <a:rPr sz="1200" spc="15" dirty="0">
                          <a:latin typeface="Calibri"/>
                          <a:cs typeface="Calibri"/>
                        </a:rPr>
                        <a:t> </a:t>
                      </a:r>
                      <a:r>
                        <a:rPr sz="1200" dirty="0">
                          <a:latin typeface="Calibri"/>
                          <a:cs typeface="Calibri"/>
                        </a:rPr>
                        <a:t>CA,</a:t>
                      </a:r>
                      <a:r>
                        <a:rPr sz="1200" spc="10" dirty="0">
                          <a:latin typeface="Calibri"/>
                          <a:cs typeface="Calibri"/>
                        </a:rPr>
                        <a:t> </a:t>
                      </a:r>
                      <a:r>
                        <a:rPr sz="1200" spc="-10" dirty="0">
                          <a:latin typeface="Calibri"/>
                          <a:cs typeface="Calibri"/>
                        </a:rPr>
                        <a:t>Marine </a:t>
                      </a:r>
                      <a:r>
                        <a:rPr sz="1200" dirty="0">
                          <a:latin typeface="Calibri"/>
                          <a:cs typeface="Calibri"/>
                        </a:rPr>
                        <a:t>Forces</a:t>
                      </a:r>
                      <a:r>
                        <a:rPr sz="1200" spc="-5" dirty="0">
                          <a:latin typeface="Calibri"/>
                          <a:cs typeface="Calibri"/>
                        </a:rPr>
                        <a:t> </a:t>
                      </a:r>
                      <a:r>
                        <a:rPr sz="1200" spc="-10" dirty="0">
                          <a:latin typeface="Calibri"/>
                          <a:cs typeface="Calibri"/>
                        </a:rPr>
                        <a:t>Reserve-</a:t>
                      </a:r>
                      <a:r>
                        <a:rPr sz="1200" dirty="0">
                          <a:latin typeface="Calibri"/>
                          <a:cs typeface="Calibri"/>
                        </a:rPr>
                        <a:t>New</a:t>
                      </a:r>
                      <a:r>
                        <a:rPr sz="1200" spc="-5" dirty="0">
                          <a:latin typeface="Calibri"/>
                          <a:cs typeface="Calibri"/>
                        </a:rPr>
                        <a:t> </a:t>
                      </a:r>
                      <a:r>
                        <a:rPr sz="1200" dirty="0">
                          <a:latin typeface="Calibri"/>
                          <a:cs typeface="Calibri"/>
                        </a:rPr>
                        <a:t>Orleans, LA,.</a:t>
                      </a:r>
                      <a:r>
                        <a:rPr sz="1200" spc="-10" dirty="0">
                          <a:latin typeface="Calibri"/>
                          <a:cs typeface="Calibri"/>
                        </a:rPr>
                        <a:t> </a:t>
                      </a:r>
                      <a:r>
                        <a:rPr sz="1400" spc="-10" dirty="0">
                          <a:latin typeface="Calibri"/>
                          <a:cs typeface="Calibri"/>
                        </a:rPr>
                        <a:t>H9821018C0017</a:t>
                      </a:r>
                      <a:endParaRPr sz="1400" dirty="0">
                        <a:latin typeface="Calibri"/>
                        <a:cs typeface="Calibri"/>
                      </a:endParaRPr>
                    </a:p>
                  </a:txBody>
                  <a:tcPr marL="0" marR="0" marT="3429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a:lnSpc>
                          <a:spcPct val="100000"/>
                        </a:lnSpc>
                      </a:pPr>
                      <a:endParaRPr sz="1200">
                        <a:latin typeface="Times New Roman"/>
                        <a:cs typeface="Times New Roman"/>
                      </a:endParaRPr>
                    </a:p>
                    <a:p>
                      <a:pPr marL="280670" marR="107314" indent="-166370">
                        <a:lnSpc>
                          <a:spcPct val="100000"/>
                        </a:lnSpc>
                        <a:spcBef>
                          <a:spcPts val="715"/>
                        </a:spcBef>
                      </a:pPr>
                      <a:r>
                        <a:rPr sz="1200" dirty="0">
                          <a:latin typeface="Calibri"/>
                          <a:cs typeface="Calibri"/>
                        </a:rPr>
                        <a:t>Small</a:t>
                      </a:r>
                      <a:r>
                        <a:rPr sz="1200" spc="-5" dirty="0">
                          <a:latin typeface="Calibri"/>
                          <a:cs typeface="Calibri"/>
                        </a:rPr>
                        <a:t> </a:t>
                      </a:r>
                      <a:r>
                        <a:rPr sz="1200" spc="-10" dirty="0">
                          <a:latin typeface="Calibri"/>
                          <a:cs typeface="Calibri"/>
                        </a:rPr>
                        <a:t>Business </a:t>
                      </a:r>
                      <a:r>
                        <a:rPr sz="1200" dirty="0">
                          <a:latin typeface="Calibri"/>
                          <a:cs typeface="Calibri"/>
                        </a:rPr>
                        <a:t>Set</a:t>
                      </a:r>
                      <a:r>
                        <a:rPr sz="1200" spc="-20" dirty="0">
                          <a:latin typeface="Calibri"/>
                          <a:cs typeface="Calibri"/>
                        </a:rPr>
                        <a:t> </a:t>
                      </a:r>
                      <a:r>
                        <a:rPr sz="1200" spc="-10" dirty="0">
                          <a:latin typeface="Calibri"/>
                          <a:cs typeface="Calibri"/>
                        </a:rPr>
                        <a:t>Aside</a:t>
                      </a:r>
                      <a:endParaRPr sz="1200">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a:lnSpc>
                          <a:spcPct val="100000"/>
                        </a:lnSpc>
                      </a:pPr>
                      <a:endParaRPr sz="1200">
                        <a:latin typeface="Times New Roman"/>
                        <a:cs typeface="Times New Roman"/>
                      </a:endParaRPr>
                    </a:p>
                    <a:p>
                      <a:pPr>
                        <a:lnSpc>
                          <a:spcPct val="100000"/>
                        </a:lnSpc>
                      </a:pPr>
                      <a:endParaRPr sz="1250">
                        <a:latin typeface="Times New Roman"/>
                        <a:cs typeface="Times New Roman"/>
                      </a:endParaRPr>
                    </a:p>
                    <a:p>
                      <a:pPr algn="ctr">
                        <a:lnSpc>
                          <a:spcPct val="100000"/>
                        </a:lnSpc>
                      </a:pPr>
                      <a:r>
                        <a:rPr sz="1200" spc="-10" dirty="0">
                          <a:latin typeface="Calibri"/>
                          <a:cs typeface="Calibri"/>
                        </a:rPr>
                        <a:t>04/2023</a:t>
                      </a:r>
                      <a:endParaRPr sz="1200">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a:lnSpc>
                          <a:spcPct val="100000"/>
                        </a:lnSpc>
                      </a:pPr>
                      <a:endParaRPr sz="1200">
                        <a:latin typeface="Times New Roman"/>
                        <a:cs typeface="Times New Roman"/>
                      </a:endParaRPr>
                    </a:p>
                    <a:p>
                      <a:pPr>
                        <a:lnSpc>
                          <a:spcPct val="100000"/>
                        </a:lnSpc>
                      </a:pPr>
                      <a:endParaRPr sz="1250">
                        <a:latin typeface="Times New Roman"/>
                        <a:cs typeface="Times New Roman"/>
                      </a:endParaRPr>
                    </a:p>
                    <a:p>
                      <a:pPr marL="217804">
                        <a:lnSpc>
                          <a:spcPct val="100000"/>
                        </a:lnSpc>
                      </a:pPr>
                      <a:r>
                        <a:rPr sz="1200" spc="-10" dirty="0">
                          <a:latin typeface="Calibri"/>
                          <a:cs typeface="Calibri"/>
                        </a:rPr>
                        <a:t>561510</a:t>
                      </a:r>
                      <a:endParaRPr sz="1200">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a:lnSpc>
                          <a:spcPct val="100000"/>
                        </a:lnSpc>
                      </a:pPr>
                      <a:endParaRPr sz="1200">
                        <a:latin typeface="Times New Roman"/>
                        <a:cs typeface="Times New Roman"/>
                      </a:endParaRPr>
                    </a:p>
                    <a:p>
                      <a:pPr algn="ctr">
                        <a:lnSpc>
                          <a:spcPct val="100000"/>
                        </a:lnSpc>
                        <a:spcBef>
                          <a:spcPts val="715"/>
                        </a:spcBef>
                      </a:pPr>
                      <a:r>
                        <a:rPr sz="1200" spc="-10" dirty="0">
                          <a:latin typeface="Calibri"/>
                          <a:cs typeface="Calibri"/>
                        </a:rPr>
                        <a:t>08/30/2018-</a:t>
                      </a:r>
                      <a:r>
                        <a:rPr sz="1200" dirty="0">
                          <a:latin typeface="Calibri"/>
                          <a:cs typeface="Calibri"/>
                        </a:rPr>
                        <a:t>09/29/2023</a:t>
                      </a:r>
                      <a:r>
                        <a:rPr sz="1200" spc="110" dirty="0">
                          <a:latin typeface="Calibri"/>
                          <a:cs typeface="Calibri"/>
                        </a:rPr>
                        <a:t> </a:t>
                      </a:r>
                      <a:r>
                        <a:rPr sz="1200" spc="-50" dirty="0">
                          <a:latin typeface="Calibri"/>
                          <a:cs typeface="Calibri"/>
                        </a:rPr>
                        <a:t>/</a:t>
                      </a:r>
                      <a:endParaRPr sz="1200">
                        <a:latin typeface="Calibri"/>
                        <a:cs typeface="Calibri"/>
                      </a:endParaRPr>
                    </a:p>
                    <a:p>
                      <a:pPr algn="ctr">
                        <a:lnSpc>
                          <a:spcPct val="100000"/>
                        </a:lnSpc>
                      </a:pPr>
                      <a:r>
                        <a:rPr sz="1200" spc="-10" dirty="0">
                          <a:latin typeface="Calibri"/>
                          <a:cs typeface="Calibri"/>
                        </a:rPr>
                        <a:t>Offsite</a:t>
                      </a:r>
                      <a:endParaRPr sz="1200">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1"/>
                  </a:ext>
                </a:extLst>
              </a:tr>
              <a:tr h="934085">
                <a:tc>
                  <a:txBody>
                    <a:bodyPr/>
                    <a:lstStyle/>
                    <a:p>
                      <a:pPr marL="90805">
                        <a:lnSpc>
                          <a:spcPct val="100000"/>
                        </a:lnSpc>
                        <a:spcBef>
                          <a:spcPts val="265"/>
                        </a:spcBef>
                      </a:pPr>
                      <a:r>
                        <a:rPr sz="1400" b="1" dirty="0">
                          <a:latin typeface="Calibri"/>
                          <a:cs typeface="Calibri"/>
                        </a:rPr>
                        <a:t>Small</a:t>
                      </a:r>
                      <a:r>
                        <a:rPr sz="1400" b="1" spc="-55" dirty="0">
                          <a:latin typeface="Calibri"/>
                          <a:cs typeface="Calibri"/>
                        </a:rPr>
                        <a:t> </a:t>
                      </a:r>
                      <a:r>
                        <a:rPr sz="1400" b="1" dirty="0">
                          <a:latin typeface="Calibri"/>
                          <a:cs typeface="Calibri"/>
                        </a:rPr>
                        <a:t>Business</a:t>
                      </a:r>
                      <a:r>
                        <a:rPr sz="1400" b="1" spc="-40" dirty="0">
                          <a:latin typeface="Calibri"/>
                          <a:cs typeface="Calibri"/>
                        </a:rPr>
                        <a:t> </a:t>
                      </a:r>
                      <a:r>
                        <a:rPr sz="1400" b="1" spc="-25" dirty="0">
                          <a:latin typeface="Calibri"/>
                          <a:cs typeface="Calibri"/>
                        </a:rPr>
                        <a:t>Travel</a:t>
                      </a:r>
                      <a:r>
                        <a:rPr sz="1400" b="1" spc="-50" dirty="0">
                          <a:latin typeface="Calibri"/>
                          <a:cs typeface="Calibri"/>
                        </a:rPr>
                        <a:t> </a:t>
                      </a:r>
                      <a:r>
                        <a:rPr sz="1400" b="1" dirty="0">
                          <a:latin typeface="Calibri"/>
                          <a:cs typeface="Calibri"/>
                        </a:rPr>
                        <a:t>Area</a:t>
                      </a:r>
                      <a:r>
                        <a:rPr sz="1400" b="1" spc="-55" dirty="0">
                          <a:latin typeface="Calibri"/>
                          <a:cs typeface="Calibri"/>
                        </a:rPr>
                        <a:t> </a:t>
                      </a:r>
                      <a:r>
                        <a:rPr sz="1400" b="1" spc="-50" dirty="0">
                          <a:latin typeface="Calibri"/>
                          <a:cs typeface="Calibri"/>
                        </a:rPr>
                        <a:t>3</a:t>
                      </a:r>
                      <a:endParaRPr sz="1400" dirty="0">
                        <a:latin typeface="Calibri"/>
                        <a:cs typeface="Calibri"/>
                      </a:endParaRPr>
                    </a:p>
                    <a:p>
                      <a:pPr marL="90805" marR="274320">
                        <a:lnSpc>
                          <a:spcPct val="100000"/>
                        </a:lnSpc>
                        <a:spcBef>
                          <a:spcPts val="15"/>
                        </a:spcBef>
                      </a:pPr>
                      <a:r>
                        <a:rPr sz="1200" spc="-20" dirty="0">
                          <a:latin typeface="Calibri"/>
                          <a:cs typeface="Calibri"/>
                        </a:rPr>
                        <a:t>Travel</a:t>
                      </a:r>
                      <a:r>
                        <a:rPr sz="1200" spc="-35" dirty="0">
                          <a:latin typeface="Calibri"/>
                          <a:cs typeface="Calibri"/>
                        </a:rPr>
                        <a:t> </a:t>
                      </a:r>
                      <a:r>
                        <a:rPr sz="1200" dirty="0">
                          <a:latin typeface="Calibri"/>
                          <a:cs typeface="Calibri"/>
                        </a:rPr>
                        <a:t>Management</a:t>
                      </a:r>
                      <a:r>
                        <a:rPr sz="1200" spc="-25" dirty="0">
                          <a:latin typeface="Calibri"/>
                          <a:cs typeface="Calibri"/>
                        </a:rPr>
                        <a:t> </a:t>
                      </a:r>
                      <a:r>
                        <a:rPr sz="1200" dirty="0">
                          <a:latin typeface="Calibri"/>
                          <a:cs typeface="Calibri"/>
                        </a:rPr>
                        <a:t>Company</a:t>
                      </a:r>
                      <a:r>
                        <a:rPr sz="1200" spc="-20" dirty="0">
                          <a:latin typeface="Calibri"/>
                          <a:cs typeface="Calibri"/>
                        </a:rPr>
                        <a:t> </a:t>
                      </a:r>
                      <a:r>
                        <a:rPr sz="1200" dirty="0">
                          <a:latin typeface="Calibri"/>
                          <a:cs typeface="Calibri"/>
                        </a:rPr>
                        <a:t>(TMC).</a:t>
                      </a:r>
                      <a:r>
                        <a:rPr sz="1200" spc="229" dirty="0">
                          <a:latin typeface="Calibri"/>
                          <a:cs typeface="Calibri"/>
                        </a:rPr>
                        <a:t> </a:t>
                      </a:r>
                      <a:r>
                        <a:rPr sz="1200" dirty="0">
                          <a:latin typeface="Calibri"/>
                          <a:cs typeface="Calibri"/>
                        </a:rPr>
                        <a:t>60</a:t>
                      </a:r>
                      <a:r>
                        <a:rPr sz="1200" spc="-5" dirty="0">
                          <a:latin typeface="Calibri"/>
                          <a:cs typeface="Calibri"/>
                        </a:rPr>
                        <a:t> </a:t>
                      </a:r>
                      <a:r>
                        <a:rPr sz="1200" dirty="0">
                          <a:latin typeface="Calibri"/>
                          <a:cs typeface="Calibri"/>
                        </a:rPr>
                        <a:t>CONUS Air</a:t>
                      </a:r>
                      <a:r>
                        <a:rPr sz="1200" spc="-15" dirty="0">
                          <a:latin typeface="Calibri"/>
                          <a:cs typeface="Calibri"/>
                        </a:rPr>
                        <a:t> </a:t>
                      </a:r>
                      <a:r>
                        <a:rPr sz="1200" spc="-10" dirty="0">
                          <a:latin typeface="Calibri"/>
                          <a:cs typeface="Calibri"/>
                        </a:rPr>
                        <a:t>Force </a:t>
                      </a:r>
                      <a:r>
                        <a:rPr sz="1200" dirty="0">
                          <a:latin typeface="Calibri"/>
                          <a:cs typeface="Calibri"/>
                        </a:rPr>
                        <a:t>installations.</a:t>
                      </a:r>
                      <a:r>
                        <a:rPr sz="1200" spc="-65" dirty="0">
                          <a:latin typeface="Calibri"/>
                          <a:cs typeface="Calibri"/>
                        </a:rPr>
                        <a:t> </a:t>
                      </a:r>
                      <a:r>
                        <a:rPr sz="1200" spc="-10" dirty="0">
                          <a:latin typeface="Calibri"/>
                          <a:cs typeface="Calibri"/>
                        </a:rPr>
                        <a:t>H9821019C0005</a:t>
                      </a:r>
                      <a:endParaRPr sz="1200" dirty="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a:lnSpc>
                          <a:spcPct val="100000"/>
                        </a:lnSpc>
                      </a:pPr>
                      <a:endParaRPr sz="1200">
                        <a:latin typeface="Times New Roman"/>
                        <a:cs typeface="Times New Roman"/>
                      </a:endParaRPr>
                    </a:p>
                    <a:p>
                      <a:pPr marL="280670" marR="107314" indent="-166370">
                        <a:lnSpc>
                          <a:spcPct val="100000"/>
                        </a:lnSpc>
                        <a:spcBef>
                          <a:spcPts val="780"/>
                        </a:spcBef>
                      </a:pPr>
                      <a:r>
                        <a:rPr sz="1200" dirty="0">
                          <a:latin typeface="Calibri"/>
                          <a:cs typeface="Calibri"/>
                        </a:rPr>
                        <a:t>Small</a:t>
                      </a:r>
                      <a:r>
                        <a:rPr sz="1200" spc="-5" dirty="0">
                          <a:latin typeface="Calibri"/>
                          <a:cs typeface="Calibri"/>
                        </a:rPr>
                        <a:t> </a:t>
                      </a:r>
                      <a:r>
                        <a:rPr sz="1200" spc="-10" dirty="0">
                          <a:latin typeface="Calibri"/>
                          <a:cs typeface="Calibri"/>
                        </a:rPr>
                        <a:t>Business </a:t>
                      </a:r>
                      <a:r>
                        <a:rPr sz="1200" dirty="0">
                          <a:latin typeface="Calibri"/>
                          <a:cs typeface="Calibri"/>
                        </a:rPr>
                        <a:t>Set</a:t>
                      </a:r>
                      <a:r>
                        <a:rPr sz="1200" spc="-20" dirty="0">
                          <a:latin typeface="Calibri"/>
                          <a:cs typeface="Calibri"/>
                        </a:rPr>
                        <a:t> </a:t>
                      </a:r>
                      <a:r>
                        <a:rPr sz="1200" spc="-10" dirty="0">
                          <a:latin typeface="Calibri"/>
                          <a:cs typeface="Calibri"/>
                        </a:rPr>
                        <a:t>Aside</a:t>
                      </a:r>
                      <a:endParaRPr sz="12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a:lnSpc>
                          <a:spcPct val="100000"/>
                        </a:lnSpc>
                      </a:pPr>
                      <a:endParaRPr sz="1200">
                        <a:latin typeface="Times New Roman"/>
                        <a:cs typeface="Times New Roman"/>
                      </a:endParaRPr>
                    </a:p>
                    <a:p>
                      <a:pPr>
                        <a:lnSpc>
                          <a:spcPct val="100000"/>
                        </a:lnSpc>
                        <a:spcBef>
                          <a:spcPts val="5"/>
                        </a:spcBef>
                      </a:pPr>
                      <a:endParaRPr sz="1300">
                        <a:latin typeface="Times New Roman"/>
                        <a:cs typeface="Times New Roman"/>
                      </a:endParaRPr>
                    </a:p>
                    <a:p>
                      <a:pPr algn="ctr">
                        <a:lnSpc>
                          <a:spcPct val="100000"/>
                        </a:lnSpc>
                      </a:pPr>
                      <a:r>
                        <a:rPr sz="1200" spc="-10" dirty="0">
                          <a:latin typeface="Calibri"/>
                          <a:cs typeface="Calibri"/>
                        </a:rPr>
                        <a:t>11/2024</a:t>
                      </a:r>
                      <a:endParaRPr sz="12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a:lnSpc>
                          <a:spcPct val="100000"/>
                        </a:lnSpc>
                      </a:pPr>
                      <a:endParaRPr sz="1200">
                        <a:latin typeface="Times New Roman"/>
                        <a:cs typeface="Times New Roman"/>
                      </a:endParaRPr>
                    </a:p>
                    <a:p>
                      <a:pPr>
                        <a:lnSpc>
                          <a:spcPct val="100000"/>
                        </a:lnSpc>
                        <a:spcBef>
                          <a:spcPts val="5"/>
                        </a:spcBef>
                      </a:pPr>
                      <a:endParaRPr sz="1300">
                        <a:latin typeface="Times New Roman"/>
                        <a:cs typeface="Times New Roman"/>
                      </a:endParaRPr>
                    </a:p>
                    <a:p>
                      <a:pPr marL="217804">
                        <a:lnSpc>
                          <a:spcPct val="100000"/>
                        </a:lnSpc>
                      </a:pPr>
                      <a:r>
                        <a:rPr sz="1200" spc="-10" dirty="0">
                          <a:latin typeface="Calibri"/>
                          <a:cs typeface="Calibri"/>
                        </a:rPr>
                        <a:t>561510</a:t>
                      </a:r>
                      <a:endParaRPr sz="12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a:lnSpc>
                          <a:spcPct val="100000"/>
                        </a:lnSpc>
                      </a:pPr>
                      <a:endParaRPr sz="1250">
                        <a:latin typeface="Times New Roman"/>
                        <a:cs typeface="Times New Roman"/>
                      </a:endParaRPr>
                    </a:p>
                    <a:p>
                      <a:pPr algn="ctr">
                        <a:lnSpc>
                          <a:spcPct val="100000"/>
                        </a:lnSpc>
                      </a:pPr>
                      <a:r>
                        <a:rPr sz="1200" dirty="0">
                          <a:latin typeface="Calibri"/>
                          <a:cs typeface="Calibri"/>
                        </a:rPr>
                        <a:t>03/30/2019</a:t>
                      </a:r>
                      <a:r>
                        <a:rPr sz="1200" spc="5" dirty="0">
                          <a:latin typeface="Calibri"/>
                          <a:cs typeface="Calibri"/>
                        </a:rPr>
                        <a:t> </a:t>
                      </a:r>
                      <a:r>
                        <a:rPr sz="1200" dirty="0">
                          <a:latin typeface="Calibri"/>
                          <a:cs typeface="Calibri"/>
                        </a:rPr>
                        <a:t>– </a:t>
                      </a:r>
                      <a:r>
                        <a:rPr sz="1200" spc="-10" dirty="0">
                          <a:latin typeface="Calibri"/>
                          <a:cs typeface="Calibri"/>
                        </a:rPr>
                        <a:t>03/29/2024</a:t>
                      </a:r>
                      <a:endParaRPr sz="1200">
                        <a:latin typeface="Calibri"/>
                        <a:cs typeface="Calibri"/>
                      </a:endParaRPr>
                    </a:p>
                    <a:p>
                      <a:pPr marL="730885" marR="725170" indent="2540" algn="ctr">
                        <a:lnSpc>
                          <a:spcPct val="100000"/>
                        </a:lnSpc>
                      </a:pPr>
                      <a:r>
                        <a:rPr sz="1200" spc="-50" dirty="0">
                          <a:latin typeface="Calibri"/>
                          <a:cs typeface="Calibri"/>
                        </a:rPr>
                        <a:t>/ </a:t>
                      </a:r>
                      <a:r>
                        <a:rPr sz="1200" spc="-20" dirty="0">
                          <a:latin typeface="Calibri"/>
                          <a:cs typeface="Calibri"/>
                        </a:rPr>
                        <a:t>Offsite</a:t>
                      </a:r>
                      <a:endParaRPr sz="12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val="10002"/>
                  </a:ext>
                </a:extLst>
              </a:tr>
              <a:tr h="934085">
                <a:tc>
                  <a:txBody>
                    <a:bodyPr/>
                    <a:lstStyle/>
                    <a:p>
                      <a:pPr marL="90805">
                        <a:lnSpc>
                          <a:spcPct val="100000"/>
                        </a:lnSpc>
                        <a:spcBef>
                          <a:spcPts val="265"/>
                        </a:spcBef>
                      </a:pPr>
                      <a:r>
                        <a:rPr sz="1400" b="1" dirty="0">
                          <a:latin typeface="Calibri"/>
                          <a:cs typeface="Calibri"/>
                        </a:rPr>
                        <a:t>DoD</a:t>
                      </a:r>
                      <a:r>
                        <a:rPr sz="1400" b="1" spc="-40" dirty="0">
                          <a:latin typeface="Calibri"/>
                          <a:cs typeface="Calibri"/>
                        </a:rPr>
                        <a:t> </a:t>
                      </a:r>
                      <a:r>
                        <a:rPr sz="1400" b="1" spc="-10" dirty="0">
                          <a:latin typeface="Calibri"/>
                          <a:cs typeface="Calibri"/>
                        </a:rPr>
                        <a:t>Preferred</a:t>
                      </a:r>
                      <a:r>
                        <a:rPr sz="1400" b="1" spc="-50" dirty="0">
                          <a:latin typeface="Calibri"/>
                          <a:cs typeface="Calibri"/>
                        </a:rPr>
                        <a:t> </a:t>
                      </a:r>
                      <a:r>
                        <a:rPr sz="1400" b="1" spc="-10" dirty="0">
                          <a:latin typeface="Calibri"/>
                          <a:cs typeface="Calibri"/>
                        </a:rPr>
                        <a:t>Lodging</a:t>
                      </a:r>
                      <a:endParaRPr sz="1400">
                        <a:latin typeface="Calibri"/>
                        <a:cs typeface="Calibri"/>
                      </a:endParaRPr>
                    </a:p>
                    <a:p>
                      <a:pPr marL="91440" marR="749935">
                        <a:lnSpc>
                          <a:spcPct val="100000"/>
                        </a:lnSpc>
                        <a:spcBef>
                          <a:spcPts val="15"/>
                        </a:spcBef>
                      </a:pPr>
                      <a:r>
                        <a:rPr sz="1200" dirty="0">
                          <a:latin typeface="Calibri"/>
                          <a:cs typeface="Calibri"/>
                        </a:rPr>
                        <a:t>Management</a:t>
                      </a:r>
                      <a:r>
                        <a:rPr sz="1200" spc="-35" dirty="0">
                          <a:latin typeface="Calibri"/>
                          <a:cs typeface="Calibri"/>
                        </a:rPr>
                        <a:t> </a:t>
                      </a:r>
                      <a:r>
                        <a:rPr sz="1200" dirty="0">
                          <a:latin typeface="Calibri"/>
                          <a:cs typeface="Calibri"/>
                        </a:rPr>
                        <a:t>of</a:t>
                      </a:r>
                      <a:r>
                        <a:rPr sz="1200" spc="-10" dirty="0">
                          <a:latin typeface="Calibri"/>
                          <a:cs typeface="Calibri"/>
                        </a:rPr>
                        <a:t> </a:t>
                      </a:r>
                      <a:r>
                        <a:rPr sz="1200" dirty="0">
                          <a:latin typeface="Calibri"/>
                          <a:cs typeface="Calibri"/>
                        </a:rPr>
                        <a:t>the</a:t>
                      </a:r>
                      <a:r>
                        <a:rPr sz="1200" spc="-25" dirty="0">
                          <a:latin typeface="Calibri"/>
                          <a:cs typeface="Calibri"/>
                        </a:rPr>
                        <a:t> </a:t>
                      </a:r>
                      <a:r>
                        <a:rPr sz="1200" dirty="0">
                          <a:latin typeface="Calibri"/>
                          <a:cs typeface="Calibri"/>
                        </a:rPr>
                        <a:t>DoD</a:t>
                      </a:r>
                      <a:r>
                        <a:rPr sz="1200" spc="-15" dirty="0">
                          <a:latin typeface="Calibri"/>
                          <a:cs typeface="Calibri"/>
                        </a:rPr>
                        <a:t> </a:t>
                      </a:r>
                      <a:r>
                        <a:rPr sz="1200" dirty="0">
                          <a:latin typeface="Calibri"/>
                          <a:cs typeface="Calibri"/>
                        </a:rPr>
                        <a:t>Lodging</a:t>
                      </a:r>
                      <a:r>
                        <a:rPr sz="1200" spc="-30" dirty="0">
                          <a:latin typeface="Calibri"/>
                          <a:cs typeface="Calibri"/>
                        </a:rPr>
                        <a:t> </a:t>
                      </a:r>
                      <a:r>
                        <a:rPr sz="1200" dirty="0">
                          <a:latin typeface="Calibri"/>
                          <a:cs typeface="Calibri"/>
                        </a:rPr>
                        <a:t>rebates</a:t>
                      </a:r>
                      <a:r>
                        <a:rPr sz="1200" spc="-25" dirty="0">
                          <a:latin typeface="Calibri"/>
                          <a:cs typeface="Calibri"/>
                        </a:rPr>
                        <a:t> </a:t>
                      </a:r>
                      <a:r>
                        <a:rPr sz="1200" spc="-10" dirty="0">
                          <a:latin typeface="Calibri"/>
                          <a:cs typeface="Calibri"/>
                        </a:rPr>
                        <a:t>program 47QMCB19F0004</a:t>
                      </a:r>
                      <a:endParaRPr sz="12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a:lnSpc>
                          <a:spcPct val="100000"/>
                        </a:lnSpc>
                      </a:pPr>
                      <a:endParaRPr sz="1250">
                        <a:latin typeface="Times New Roman"/>
                        <a:cs typeface="Times New Roman"/>
                      </a:endParaRPr>
                    </a:p>
                    <a:p>
                      <a:pPr marL="280670" marR="107314" indent="-166370">
                        <a:lnSpc>
                          <a:spcPct val="100000"/>
                        </a:lnSpc>
                      </a:pPr>
                      <a:r>
                        <a:rPr sz="1200" dirty="0">
                          <a:latin typeface="Calibri"/>
                          <a:cs typeface="Calibri"/>
                        </a:rPr>
                        <a:t>Small</a:t>
                      </a:r>
                      <a:r>
                        <a:rPr sz="1200" spc="-5" dirty="0">
                          <a:latin typeface="Calibri"/>
                          <a:cs typeface="Calibri"/>
                        </a:rPr>
                        <a:t> </a:t>
                      </a:r>
                      <a:r>
                        <a:rPr sz="1200" spc="-10" dirty="0">
                          <a:latin typeface="Calibri"/>
                          <a:cs typeface="Calibri"/>
                        </a:rPr>
                        <a:t>Business </a:t>
                      </a:r>
                      <a:r>
                        <a:rPr sz="1200" dirty="0">
                          <a:latin typeface="Calibri"/>
                          <a:cs typeface="Calibri"/>
                        </a:rPr>
                        <a:t>Set</a:t>
                      </a:r>
                      <a:r>
                        <a:rPr sz="1200" spc="-20" dirty="0">
                          <a:latin typeface="Calibri"/>
                          <a:cs typeface="Calibri"/>
                        </a:rPr>
                        <a:t> </a:t>
                      </a:r>
                      <a:r>
                        <a:rPr sz="1200" spc="-10" dirty="0">
                          <a:latin typeface="Calibri"/>
                          <a:cs typeface="Calibri"/>
                        </a:rPr>
                        <a:t>Aside</a:t>
                      </a:r>
                      <a:endParaRPr sz="12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a:lnSpc>
                          <a:spcPct val="100000"/>
                        </a:lnSpc>
                      </a:pPr>
                      <a:endParaRPr sz="1200">
                        <a:latin typeface="Times New Roman"/>
                        <a:cs typeface="Times New Roman"/>
                      </a:endParaRPr>
                    </a:p>
                    <a:p>
                      <a:pPr>
                        <a:lnSpc>
                          <a:spcPct val="100000"/>
                        </a:lnSpc>
                        <a:spcBef>
                          <a:spcPts val="5"/>
                        </a:spcBef>
                      </a:pPr>
                      <a:endParaRPr sz="1300">
                        <a:latin typeface="Times New Roman"/>
                        <a:cs typeface="Times New Roman"/>
                      </a:endParaRPr>
                    </a:p>
                    <a:p>
                      <a:pPr algn="ctr">
                        <a:lnSpc>
                          <a:spcPct val="100000"/>
                        </a:lnSpc>
                      </a:pPr>
                      <a:r>
                        <a:rPr sz="1200" spc="-10" dirty="0">
                          <a:latin typeface="Calibri"/>
                          <a:cs typeface="Calibri"/>
                        </a:rPr>
                        <a:t>05/2024</a:t>
                      </a:r>
                      <a:endParaRPr sz="12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a:lnSpc>
                          <a:spcPct val="100000"/>
                        </a:lnSpc>
                      </a:pPr>
                      <a:endParaRPr sz="1200">
                        <a:latin typeface="Times New Roman"/>
                        <a:cs typeface="Times New Roman"/>
                      </a:endParaRPr>
                    </a:p>
                    <a:p>
                      <a:pPr>
                        <a:lnSpc>
                          <a:spcPct val="100000"/>
                        </a:lnSpc>
                        <a:spcBef>
                          <a:spcPts val="5"/>
                        </a:spcBef>
                      </a:pPr>
                      <a:endParaRPr sz="1300">
                        <a:latin typeface="Times New Roman"/>
                        <a:cs typeface="Times New Roman"/>
                      </a:endParaRPr>
                    </a:p>
                    <a:p>
                      <a:pPr marL="217804">
                        <a:lnSpc>
                          <a:spcPct val="100000"/>
                        </a:lnSpc>
                      </a:pPr>
                      <a:r>
                        <a:rPr sz="1200" spc="-10" dirty="0">
                          <a:latin typeface="Calibri"/>
                          <a:cs typeface="Calibri"/>
                        </a:rPr>
                        <a:t>541611</a:t>
                      </a:r>
                      <a:endParaRPr sz="12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a:lnSpc>
                          <a:spcPct val="100000"/>
                        </a:lnSpc>
                      </a:pPr>
                      <a:endParaRPr sz="1250">
                        <a:latin typeface="Times New Roman"/>
                        <a:cs typeface="Times New Roman"/>
                      </a:endParaRPr>
                    </a:p>
                    <a:p>
                      <a:pPr algn="ctr">
                        <a:lnSpc>
                          <a:spcPct val="100000"/>
                        </a:lnSpc>
                      </a:pPr>
                      <a:r>
                        <a:rPr sz="1200" dirty="0">
                          <a:latin typeface="Calibri"/>
                          <a:cs typeface="Calibri"/>
                        </a:rPr>
                        <a:t>10/01/2018</a:t>
                      </a:r>
                      <a:r>
                        <a:rPr sz="1200" spc="5" dirty="0">
                          <a:latin typeface="Calibri"/>
                          <a:cs typeface="Calibri"/>
                        </a:rPr>
                        <a:t> </a:t>
                      </a:r>
                      <a:r>
                        <a:rPr sz="1200" dirty="0">
                          <a:latin typeface="Calibri"/>
                          <a:cs typeface="Calibri"/>
                        </a:rPr>
                        <a:t>– </a:t>
                      </a:r>
                      <a:r>
                        <a:rPr sz="1200" spc="-10" dirty="0">
                          <a:latin typeface="Calibri"/>
                          <a:cs typeface="Calibri"/>
                        </a:rPr>
                        <a:t>09/30/2024</a:t>
                      </a:r>
                      <a:endParaRPr sz="1200">
                        <a:latin typeface="Calibri"/>
                        <a:cs typeface="Calibri"/>
                      </a:endParaRPr>
                    </a:p>
                    <a:p>
                      <a:pPr marL="730885" marR="725170" indent="2540" algn="ctr">
                        <a:lnSpc>
                          <a:spcPct val="100000"/>
                        </a:lnSpc>
                      </a:pPr>
                      <a:r>
                        <a:rPr sz="1200" spc="-50" dirty="0">
                          <a:latin typeface="Calibri"/>
                          <a:cs typeface="Calibri"/>
                        </a:rPr>
                        <a:t>/ </a:t>
                      </a:r>
                      <a:r>
                        <a:rPr sz="1200" spc="-20" dirty="0">
                          <a:latin typeface="Calibri"/>
                          <a:cs typeface="Calibri"/>
                        </a:rPr>
                        <a:t>Offsite</a:t>
                      </a:r>
                      <a:endParaRPr sz="12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3"/>
                  </a:ext>
                </a:extLst>
              </a:tr>
              <a:tr h="1710055">
                <a:tc>
                  <a:txBody>
                    <a:bodyPr/>
                    <a:lstStyle/>
                    <a:p>
                      <a:pPr marL="90805">
                        <a:lnSpc>
                          <a:spcPct val="100000"/>
                        </a:lnSpc>
                        <a:spcBef>
                          <a:spcPts val="265"/>
                        </a:spcBef>
                      </a:pPr>
                      <a:r>
                        <a:rPr sz="1400" b="1" dirty="0">
                          <a:latin typeface="Calibri"/>
                          <a:cs typeface="Calibri"/>
                        </a:rPr>
                        <a:t>Data</a:t>
                      </a:r>
                      <a:r>
                        <a:rPr sz="1400" b="1" spc="-70" dirty="0">
                          <a:latin typeface="Calibri"/>
                          <a:cs typeface="Calibri"/>
                        </a:rPr>
                        <a:t> </a:t>
                      </a:r>
                      <a:r>
                        <a:rPr sz="1400" b="1" spc="-10" dirty="0">
                          <a:latin typeface="Calibri"/>
                          <a:cs typeface="Calibri"/>
                        </a:rPr>
                        <a:t>Science</a:t>
                      </a:r>
                      <a:endParaRPr sz="1400">
                        <a:latin typeface="Calibri"/>
                        <a:cs typeface="Calibri"/>
                      </a:endParaRPr>
                    </a:p>
                    <a:p>
                      <a:pPr marL="90805" marR="135255">
                        <a:lnSpc>
                          <a:spcPct val="100000"/>
                        </a:lnSpc>
                        <a:spcBef>
                          <a:spcPts val="15"/>
                        </a:spcBef>
                      </a:pPr>
                      <a:r>
                        <a:rPr sz="1200" dirty="0">
                          <a:latin typeface="Calibri"/>
                          <a:cs typeface="Calibri"/>
                        </a:rPr>
                        <a:t>Data</a:t>
                      </a:r>
                      <a:r>
                        <a:rPr sz="1200" spc="-40" dirty="0">
                          <a:latin typeface="Calibri"/>
                          <a:cs typeface="Calibri"/>
                        </a:rPr>
                        <a:t> </a:t>
                      </a:r>
                      <a:r>
                        <a:rPr sz="1200" dirty="0">
                          <a:latin typeface="Calibri"/>
                          <a:cs typeface="Calibri"/>
                        </a:rPr>
                        <a:t>science</a:t>
                      </a:r>
                      <a:r>
                        <a:rPr sz="1200" spc="-15" dirty="0">
                          <a:latin typeface="Calibri"/>
                          <a:cs typeface="Calibri"/>
                        </a:rPr>
                        <a:t> </a:t>
                      </a:r>
                      <a:r>
                        <a:rPr sz="1200" dirty="0">
                          <a:latin typeface="Calibri"/>
                          <a:cs typeface="Calibri"/>
                        </a:rPr>
                        <a:t>subject</a:t>
                      </a:r>
                      <a:r>
                        <a:rPr sz="1200" spc="-30" dirty="0">
                          <a:latin typeface="Calibri"/>
                          <a:cs typeface="Calibri"/>
                        </a:rPr>
                        <a:t> </a:t>
                      </a:r>
                      <a:r>
                        <a:rPr sz="1200" dirty="0">
                          <a:latin typeface="Calibri"/>
                          <a:cs typeface="Calibri"/>
                        </a:rPr>
                        <a:t>matter</a:t>
                      </a:r>
                      <a:r>
                        <a:rPr sz="1200" spc="-30" dirty="0">
                          <a:latin typeface="Calibri"/>
                          <a:cs typeface="Calibri"/>
                        </a:rPr>
                        <a:t> </a:t>
                      </a:r>
                      <a:r>
                        <a:rPr sz="1200" dirty="0">
                          <a:latin typeface="Calibri"/>
                          <a:cs typeface="Calibri"/>
                        </a:rPr>
                        <a:t>expertise</a:t>
                      </a:r>
                      <a:r>
                        <a:rPr sz="1200" spc="-25" dirty="0">
                          <a:latin typeface="Calibri"/>
                          <a:cs typeface="Calibri"/>
                        </a:rPr>
                        <a:t> </a:t>
                      </a:r>
                      <a:r>
                        <a:rPr sz="1200" dirty="0">
                          <a:latin typeface="Calibri"/>
                          <a:cs typeface="Calibri"/>
                        </a:rPr>
                        <a:t>and</a:t>
                      </a:r>
                      <a:r>
                        <a:rPr sz="1200" spc="-30" dirty="0">
                          <a:latin typeface="Calibri"/>
                          <a:cs typeface="Calibri"/>
                        </a:rPr>
                        <a:t> </a:t>
                      </a:r>
                      <a:r>
                        <a:rPr sz="1200" dirty="0">
                          <a:latin typeface="Calibri"/>
                          <a:cs typeface="Calibri"/>
                        </a:rPr>
                        <a:t>support</a:t>
                      </a:r>
                      <a:r>
                        <a:rPr sz="1200" spc="-35" dirty="0">
                          <a:latin typeface="Calibri"/>
                          <a:cs typeface="Calibri"/>
                        </a:rPr>
                        <a:t> </a:t>
                      </a:r>
                      <a:r>
                        <a:rPr sz="1200" dirty="0">
                          <a:latin typeface="Calibri"/>
                          <a:cs typeface="Calibri"/>
                        </a:rPr>
                        <a:t>to</a:t>
                      </a:r>
                      <a:r>
                        <a:rPr sz="1200" spc="-15" dirty="0">
                          <a:latin typeface="Calibri"/>
                          <a:cs typeface="Calibri"/>
                        </a:rPr>
                        <a:t> </a:t>
                      </a:r>
                      <a:r>
                        <a:rPr sz="1200" spc="-10" dirty="0">
                          <a:latin typeface="Calibri"/>
                          <a:cs typeface="Calibri"/>
                        </a:rPr>
                        <a:t>enable </a:t>
                      </a:r>
                      <a:r>
                        <a:rPr sz="1200" dirty="0">
                          <a:latin typeface="Calibri"/>
                          <a:cs typeface="Calibri"/>
                        </a:rPr>
                        <a:t>informed,</a:t>
                      </a:r>
                      <a:r>
                        <a:rPr sz="1200" spc="-35" dirty="0">
                          <a:latin typeface="Calibri"/>
                          <a:cs typeface="Calibri"/>
                        </a:rPr>
                        <a:t> </a:t>
                      </a:r>
                      <a:r>
                        <a:rPr sz="1200" spc="-10" dirty="0">
                          <a:latin typeface="Calibri"/>
                          <a:cs typeface="Calibri"/>
                        </a:rPr>
                        <a:t>evidence-</a:t>
                      </a:r>
                      <a:r>
                        <a:rPr sz="1200" dirty="0">
                          <a:latin typeface="Calibri"/>
                          <a:cs typeface="Calibri"/>
                        </a:rPr>
                        <a:t>based</a:t>
                      </a:r>
                      <a:r>
                        <a:rPr sz="1200" spc="-25" dirty="0">
                          <a:latin typeface="Calibri"/>
                          <a:cs typeface="Calibri"/>
                        </a:rPr>
                        <a:t> </a:t>
                      </a:r>
                      <a:r>
                        <a:rPr sz="1200" dirty="0">
                          <a:latin typeface="Calibri"/>
                          <a:cs typeface="Calibri"/>
                        </a:rPr>
                        <a:t>decisions that</a:t>
                      </a:r>
                      <a:r>
                        <a:rPr sz="1200" spc="-20" dirty="0">
                          <a:latin typeface="Calibri"/>
                          <a:cs typeface="Calibri"/>
                        </a:rPr>
                        <a:t> </a:t>
                      </a:r>
                      <a:r>
                        <a:rPr sz="1200" dirty="0">
                          <a:latin typeface="Calibri"/>
                          <a:cs typeface="Calibri"/>
                        </a:rPr>
                        <a:t>positively</a:t>
                      </a:r>
                      <a:r>
                        <a:rPr sz="1200" spc="-10" dirty="0">
                          <a:latin typeface="Calibri"/>
                          <a:cs typeface="Calibri"/>
                        </a:rPr>
                        <a:t> impact </a:t>
                      </a:r>
                      <a:r>
                        <a:rPr sz="1200" dirty="0">
                          <a:latin typeface="Calibri"/>
                          <a:cs typeface="Calibri"/>
                        </a:rPr>
                        <a:t>the</a:t>
                      </a:r>
                      <a:r>
                        <a:rPr sz="1200" spc="5" dirty="0">
                          <a:latin typeface="Calibri"/>
                          <a:cs typeface="Calibri"/>
                        </a:rPr>
                        <a:t> </a:t>
                      </a:r>
                      <a:r>
                        <a:rPr sz="1200" dirty="0">
                          <a:latin typeface="Calibri"/>
                          <a:cs typeface="Calibri"/>
                        </a:rPr>
                        <a:t>daily</a:t>
                      </a:r>
                      <a:r>
                        <a:rPr sz="1200" spc="-10" dirty="0">
                          <a:latin typeface="Calibri"/>
                          <a:cs typeface="Calibri"/>
                        </a:rPr>
                        <a:t> execution</a:t>
                      </a:r>
                      <a:r>
                        <a:rPr sz="1200" dirty="0">
                          <a:latin typeface="Calibri"/>
                          <a:cs typeface="Calibri"/>
                        </a:rPr>
                        <a:t> of</a:t>
                      </a:r>
                      <a:r>
                        <a:rPr sz="1200" spc="20" dirty="0">
                          <a:latin typeface="Calibri"/>
                          <a:cs typeface="Calibri"/>
                        </a:rPr>
                        <a:t> </a:t>
                      </a:r>
                      <a:r>
                        <a:rPr sz="1200" dirty="0">
                          <a:latin typeface="Calibri"/>
                          <a:cs typeface="Calibri"/>
                        </a:rPr>
                        <a:t>mission</a:t>
                      </a:r>
                      <a:r>
                        <a:rPr sz="1200" spc="25" dirty="0">
                          <a:latin typeface="Calibri"/>
                          <a:cs typeface="Calibri"/>
                        </a:rPr>
                        <a:t> </a:t>
                      </a:r>
                      <a:r>
                        <a:rPr sz="1200" spc="-10" dirty="0">
                          <a:latin typeface="Calibri"/>
                          <a:cs typeface="Calibri"/>
                        </a:rPr>
                        <a:t>requirements</a:t>
                      </a:r>
                      <a:r>
                        <a:rPr sz="1200" dirty="0">
                          <a:latin typeface="Calibri"/>
                          <a:cs typeface="Calibri"/>
                        </a:rPr>
                        <a:t> </a:t>
                      </a:r>
                      <a:r>
                        <a:rPr sz="1200" spc="-25" dirty="0">
                          <a:latin typeface="Calibri"/>
                          <a:cs typeface="Calibri"/>
                        </a:rPr>
                        <a:t>and </a:t>
                      </a:r>
                      <a:r>
                        <a:rPr sz="1200" dirty="0">
                          <a:latin typeface="Calibri"/>
                          <a:cs typeface="Calibri"/>
                        </a:rPr>
                        <a:t>development</a:t>
                      </a:r>
                      <a:r>
                        <a:rPr sz="1200" spc="-35" dirty="0">
                          <a:latin typeface="Calibri"/>
                          <a:cs typeface="Calibri"/>
                        </a:rPr>
                        <a:t> </a:t>
                      </a:r>
                      <a:r>
                        <a:rPr sz="1200" dirty="0">
                          <a:latin typeface="Calibri"/>
                          <a:cs typeface="Calibri"/>
                        </a:rPr>
                        <a:t>of</a:t>
                      </a:r>
                      <a:r>
                        <a:rPr sz="1200" spc="-5" dirty="0">
                          <a:latin typeface="Calibri"/>
                          <a:cs typeface="Calibri"/>
                        </a:rPr>
                        <a:t> </a:t>
                      </a:r>
                      <a:r>
                        <a:rPr sz="1200" dirty="0">
                          <a:latin typeface="Calibri"/>
                          <a:cs typeface="Calibri"/>
                        </a:rPr>
                        <a:t>longer-</a:t>
                      </a:r>
                      <a:r>
                        <a:rPr sz="1200" spc="-25" dirty="0">
                          <a:latin typeface="Calibri"/>
                          <a:cs typeface="Calibri"/>
                        </a:rPr>
                        <a:t> </a:t>
                      </a:r>
                      <a:r>
                        <a:rPr sz="1200" dirty="0">
                          <a:latin typeface="Calibri"/>
                          <a:cs typeface="Calibri"/>
                        </a:rPr>
                        <a:t>term</a:t>
                      </a:r>
                      <a:r>
                        <a:rPr sz="1200" spc="-15" dirty="0">
                          <a:latin typeface="Calibri"/>
                          <a:cs typeface="Calibri"/>
                        </a:rPr>
                        <a:t> </a:t>
                      </a:r>
                      <a:r>
                        <a:rPr sz="1200" spc="-10" dirty="0">
                          <a:latin typeface="Calibri"/>
                          <a:cs typeface="Calibri"/>
                        </a:rPr>
                        <a:t>strategies</a:t>
                      </a:r>
                      <a:r>
                        <a:rPr sz="1200" spc="-20" dirty="0">
                          <a:latin typeface="Calibri"/>
                          <a:cs typeface="Calibri"/>
                        </a:rPr>
                        <a:t> </a:t>
                      </a:r>
                      <a:r>
                        <a:rPr sz="1200" dirty="0">
                          <a:latin typeface="Calibri"/>
                          <a:cs typeface="Calibri"/>
                        </a:rPr>
                        <a:t>to</a:t>
                      </a:r>
                      <a:r>
                        <a:rPr sz="1200" spc="-5" dirty="0">
                          <a:latin typeface="Calibri"/>
                          <a:cs typeface="Calibri"/>
                        </a:rPr>
                        <a:t> </a:t>
                      </a:r>
                      <a:r>
                        <a:rPr sz="1200" spc="-10" dirty="0">
                          <a:latin typeface="Calibri"/>
                          <a:cs typeface="Calibri"/>
                        </a:rPr>
                        <a:t>understand, </a:t>
                      </a:r>
                      <a:r>
                        <a:rPr sz="1200" dirty="0">
                          <a:latin typeface="Calibri"/>
                          <a:cs typeface="Calibri"/>
                        </a:rPr>
                        <a:t>manage,</a:t>
                      </a:r>
                      <a:r>
                        <a:rPr sz="1200" spc="-20" dirty="0">
                          <a:latin typeface="Calibri"/>
                          <a:cs typeface="Calibri"/>
                        </a:rPr>
                        <a:t> </a:t>
                      </a:r>
                      <a:r>
                        <a:rPr sz="1200" dirty="0">
                          <a:latin typeface="Calibri"/>
                          <a:cs typeface="Calibri"/>
                        </a:rPr>
                        <a:t>and</a:t>
                      </a:r>
                      <a:r>
                        <a:rPr sz="1200" spc="-25" dirty="0">
                          <a:latin typeface="Calibri"/>
                          <a:cs typeface="Calibri"/>
                        </a:rPr>
                        <a:t> </a:t>
                      </a:r>
                      <a:r>
                        <a:rPr sz="1200" dirty="0">
                          <a:latin typeface="Calibri"/>
                          <a:cs typeface="Calibri"/>
                        </a:rPr>
                        <a:t>reduce</a:t>
                      </a:r>
                      <a:r>
                        <a:rPr sz="1200" spc="-20" dirty="0">
                          <a:latin typeface="Calibri"/>
                          <a:cs typeface="Calibri"/>
                        </a:rPr>
                        <a:t> </a:t>
                      </a:r>
                      <a:r>
                        <a:rPr sz="1200" spc="-10" dirty="0">
                          <a:latin typeface="Calibri"/>
                          <a:cs typeface="Calibri"/>
                        </a:rPr>
                        <a:t>travel</a:t>
                      </a:r>
                      <a:r>
                        <a:rPr sz="1200" spc="-25" dirty="0">
                          <a:latin typeface="Calibri"/>
                          <a:cs typeface="Calibri"/>
                        </a:rPr>
                        <a:t> </a:t>
                      </a:r>
                      <a:r>
                        <a:rPr sz="1200" spc="-20" dirty="0">
                          <a:latin typeface="Calibri"/>
                          <a:cs typeface="Calibri"/>
                        </a:rPr>
                        <a:t>costs</a:t>
                      </a:r>
                      <a:endParaRPr sz="1200">
                        <a:latin typeface="Calibri"/>
                        <a:cs typeface="Calibri"/>
                      </a:endParaRPr>
                    </a:p>
                    <a:p>
                      <a:pPr marL="90805">
                        <a:lnSpc>
                          <a:spcPts val="1664"/>
                        </a:lnSpc>
                      </a:pPr>
                      <a:r>
                        <a:rPr sz="1400" spc="-20" dirty="0">
                          <a:latin typeface="Calibri"/>
                          <a:cs typeface="Calibri"/>
                        </a:rPr>
                        <a:t>47QFPA19F0111</a:t>
                      </a:r>
                      <a:r>
                        <a:rPr sz="1400" spc="20" dirty="0">
                          <a:latin typeface="Calibri"/>
                          <a:cs typeface="Calibri"/>
                        </a:rPr>
                        <a:t> </a:t>
                      </a:r>
                      <a:r>
                        <a:rPr sz="1400" spc="-10" dirty="0">
                          <a:latin typeface="Calibri"/>
                          <a:cs typeface="Calibri"/>
                        </a:rPr>
                        <a:t>***Assisted</a:t>
                      </a:r>
                      <a:r>
                        <a:rPr sz="1400" spc="20" dirty="0">
                          <a:latin typeface="Calibri"/>
                          <a:cs typeface="Calibri"/>
                        </a:rPr>
                        <a:t> </a:t>
                      </a:r>
                      <a:r>
                        <a:rPr sz="1400" spc="-10" dirty="0">
                          <a:latin typeface="Calibri"/>
                          <a:cs typeface="Calibri"/>
                        </a:rPr>
                        <a:t>Acquisition</a:t>
                      </a:r>
                      <a:endParaRPr sz="14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marL="280670" marR="107314" indent="-166370">
                        <a:lnSpc>
                          <a:spcPct val="100000"/>
                        </a:lnSpc>
                        <a:spcBef>
                          <a:spcPts val="1075"/>
                        </a:spcBef>
                      </a:pPr>
                      <a:r>
                        <a:rPr sz="1200" dirty="0">
                          <a:latin typeface="Calibri"/>
                          <a:cs typeface="Calibri"/>
                        </a:rPr>
                        <a:t>Small</a:t>
                      </a:r>
                      <a:r>
                        <a:rPr sz="1200" spc="-5" dirty="0">
                          <a:latin typeface="Calibri"/>
                          <a:cs typeface="Calibri"/>
                        </a:rPr>
                        <a:t> </a:t>
                      </a:r>
                      <a:r>
                        <a:rPr sz="1200" spc="-10" dirty="0">
                          <a:latin typeface="Calibri"/>
                          <a:cs typeface="Calibri"/>
                        </a:rPr>
                        <a:t>Business </a:t>
                      </a:r>
                      <a:r>
                        <a:rPr sz="1200" dirty="0">
                          <a:latin typeface="Calibri"/>
                          <a:cs typeface="Calibri"/>
                        </a:rPr>
                        <a:t>Set</a:t>
                      </a:r>
                      <a:r>
                        <a:rPr sz="1200" spc="-20" dirty="0">
                          <a:latin typeface="Calibri"/>
                          <a:cs typeface="Calibri"/>
                        </a:rPr>
                        <a:t> </a:t>
                      </a:r>
                      <a:r>
                        <a:rPr sz="1200" spc="-10" dirty="0">
                          <a:latin typeface="Calibri"/>
                          <a:cs typeface="Calibri"/>
                        </a:rPr>
                        <a:t>Aside</a:t>
                      </a:r>
                      <a:endParaRPr sz="12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spcBef>
                          <a:spcPts val="10"/>
                        </a:spcBef>
                      </a:pPr>
                      <a:endParaRPr sz="1550">
                        <a:latin typeface="Times New Roman"/>
                        <a:cs typeface="Times New Roman"/>
                      </a:endParaRPr>
                    </a:p>
                    <a:p>
                      <a:pPr algn="ctr">
                        <a:lnSpc>
                          <a:spcPct val="100000"/>
                        </a:lnSpc>
                      </a:pPr>
                      <a:r>
                        <a:rPr sz="1200" spc="-10" dirty="0">
                          <a:latin typeface="Calibri"/>
                          <a:cs typeface="Calibri"/>
                        </a:rPr>
                        <a:t>05/2024</a:t>
                      </a:r>
                      <a:endParaRPr sz="12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spcBef>
                          <a:spcPts val="10"/>
                        </a:spcBef>
                      </a:pPr>
                      <a:endParaRPr sz="1550">
                        <a:latin typeface="Times New Roman"/>
                        <a:cs typeface="Times New Roman"/>
                      </a:endParaRPr>
                    </a:p>
                    <a:p>
                      <a:pPr marL="217804">
                        <a:lnSpc>
                          <a:spcPct val="100000"/>
                        </a:lnSpc>
                      </a:pPr>
                      <a:r>
                        <a:rPr sz="1200" spc="-10" dirty="0">
                          <a:latin typeface="Calibri"/>
                          <a:cs typeface="Calibri"/>
                        </a:rPr>
                        <a:t>541519</a:t>
                      </a:r>
                      <a:endParaRPr sz="12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a:lnSpc>
                          <a:spcPct val="100000"/>
                        </a:lnSpc>
                      </a:pPr>
                      <a:endParaRPr sz="1200" dirty="0">
                        <a:latin typeface="Times New Roman"/>
                        <a:cs typeface="Times New Roman"/>
                      </a:endParaRPr>
                    </a:p>
                    <a:p>
                      <a:pPr>
                        <a:lnSpc>
                          <a:spcPct val="100000"/>
                        </a:lnSpc>
                      </a:pPr>
                      <a:endParaRPr sz="1200" dirty="0">
                        <a:latin typeface="Times New Roman"/>
                        <a:cs typeface="Times New Roman"/>
                      </a:endParaRPr>
                    </a:p>
                    <a:p>
                      <a:pPr>
                        <a:lnSpc>
                          <a:spcPct val="100000"/>
                        </a:lnSpc>
                      </a:pPr>
                      <a:endParaRPr sz="1200" dirty="0">
                        <a:latin typeface="Times New Roman"/>
                        <a:cs typeface="Times New Roman"/>
                      </a:endParaRPr>
                    </a:p>
                    <a:p>
                      <a:pPr algn="ctr">
                        <a:lnSpc>
                          <a:spcPct val="100000"/>
                        </a:lnSpc>
                        <a:spcBef>
                          <a:spcPts val="1075"/>
                        </a:spcBef>
                      </a:pPr>
                      <a:r>
                        <a:rPr sz="1200" spc="-10" dirty="0">
                          <a:latin typeface="Calibri"/>
                          <a:cs typeface="Calibri"/>
                        </a:rPr>
                        <a:t>09/30/2019-</a:t>
                      </a:r>
                      <a:r>
                        <a:rPr sz="1200" dirty="0">
                          <a:latin typeface="Calibri"/>
                          <a:cs typeface="Calibri"/>
                        </a:rPr>
                        <a:t>09/29/2024</a:t>
                      </a:r>
                      <a:r>
                        <a:rPr sz="1200" spc="110" dirty="0">
                          <a:latin typeface="Calibri"/>
                          <a:cs typeface="Calibri"/>
                        </a:rPr>
                        <a:t> </a:t>
                      </a:r>
                      <a:r>
                        <a:rPr sz="1200" spc="-50" dirty="0">
                          <a:latin typeface="Calibri"/>
                          <a:cs typeface="Calibri"/>
                        </a:rPr>
                        <a:t>/</a:t>
                      </a:r>
                      <a:endParaRPr sz="1200" dirty="0">
                        <a:latin typeface="Calibri"/>
                        <a:cs typeface="Calibri"/>
                      </a:endParaRPr>
                    </a:p>
                    <a:p>
                      <a:pPr algn="ctr">
                        <a:lnSpc>
                          <a:spcPct val="100000"/>
                        </a:lnSpc>
                      </a:pPr>
                      <a:r>
                        <a:rPr sz="1200" spc="-10" dirty="0">
                          <a:latin typeface="Calibri"/>
                          <a:cs typeface="Calibri"/>
                        </a:rPr>
                        <a:t>Offsite</a:t>
                      </a:r>
                      <a:endParaRPr sz="1200" dirty="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val="10004"/>
                  </a:ext>
                </a:extLst>
              </a:tr>
            </a:tbl>
          </a:graphicData>
        </a:graphic>
      </p:graphicFrame>
      <p:sp>
        <p:nvSpPr>
          <p:cNvPr id="2" name="Title 1"/>
          <p:cNvSpPr>
            <a:spLocks noGrp="1"/>
          </p:cNvSpPr>
          <p:nvPr>
            <p:ph type="title"/>
          </p:nvPr>
        </p:nvSpPr>
        <p:spPr>
          <a:xfrm>
            <a:off x="1816210" y="206099"/>
            <a:ext cx="7685598" cy="1325563"/>
          </a:xfrm>
        </p:spPr>
        <p:txBody>
          <a:bodyPr>
            <a:normAutofit fontScale="90000"/>
          </a:bodyPr>
          <a:lstStyle/>
          <a:p>
            <a:r>
              <a:rPr lang="en-US" sz="3200" b="1" dirty="0">
                <a:latin typeface="Arial" panose="020B0604020202020204" pitchFamily="34" charset="0"/>
                <a:cs typeface="Arial" panose="020B0604020202020204" pitchFamily="34" charset="0"/>
              </a:rPr>
              <a:t>Defense</a:t>
            </a:r>
            <a:r>
              <a:rPr lang="en-US" sz="3200" b="1" spc="-85" dirty="0">
                <a:latin typeface="Arial" panose="020B0604020202020204" pitchFamily="34" charset="0"/>
                <a:cs typeface="Arial" panose="020B0604020202020204" pitchFamily="34" charset="0"/>
              </a:rPr>
              <a:t> </a:t>
            </a:r>
            <a:r>
              <a:rPr lang="en-US" sz="3200" b="1" dirty="0">
                <a:latin typeface="Arial" panose="020B0604020202020204" pitchFamily="34" charset="0"/>
                <a:cs typeface="Arial" panose="020B0604020202020204" pitchFamily="34" charset="0"/>
              </a:rPr>
              <a:t>Travel</a:t>
            </a:r>
            <a:r>
              <a:rPr lang="en-US" sz="3200" b="1" spc="-80" dirty="0">
                <a:latin typeface="Arial" panose="020B0604020202020204" pitchFamily="34" charset="0"/>
                <a:cs typeface="Arial" panose="020B0604020202020204" pitchFamily="34" charset="0"/>
              </a:rPr>
              <a:t> </a:t>
            </a:r>
            <a:r>
              <a:rPr lang="en-US" sz="3200" b="1" dirty="0">
                <a:latin typeface="Arial" panose="020B0604020202020204" pitchFamily="34" charset="0"/>
                <a:cs typeface="Arial" panose="020B0604020202020204" pitchFamily="34" charset="0"/>
              </a:rPr>
              <a:t>Management</a:t>
            </a:r>
            <a:r>
              <a:rPr lang="en-US" sz="3200" b="1" spc="-80" dirty="0">
                <a:latin typeface="Arial" panose="020B0604020202020204" pitchFamily="34" charset="0"/>
                <a:cs typeface="Arial" panose="020B0604020202020204" pitchFamily="34" charset="0"/>
              </a:rPr>
              <a:t> </a:t>
            </a:r>
            <a:r>
              <a:rPr lang="en-US" sz="3200" b="1" dirty="0">
                <a:latin typeface="Arial" panose="020B0604020202020204" pitchFamily="34" charset="0"/>
                <a:cs typeface="Arial" panose="020B0604020202020204" pitchFamily="34" charset="0"/>
              </a:rPr>
              <a:t>Office</a:t>
            </a:r>
            <a:r>
              <a:rPr lang="en-US" sz="3200" b="1" spc="-70" dirty="0">
                <a:latin typeface="Arial" panose="020B0604020202020204" pitchFamily="34" charset="0"/>
                <a:cs typeface="Arial" panose="020B0604020202020204" pitchFamily="34" charset="0"/>
              </a:rPr>
              <a:t> </a:t>
            </a:r>
            <a:r>
              <a:rPr lang="en-US" sz="3200" b="1" spc="-10" dirty="0">
                <a:latin typeface="Arial" panose="020B0604020202020204" pitchFamily="34" charset="0"/>
                <a:cs typeface="Arial" panose="020B0604020202020204" pitchFamily="34" charset="0"/>
              </a:rPr>
              <a:t>(DTMO)</a:t>
            </a:r>
            <a:r>
              <a:rPr lang="en-US" sz="3200" dirty="0">
                <a:latin typeface="Arial" panose="020B0604020202020204" pitchFamily="34" charset="0"/>
                <a:cs typeface="Arial" panose="020B0604020202020204" pitchFamily="34" charset="0"/>
              </a:rPr>
              <a:t/>
            </a:r>
            <a:br>
              <a:rPr lang="en-US" sz="3200" dirty="0">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p:txBody>
      </p:sp>
      <p:pic>
        <p:nvPicPr>
          <p:cNvPr id="4" name="object 4"/>
          <p:cNvPicPr/>
          <p:nvPr/>
        </p:nvPicPr>
        <p:blipFill>
          <a:blip r:embed="rId2" cstate="print"/>
          <a:stretch>
            <a:fillRect/>
          </a:stretch>
        </p:blipFill>
        <p:spPr>
          <a:xfrm>
            <a:off x="10096599" y="5017272"/>
            <a:ext cx="1872764" cy="1741387"/>
          </a:xfrm>
          <a:prstGeom prst="rect">
            <a:avLst/>
          </a:prstGeom>
        </p:spPr>
      </p:pic>
      <p:sp>
        <p:nvSpPr>
          <p:cNvPr id="6" name="object 9"/>
          <p:cNvSpPr txBox="1"/>
          <p:nvPr/>
        </p:nvSpPr>
        <p:spPr>
          <a:xfrm>
            <a:off x="1755138" y="6414984"/>
            <a:ext cx="8182609" cy="377190"/>
          </a:xfrm>
          <a:prstGeom prst="rect">
            <a:avLst/>
          </a:prstGeom>
        </p:spPr>
        <p:txBody>
          <a:bodyPr vert="horz" wrap="square" lIns="0" tIns="12700" rIns="0" bIns="0" rtlCol="0">
            <a:spAutoFit/>
          </a:bodyPr>
          <a:lstStyle/>
          <a:p>
            <a:pPr marL="12700">
              <a:lnSpc>
                <a:spcPct val="100000"/>
              </a:lnSpc>
              <a:spcBef>
                <a:spcPts val="100"/>
              </a:spcBef>
            </a:pPr>
            <a:r>
              <a:rPr sz="1100" dirty="0">
                <a:latin typeface="Calibri"/>
                <a:cs typeface="Calibri"/>
              </a:rPr>
              <a:t>Note:</a:t>
            </a:r>
            <a:r>
              <a:rPr sz="1100" spc="-15" dirty="0">
                <a:latin typeface="Calibri"/>
                <a:cs typeface="Calibri"/>
              </a:rPr>
              <a:t> </a:t>
            </a:r>
            <a:r>
              <a:rPr sz="1100" dirty="0">
                <a:latin typeface="Calibri"/>
                <a:cs typeface="Calibri"/>
              </a:rPr>
              <a:t>The</a:t>
            </a:r>
            <a:r>
              <a:rPr sz="1100" spc="-5" dirty="0">
                <a:latin typeface="Calibri"/>
                <a:cs typeface="Calibri"/>
              </a:rPr>
              <a:t> </a:t>
            </a:r>
            <a:r>
              <a:rPr sz="1100" spc="-10" dirty="0">
                <a:latin typeface="Calibri"/>
                <a:cs typeface="Calibri"/>
              </a:rPr>
              <a:t>Government</a:t>
            </a:r>
            <a:r>
              <a:rPr sz="1100" spc="-5" dirty="0">
                <a:latin typeface="Calibri"/>
                <a:cs typeface="Calibri"/>
              </a:rPr>
              <a:t> </a:t>
            </a:r>
            <a:r>
              <a:rPr sz="1100" dirty="0">
                <a:latin typeface="Calibri"/>
                <a:cs typeface="Calibri"/>
              </a:rPr>
              <a:t>does</a:t>
            </a:r>
            <a:r>
              <a:rPr sz="1100" spc="-25" dirty="0">
                <a:latin typeface="Calibri"/>
                <a:cs typeface="Calibri"/>
              </a:rPr>
              <a:t> </a:t>
            </a:r>
            <a:r>
              <a:rPr sz="1100" dirty="0">
                <a:latin typeface="Calibri"/>
                <a:cs typeface="Calibri"/>
              </a:rPr>
              <a:t>not</a:t>
            </a:r>
            <a:r>
              <a:rPr sz="1100" spc="-20" dirty="0">
                <a:latin typeface="Calibri"/>
                <a:cs typeface="Calibri"/>
              </a:rPr>
              <a:t> </a:t>
            </a:r>
            <a:r>
              <a:rPr sz="1100" spc="-10" dirty="0">
                <a:latin typeface="Calibri"/>
                <a:cs typeface="Calibri"/>
              </a:rPr>
              <a:t>guarantee</a:t>
            </a:r>
            <a:r>
              <a:rPr sz="1100" spc="-15" dirty="0">
                <a:latin typeface="Calibri"/>
                <a:cs typeface="Calibri"/>
              </a:rPr>
              <a:t> </a:t>
            </a:r>
            <a:r>
              <a:rPr sz="1100" dirty="0">
                <a:latin typeface="Calibri"/>
                <a:cs typeface="Calibri"/>
              </a:rPr>
              <a:t>that</a:t>
            </a:r>
            <a:r>
              <a:rPr sz="1100" spc="-20" dirty="0">
                <a:latin typeface="Calibri"/>
                <a:cs typeface="Calibri"/>
              </a:rPr>
              <a:t> </a:t>
            </a:r>
            <a:r>
              <a:rPr sz="1100" dirty="0">
                <a:latin typeface="Calibri"/>
                <a:cs typeface="Calibri"/>
              </a:rPr>
              <a:t>the</a:t>
            </a:r>
            <a:r>
              <a:rPr sz="1100" spc="-15" dirty="0">
                <a:latin typeface="Calibri"/>
                <a:cs typeface="Calibri"/>
              </a:rPr>
              <a:t> </a:t>
            </a:r>
            <a:r>
              <a:rPr sz="1100" spc="-10" dirty="0">
                <a:latin typeface="Calibri"/>
                <a:cs typeface="Calibri"/>
              </a:rPr>
              <a:t>information</a:t>
            </a:r>
            <a:r>
              <a:rPr sz="1100" spc="-35" dirty="0">
                <a:latin typeface="Calibri"/>
                <a:cs typeface="Calibri"/>
              </a:rPr>
              <a:t> </a:t>
            </a:r>
            <a:r>
              <a:rPr sz="1100" dirty="0">
                <a:latin typeface="Calibri"/>
                <a:cs typeface="Calibri"/>
              </a:rPr>
              <a:t>provided</a:t>
            </a:r>
            <a:r>
              <a:rPr sz="1100" spc="-10" dirty="0">
                <a:latin typeface="Calibri"/>
                <a:cs typeface="Calibri"/>
              </a:rPr>
              <a:t> </a:t>
            </a:r>
            <a:r>
              <a:rPr sz="1100" dirty="0">
                <a:latin typeface="Calibri"/>
                <a:cs typeface="Calibri"/>
              </a:rPr>
              <a:t>is</a:t>
            </a:r>
            <a:r>
              <a:rPr sz="1100" spc="-20" dirty="0">
                <a:latin typeface="Calibri"/>
                <a:cs typeface="Calibri"/>
              </a:rPr>
              <a:t> </a:t>
            </a:r>
            <a:r>
              <a:rPr sz="1100" spc="-10" dirty="0">
                <a:latin typeface="Calibri"/>
                <a:cs typeface="Calibri"/>
              </a:rPr>
              <a:t>firm/factual.</a:t>
            </a:r>
            <a:r>
              <a:rPr sz="1100" spc="-25" dirty="0">
                <a:latin typeface="Calibri"/>
                <a:cs typeface="Calibri"/>
              </a:rPr>
              <a:t> </a:t>
            </a:r>
            <a:r>
              <a:rPr sz="1100" dirty="0">
                <a:latin typeface="Calibri"/>
                <a:cs typeface="Calibri"/>
              </a:rPr>
              <a:t>It</a:t>
            </a:r>
            <a:r>
              <a:rPr sz="1100" spc="-20" dirty="0">
                <a:latin typeface="Calibri"/>
                <a:cs typeface="Calibri"/>
              </a:rPr>
              <a:t> </a:t>
            </a:r>
            <a:r>
              <a:rPr sz="1100" spc="-10" dirty="0">
                <a:latin typeface="Calibri"/>
                <a:cs typeface="Calibri"/>
              </a:rPr>
              <a:t>should</a:t>
            </a:r>
            <a:r>
              <a:rPr sz="1100" spc="-35" dirty="0">
                <a:latin typeface="Calibri"/>
                <a:cs typeface="Calibri"/>
              </a:rPr>
              <a:t> </a:t>
            </a:r>
            <a:r>
              <a:rPr sz="1100" dirty="0">
                <a:latin typeface="Calibri"/>
                <a:cs typeface="Calibri"/>
              </a:rPr>
              <a:t>not</a:t>
            </a:r>
            <a:r>
              <a:rPr sz="1100" spc="-20" dirty="0">
                <a:latin typeface="Calibri"/>
                <a:cs typeface="Calibri"/>
              </a:rPr>
              <a:t> </a:t>
            </a:r>
            <a:r>
              <a:rPr sz="1100" dirty="0">
                <a:latin typeface="Calibri"/>
                <a:cs typeface="Calibri"/>
              </a:rPr>
              <a:t>be</a:t>
            </a:r>
            <a:r>
              <a:rPr sz="1100" spc="-10" dirty="0">
                <a:latin typeface="Calibri"/>
                <a:cs typeface="Calibri"/>
              </a:rPr>
              <a:t> </a:t>
            </a:r>
            <a:r>
              <a:rPr sz="1100" dirty="0">
                <a:latin typeface="Calibri"/>
                <a:cs typeface="Calibri"/>
              </a:rPr>
              <a:t>used</a:t>
            </a:r>
            <a:r>
              <a:rPr sz="1100" spc="-15" dirty="0">
                <a:latin typeface="Calibri"/>
                <a:cs typeface="Calibri"/>
              </a:rPr>
              <a:t> </a:t>
            </a:r>
            <a:r>
              <a:rPr sz="1100" dirty="0">
                <a:latin typeface="Calibri"/>
                <a:cs typeface="Calibri"/>
              </a:rPr>
              <a:t>for</a:t>
            </a:r>
            <a:r>
              <a:rPr sz="1100" spc="-25" dirty="0">
                <a:latin typeface="Calibri"/>
                <a:cs typeface="Calibri"/>
              </a:rPr>
              <a:t> </a:t>
            </a:r>
            <a:r>
              <a:rPr sz="1200" dirty="0">
                <a:latin typeface="Calibri"/>
                <a:cs typeface="Calibri"/>
              </a:rPr>
              <a:t>bid</a:t>
            </a:r>
            <a:r>
              <a:rPr sz="1200" spc="-20" dirty="0">
                <a:latin typeface="Calibri"/>
                <a:cs typeface="Calibri"/>
              </a:rPr>
              <a:t> </a:t>
            </a:r>
            <a:r>
              <a:rPr sz="1200" dirty="0">
                <a:latin typeface="Calibri"/>
                <a:cs typeface="Calibri"/>
              </a:rPr>
              <a:t>and</a:t>
            </a:r>
            <a:r>
              <a:rPr sz="1200" spc="-20" dirty="0">
                <a:latin typeface="Calibri"/>
                <a:cs typeface="Calibri"/>
              </a:rPr>
              <a:t> </a:t>
            </a:r>
            <a:r>
              <a:rPr sz="1200" dirty="0">
                <a:latin typeface="Calibri"/>
                <a:cs typeface="Calibri"/>
              </a:rPr>
              <a:t>proposal</a:t>
            </a:r>
            <a:r>
              <a:rPr sz="1200" spc="-10" dirty="0">
                <a:latin typeface="Calibri"/>
                <a:cs typeface="Calibri"/>
              </a:rPr>
              <a:t> purposes.</a:t>
            </a:r>
            <a:endParaRPr sz="1200" dirty="0">
              <a:latin typeface="Calibri"/>
              <a:cs typeface="Calibri"/>
            </a:endParaRPr>
          </a:p>
          <a:p>
            <a:pPr marL="12700">
              <a:lnSpc>
                <a:spcPct val="100000"/>
              </a:lnSpc>
              <a:spcBef>
                <a:spcPts val="10"/>
              </a:spcBef>
              <a:tabLst>
                <a:tab pos="2972435" algn="l"/>
              </a:tabLst>
            </a:pPr>
            <a:r>
              <a:rPr sz="1100" dirty="0">
                <a:latin typeface="Calibri"/>
                <a:cs typeface="Calibri"/>
              </a:rPr>
              <a:t>*</a:t>
            </a:r>
            <a:r>
              <a:rPr sz="1100" spc="-20" dirty="0">
                <a:latin typeface="Calibri"/>
                <a:cs typeface="Calibri"/>
              </a:rPr>
              <a:t> </a:t>
            </a:r>
            <a:r>
              <a:rPr sz="1100" spc="-10" dirty="0">
                <a:latin typeface="Calibri"/>
                <a:cs typeface="Calibri"/>
              </a:rPr>
              <a:t>Follow-</a:t>
            </a:r>
            <a:r>
              <a:rPr sz="1100" dirty="0">
                <a:latin typeface="Calibri"/>
                <a:cs typeface="Calibri"/>
              </a:rPr>
              <a:t>on</a:t>
            </a:r>
            <a:r>
              <a:rPr sz="1100" spc="-30" dirty="0">
                <a:latin typeface="Calibri"/>
                <a:cs typeface="Calibri"/>
              </a:rPr>
              <a:t> </a:t>
            </a:r>
            <a:r>
              <a:rPr sz="1100" dirty="0">
                <a:latin typeface="Calibri"/>
                <a:cs typeface="Calibri"/>
              </a:rPr>
              <a:t>–</a:t>
            </a:r>
            <a:r>
              <a:rPr sz="1100" spc="-20" dirty="0">
                <a:latin typeface="Calibri"/>
                <a:cs typeface="Calibri"/>
              </a:rPr>
              <a:t> </a:t>
            </a:r>
            <a:r>
              <a:rPr sz="1100" dirty="0">
                <a:latin typeface="Calibri"/>
                <a:cs typeface="Calibri"/>
              </a:rPr>
              <a:t>current</a:t>
            </a:r>
            <a:r>
              <a:rPr sz="1100" spc="-10" dirty="0">
                <a:latin typeface="Calibri"/>
                <a:cs typeface="Calibri"/>
              </a:rPr>
              <a:t> contract</a:t>
            </a:r>
            <a:r>
              <a:rPr sz="1100" spc="-35" dirty="0">
                <a:latin typeface="Calibri"/>
                <a:cs typeface="Calibri"/>
              </a:rPr>
              <a:t> </a:t>
            </a:r>
            <a:r>
              <a:rPr sz="1100" dirty="0">
                <a:latin typeface="Calibri"/>
                <a:cs typeface="Calibri"/>
              </a:rPr>
              <a:t>number</a:t>
            </a:r>
            <a:r>
              <a:rPr sz="1100" spc="-15" dirty="0">
                <a:latin typeface="Calibri"/>
                <a:cs typeface="Calibri"/>
              </a:rPr>
              <a:t> </a:t>
            </a:r>
            <a:r>
              <a:rPr sz="1100" spc="-10" dirty="0">
                <a:latin typeface="Calibri"/>
                <a:cs typeface="Calibri"/>
              </a:rPr>
              <a:t>provided</a:t>
            </a:r>
            <a:r>
              <a:rPr sz="1100" dirty="0">
                <a:latin typeface="Calibri"/>
                <a:cs typeface="Calibri"/>
              </a:rPr>
              <a:t>	**</a:t>
            </a:r>
            <a:r>
              <a:rPr sz="1100" spc="10" dirty="0">
                <a:latin typeface="Calibri"/>
                <a:cs typeface="Calibri"/>
              </a:rPr>
              <a:t> </a:t>
            </a:r>
            <a:r>
              <a:rPr sz="1100" spc="-10" dirty="0">
                <a:latin typeface="Calibri"/>
                <a:cs typeface="Calibri"/>
              </a:rPr>
              <a:t>Assisted Acquisition</a:t>
            </a:r>
            <a:endParaRPr sz="1100" dirty="0">
              <a:latin typeface="Calibri"/>
              <a:cs typeface="Calibri"/>
            </a:endParaRPr>
          </a:p>
        </p:txBody>
      </p:sp>
    </p:spTree>
    <p:extLst>
      <p:ext uri="{BB962C8B-B14F-4D97-AF65-F5344CB8AC3E}">
        <p14:creationId xmlns:p14="http://schemas.microsoft.com/office/powerpoint/2010/main" val="4265193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9"/>
          <p:cNvGraphicFramePr>
            <a:graphicFrameLocks noGrp="1"/>
          </p:cNvGraphicFramePr>
          <p:nvPr>
            <p:extLst>
              <p:ext uri="{D42A27DB-BD31-4B8C-83A1-F6EECF244321}">
                <p14:modId xmlns:p14="http://schemas.microsoft.com/office/powerpoint/2010/main" val="321789302"/>
              </p:ext>
            </p:extLst>
          </p:nvPr>
        </p:nvGraphicFramePr>
        <p:xfrm>
          <a:off x="384824" y="982260"/>
          <a:ext cx="8914764" cy="5213985"/>
        </p:xfrm>
        <a:graphic>
          <a:graphicData uri="http://schemas.openxmlformats.org/drawingml/2006/table">
            <a:tbl>
              <a:tblPr firstRow="1" bandRow="1">
                <a:tableStyleId>{2D5ABB26-0587-4C30-8999-92F81FD0307C}</a:tableStyleId>
              </a:tblPr>
              <a:tblGrid>
                <a:gridCol w="2222500">
                  <a:extLst>
                    <a:ext uri="{9D8B030D-6E8A-4147-A177-3AD203B41FA5}">
                      <a16:colId xmlns:a16="http://schemas.microsoft.com/office/drawing/2014/main" val="20000"/>
                    </a:ext>
                  </a:extLst>
                </a:gridCol>
                <a:gridCol w="2296795">
                  <a:extLst>
                    <a:ext uri="{9D8B030D-6E8A-4147-A177-3AD203B41FA5}">
                      <a16:colId xmlns:a16="http://schemas.microsoft.com/office/drawing/2014/main" val="20001"/>
                    </a:ext>
                  </a:extLst>
                </a:gridCol>
                <a:gridCol w="1294129">
                  <a:extLst>
                    <a:ext uri="{9D8B030D-6E8A-4147-A177-3AD203B41FA5}">
                      <a16:colId xmlns:a16="http://schemas.microsoft.com/office/drawing/2014/main" val="20002"/>
                    </a:ext>
                  </a:extLst>
                </a:gridCol>
                <a:gridCol w="892175">
                  <a:extLst>
                    <a:ext uri="{9D8B030D-6E8A-4147-A177-3AD203B41FA5}">
                      <a16:colId xmlns:a16="http://schemas.microsoft.com/office/drawing/2014/main" val="20003"/>
                    </a:ext>
                  </a:extLst>
                </a:gridCol>
                <a:gridCol w="2209165">
                  <a:extLst>
                    <a:ext uri="{9D8B030D-6E8A-4147-A177-3AD203B41FA5}">
                      <a16:colId xmlns:a16="http://schemas.microsoft.com/office/drawing/2014/main" val="20004"/>
                    </a:ext>
                  </a:extLst>
                </a:gridCol>
              </a:tblGrid>
              <a:tr h="885825">
                <a:tc>
                  <a:txBody>
                    <a:bodyPr/>
                    <a:lstStyle/>
                    <a:p>
                      <a:pPr>
                        <a:lnSpc>
                          <a:spcPct val="100000"/>
                        </a:lnSpc>
                        <a:spcBef>
                          <a:spcPts val="30"/>
                        </a:spcBef>
                      </a:pPr>
                      <a:endParaRPr sz="1250">
                        <a:latin typeface="Times New Roman"/>
                        <a:cs typeface="Times New Roman"/>
                      </a:endParaRPr>
                    </a:p>
                    <a:p>
                      <a:pPr marL="561340" marR="510540" indent="-43815">
                        <a:lnSpc>
                          <a:spcPct val="100000"/>
                        </a:lnSpc>
                      </a:pPr>
                      <a:r>
                        <a:rPr sz="1600" b="1" dirty="0">
                          <a:solidFill>
                            <a:srgbClr val="FFFFFF"/>
                          </a:solidFill>
                          <a:latin typeface="Calibri"/>
                          <a:cs typeface="Calibri"/>
                        </a:rPr>
                        <a:t>Description</a:t>
                      </a:r>
                      <a:r>
                        <a:rPr sz="1600" b="1" spc="-40" dirty="0">
                          <a:solidFill>
                            <a:srgbClr val="FFFFFF"/>
                          </a:solidFill>
                          <a:latin typeface="Calibri"/>
                          <a:cs typeface="Calibri"/>
                        </a:rPr>
                        <a:t> </a:t>
                      </a:r>
                      <a:r>
                        <a:rPr sz="1600" b="1" spc="-25" dirty="0">
                          <a:solidFill>
                            <a:srgbClr val="FFFFFF"/>
                          </a:solidFill>
                          <a:latin typeface="Calibri"/>
                          <a:cs typeface="Calibri"/>
                        </a:rPr>
                        <a:t>of </a:t>
                      </a:r>
                      <a:r>
                        <a:rPr sz="1600" b="1" spc="-10" dirty="0">
                          <a:solidFill>
                            <a:srgbClr val="FFFFFF"/>
                          </a:solidFill>
                          <a:latin typeface="Calibri"/>
                          <a:cs typeface="Calibri"/>
                        </a:rPr>
                        <a:t>Requirement</a:t>
                      </a:r>
                      <a:endParaRPr sz="1600">
                        <a:latin typeface="Calibri"/>
                        <a:cs typeface="Calibri"/>
                      </a:endParaRPr>
                    </a:p>
                  </a:txBody>
                  <a:tcPr marL="0" marR="0" marT="381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a:lnSpc>
                          <a:spcPct val="100000"/>
                        </a:lnSpc>
                        <a:spcBef>
                          <a:spcPts val="30"/>
                        </a:spcBef>
                      </a:pPr>
                      <a:endParaRPr sz="1250">
                        <a:latin typeface="Times New Roman"/>
                        <a:cs typeface="Times New Roman"/>
                      </a:endParaRPr>
                    </a:p>
                    <a:p>
                      <a:pPr marL="799465" marR="299085" indent="-492759">
                        <a:lnSpc>
                          <a:spcPct val="100000"/>
                        </a:lnSpc>
                      </a:pPr>
                      <a:r>
                        <a:rPr sz="1600" b="1" dirty="0">
                          <a:solidFill>
                            <a:srgbClr val="FFFFFF"/>
                          </a:solidFill>
                          <a:latin typeface="Calibri"/>
                          <a:cs typeface="Calibri"/>
                        </a:rPr>
                        <a:t>Planned</a:t>
                      </a:r>
                      <a:r>
                        <a:rPr sz="1600" b="1" spc="-35" dirty="0">
                          <a:solidFill>
                            <a:srgbClr val="FFFFFF"/>
                          </a:solidFill>
                          <a:latin typeface="Calibri"/>
                          <a:cs typeface="Calibri"/>
                        </a:rPr>
                        <a:t> </a:t>
                      </a:r>
                      <a:r>
                        <a:rPr sz="1600" b="1" spc="-10" dirty="0">
                          <a:solidFill>
                            <a:srgbClr val="FFFFFF"/>
                          </a:solidFill>
                          <a:latin typeface="Calibri"/>
                          <a:cs typeface="Calibri"/>
                        </a:rPr>
                        <a:t>Acquisition Strategy</a:t>
                      </a:r>
                      <a:endParaRPr sz="1600">
                        <a:latin typeface="Calibri"/>
                        <a:cs typeface="Calibri"/>
                      </a:endParaRPr>
                    </a:p>
                  </a:txBody>
                  <a:tcPr marL="0" marR="0" marT="381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algn="ctr">
                        <a:lnSpc>
                          <a:spcPct val="100000"/>
                        </a:lnSpc>
                        <a:spcBef>
                          <a:spcPts val="505"/>
                        </a:spcBef>
                      </a:pPr>
                      <a:r>
                        <a:rPr sz="1600" b="1" spc="-20" dirty="0">
                          <a:solidFill>
                            <a:srgbClr val="FFFFFF"/>
                          </a:solidFill>
                          <a:latin typeface="Calibri"/>
                          <a:cs typeface="Calibri"/>
                        </a:rPr>
                        <a:t>Est.</a:t>
                      </a:r>
                      <a:endParaRPr sz="1600">
                        <a:latin typeface="Calibri"/>
                        <a:cs typeface="Calibri"/>
                      </a:endParaRPr>
                    </a:p>
                    <a:p>
                      <a:pPr marL="173355" marR="167005" algn="ctr">
                        <a:lnSpc>
                          <a:spcPct val="100000"/>
                        </a:lnSpc>
                      </a:pPr>
                      <a:r>
                        <a:rPr sz="1600" b="1" spc="-10" dirty="0">
                          <a:solidFill>
                            <a:srgbClr val="FFFFFF"/>
                          </a:solidFill>
                          <a:latin typeface="Calibri"/>
                          <a:cs typeface="Calibri"/>
                        </a:rPr>
                        <a:t>Solicitation </a:t>
                      </a:r>
                      <a:r>
                        <a:rPr sz="1600" b="1" spc="-20" dirty="0">
                          <a:solidFill>
                            <a:srgbClr val="FFFFFF"/>
                          </a:solidFill>
                          <a:latin typeface="Calibri"/>
                          <a:cs typeface="Calibri"/>
                        </a:rPr>
                        <a:t>Date</a:t>
                      </a:r>
                      <a:endParaRPr sz="1600">
                        <a:latin typeface="Calibri"/>
                        <a:cs typeface="Calibri"/>
                      </a:endParaRPr>
                    </a:p>
                  </a:txBody>
                  <a:tcPr marL="0" marR="0" marT="6413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a:lnSpc>
                          <a:spcPct val="100000"/>
                        </a:lnSpc>
                        <a:spcBef>
                          <a:spcPts val="25"/>
                        </a:spcBef>
                      </a:pPr>
                      <a:endParaRPr sz="1250">
                        <a:latin typeface="Times New Roman"/>
                        <a:cs typeface="Times New Roman"/>
                      </a:endParaRPr>
                    </a:p>
                    <a:p>
                      <a:pPr marL="187960">
                        <a:lnSpc>
                          <a:spcPct val="100000"/>
                        </a:lnSpc>
                      </a:pPr>
                      <a:r>
                        <a:rPr sz="1600" b="1" spc="-10" dirty="0">
                          <a:solidFill>
                            <a:srgbClr val="FFFFFF"/>
                          </a:solidFill>
                          <a:latin typeface="Calibri"/>
                          <a:cs typeface="Calibri"/>
                        </a:rPr>
                        <a:t>NAICS</a:t>
                      </a:r>
                      <a:endParaRPr sz="1600">
                        <a:latin typeface="Calibri"/>
                        <a:cs typeface="Calibri"/>
                      </a:endParaRPr>
                    </a:p>
                    <a:p>
                      <a:pPr marL="231140">
                        <a:lnSpc>
                          <a:spcPct val="100000"/>
                        </a:lnSpc>
                      </a:pPr>
                      <a:r>
                        <a:rPr sz="1600" b="1" spc="-20" dirty="0">
                          <a:solidFill>
                            <a:srgbClr val="FFFFFF"/>
                          </a:solidFill>
                          <a:latin typeface="Calibri"/>
                          <a:cs typeface="Calibri"/>
                        </a:rPr>
                        <a:t>Code</a:t>
                      </a:r>
                      <a:endParaRPr sz="1600">
                        <a:latin typeface="Calibri"/>
                        <a:cs typeface="Calibri"/>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a:lnSpc>
                          <a:spcPct val="100000"/>
                        </a:lnSpc>
                        <a:spcBef>
                          <a:spcPts val="25"/>
                        </a:spcBef>
                      </a:pPr>
                      <a:endParaRPr sz="1250">
                        <a:latin typeface="Times New Roman"/>
                        <a:cs typeface="Times New Roman"/>
                      </a:endParaRPr>
                    </a:p>
                    <a:p>
                      <a:pPr marL="153670">
                        <a:lnSpc>
                          <a:spcPct val="100000"/>
                        </a:lnSpc>
                      </a:pPr>
                      <a:r>
                        <a:rPr sz="1600" b="1" dirty="0">
                          <a:solidFill>
                            <a:srgbClr val="FFFFFF"/>
                          </a:solidFill>
                          <a:latin typeface="Calibri"/>
                          <a:cs typeface="Calibri"/>
                        </a:rPr>
                        <a:t>Period</a:t>
                      </a:r>
                      <a:r>
                        <a:rPr sz="1600" b="1" spc="-25" dirty="0">
                          <a:solidFill>
                            <a:srgbClr val="FFFFFF"/>
                          </a:solidFill>
                          <a:latin typeface="Calibri"/>
                          <a:cs typeface="Calibri"/>
                        </a:rPr>
                        <a:t> </a:t>
                      </a:r>
                      <a:r>
                        <a:rPr sz="1600" b="1" dirty="0">
                          <a:solidFill>
                            <a:srgbClr val="FFFFFF"/>
                          </a:solidFill>
                          <a:latin typeface="Calibri"/>
                          <a:cs typeface="Calibri"/>
                        </a:rPr>
                        <a:t>of</a:t>
                      </a:r>
                      <a:r>
                        <a:rPr sz="1600" b="1" spc="-10" dirty="0">
                          <a:solidFill>
                            <a:srgbClr val="FFFFFF"/>
                          </a:solidFill>
                          <a:latin typeface="Calibri"/>
                          <a:cs typeface="Calibri"/>
                        </a:rPr>
                        <a:t> Performance</a:t>
                      </a:r>
                      <a:endParaRPr sz="1600">
                        <a:latin typeface="Calibri"/>
                        <a:cs typeface="Calibri"/>
                      </a:endParaRPr>
                    </a:p>
                    <a:p>
                      <a:pPr marL="139065">
                        <a:lnSpc>
                          <a:spcPct val="100000"/>
                        </a:lnSpc>
                      </a:pPr>
                      <a:r>
                        <a:rPr sz="1600" b="1" dirty="0">
                          <a:solidFill>
                            <a:srgbClr val="FFFFFF"/>
                          </a:solidFill>
                          <a:latin typeface="Calibri"/>
                          <a:cs typeface="Calibri"/>
                        </a:rPr>
                        <a:t>/</a:t>
                      </a:r>
                      <a:r>
                        <a:rPr sz="1600" b="1" spc="-5" dirty="0">
                          <a:solidFill>
                            <a:srgbClr val="FFFFFF"/>
                          </a:solidFill>
                          <a:latin typeface="Calibri"/>
                          <a:cs typeface="Calibri"/>
                        </a:rPr>
                        <a:t> </a:t>
                      </a:r>
                      <a:r>
                        <a:rPr sz="1600" b="1" dirty="0">
                          <a:solidFill>
                            <a:srgbClr val="FFFFFF"/>
                          </a:solidFill>
                          <a:latin typeface="Calibri"/>
                          <a:cs typeface="Calibri"/>
                        </a:rPr>
                        <a:t>Place</a:t>
                      </a:r>
                      <a:r>
                        <a:rPr sz="1600" b="1" spc="-20" dirty="0">
                          <a:solidFill>
                            <a:srgbClr val="FFFFFF"/>
                          </a:solidFill>
                          <a:latin typeface="Calibri"/>
                          <a:cs typeface="Calibri"/>
                        </a:rPr>
                        <a:t> </a:t>
                      </a:r>
                      <a:r>
                        <a:rPr sz="1600" b="1" dirty="0">
                          <a:solidFill>
                            <a:srgbClr val="FFFFFF"/>
                          </a:solidFill>
                          <a:latin typeface="Calibri"/>
                          <a:cs typeface="Calibri"/>
                        </a:rPr>
                        <a:t>of </a:t>
                      </a:r>
                      <a:r>
                        <a:rPr sz="1600" b="1" spc="-10" dirty="0">
                          <a:solidFill>
                            <a:srgbClr val="FFFFFF"/>
                          </a:solidFill>
                          <a:latin typeface="Calibri"/>
                          <a:cs typeface="Calibri"/>
                        </a:rPr>
                        <a:t>Performance</a:t>
                      </a:r>
                      <a:endParaRPr sz="1600">
                        <a:latin typeface="Calibri"/>
                        <a:cs typeface="Calibri"/>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extLst>
                  <a:ext uri="{0D108BD9-81ED-4DB2-BD59-A6C34878D82A}">
                    <a16:rowId xmlns:a16="http://schemas.microsoft.com/office/drawing/2014/main" val="10000"/>
                  </a:ext>
                </a:extLst>
              </a:tr>
              <a:tr h="885825">
                <a:tc>
                  <a:txBody>
                    <a:bodyPr/>
                    <a:lstStyle/>
                    <a:p>
                      <a:pPr marL="90805" marR="224154">
                        <a:lnSpc>
                          <a:spcPct val="100000"/>
                        </a:lnSpc>
                        <a:spcBef>
                          <a:spcPts val="254"/>
                        </a:spcBef>
                      </a:pPr>
                      <a:r>
                        <a:rPr sz="1600" b="1" dirty="0">
                          <a:latin typeface="Calibri"/>
                          <a:cs typeface="Calibri"/>
                        </a:rPr>
                        <a:t>ESGR</a:t>
                      </a:r>
                      <a:r>
                        <a:rPr sz="1600" b="1" spc="-45" dirty="0">
                          <a:latin typeface="Calibri"/>
                          <a:cs typeface="Calibri"/>
                        </a:rPr>
                        <a:t> </a:t>
                      </a:r>
                      <a:r>
                        <a:rPr sz="1600" b="1" dirty="0">
                          <a:latin typeface="Calibri"/>
                          <a:cs typeface="Calibri"/>
                        </a:rPr>
                        <a:t>State</a:t>
                      </a:r>
                      <a:r>
                        <a:rPr sz="1600" b="1" spc="-60" dirty="0">
                          <a:latin typeface="Calibri"/>
                          <a:cs typeface="Calibri"/>
                        </a:rPr>
                        <a:t> </a:t>
                      </a:r>
                      <a:r>
                        <a:rPr sz="1600" b="1" spc="-10" dirty="0">
                          <a:latin typeface="Calibri"/>
                          <a:cs typeface="Calibri"/>
                        </a:rPr>
                        <a:t>Committee Full-</a:t>
                      </a:r>
                      <a:r>
                        <a:rPr sz="1600" b="1" dirty="0">
                          <a:latin typeface="Calibri"/>
                          <a:cs typeface="Calibri"/>
                        </a:rPr>
                        <a:t>Time</a:t>
                      </a:r>
                      <a:r>
                        <a:rPr sz="1600" b="1" spc="-5" dirty="0">
                          <a:latin typeface="Calibri"/>
                          <a:cs typeface="Calibri"/>
                        </a:rPr>
                        <a:t> </a:t>
                      </a:r>
                      <a:r>
                        <a:rPr sz="1600" b="1" spc="-10" dirty="0">
                          <a:latin typeface="Calibri"/>
                          <a:cs typeface="Calibri"/>
                        </a:rPr>
                        <a:t>Support </a:t>
                      </a:r>
                      <a:r>
                        <a:rPr sz="1600" spc="-10" dirty="0">
                          <a:latin typeface="Calibri"/>
                          <a:cs typeface="Calibri"/>
                        </a:rPr>
                        <a:t>H9821019C0004</a:t>
                      </a:r>
                      <a:endParaRPr sz="1600">
                        <a:latin typeface="Calibri"/>
                        <a:cs typeface="Calibri"/>
                      </a:endParaRPr>
                    </a:p>
                  </a:txBody>
                  <a:tcPr marL="0" marR="0" marT="32384"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90805" marR="403860">
                        <a:lnSpc>
                          <a:spcPct val="100000"/>
                        </a:lnSpc>
                        <a:spcBef>
                          <a:spcPts val="254"/>
                        </a:spcBef>
                      </a:pPr>
                      <a:r>
                        <a:rPr sz="1600" spc="-10" dirty="0">
                          <a:latin typeface="Calibri"/>
                          <a:cs typeface="Calibri"/>
                        </a:rPr>
                        <a:t>FFP/Service-Disabled </a:t>
                      </a:r>
                      <a:r>
                        <a:rPr sz="1600" spc="-30" dirty="0">
                          <a:latin typeface="Calibri"/>
                          <a:cs typeface="Calibri"/>
                        </a:rPr>
                        <a:t>Veteran-</a:t>
                      </a:r>
                      <a:r>
                        <a:rPr sz="1600" dirty="0">
                          <a:latin typeface="Calibri"/>
                          <a:cs typeface="Calibri"/>
                        </a:rPr>
                        <a:t>Owned</a:t>
                      </a:r>
                      <a:r>
                        <a:rPr sz="1600" spc="70" dirty="0">
                          <a:latin typeface="Calibri"/>
                          <a:cs typeface="Calibri"/>
                        </a:rPr>
                        <a:t> </a:t>
                      </a:r>
                      <a:r>
                        <a:rPr sz="1600" spc="-10" dirty="0">
                          <a:latin typeface="Calibri"/>
                          <a:cs typeface="Calibri"/>
                        </a:rPr>
                        <a:t>Small </a:t>
                      </a:r>
                      <a:r>
                        <a:rPr sz="1600" dirty="0">
                          <a:latin typeface="Calibri"/>
                          <a:cs typeface="Calibri"/>
                        </a:rPr>
                        <a:t>Business</a:t>
                      </a:r>
                      <a:r>
                        <a:rPr sz="1600" spc="-20" dirty="0">
                          <a:latin typeface="Calibri"/>
                          <a:cs typeface="Calibri"/>
                        </a:rPr>
                        <a:t> </a:t>
                      </a:r>
                      <a:r>
                        <a:rPr sz="1600" dirty="0">
                          <a:latin typeface="Calibri"/>
                          <a:cs typeface="Calibri"/>
                        </a:rPr>
                        <a:t>Set</a:t>
                      </a:r>
                      <a:r>
                        <a:rPr sz="1600" spc="-20" dirty="0">
                          <a:latin typeface="Calibri"/>
                          <a:cs typeface="Calibri"/>
                        </a:rPr>
                        <a:t> ASide</a:t>
                      </a:r>
                      <a:endParaRPr sz="1600">
                        <a:latin typeface="Calibri"/>
                        <a:cs typeface="Calibri"/>
                      </a:endParaRPr>
                    </a:p>
                  </a:txBody>
                  <a:tcPr marL="0" marR="0" marT="32384"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90805" marR="226060">
                        <a:lnSpc>
                          <a:spcPct val="100000"/>
                        </a:lnSpc>
                        <a:spcBef>
                          <a:spcPts val="254"/>
                        </a:spcBef>
                      </a:pPr>
                      <a:r>
                        <a:rPr sz="1600" dirty="0">
                          <a:latin typeface="Calibri"/>
                          <a:cs typeface="Calibri"/>
                        </a:rPr>
                        <a:t>Option</a:t>
                      </a:r>
                      <a:r>
                        <a:rPr sz="1600" spc="-25" dirty="0">
                          <a:latin typeface="Calibri"/>
                          <a:cs typeface="Calibri"/>
                        </a:rPr>
                        <a:t> </a:t>
                      </a:r>
                      <a:r>
                        <a:rPr sz="1600" spc="-40" dirty="0">
                          <a:latin typeface="Calibri"/>
                          <a:cs typeface="Calibri"/>
                        </a:rPr>
                        <a:t>Year </a:t>
                      </a:r>
                      <a:r>
                        <a:rPr sz="1600" dirty="0">
                          <a:latin typeface="Calibri"/>
                          <a:cs typeface="Calibri"/>
                        </a:rPr>
                        <a:t>in</a:t>
                      </a:r>
                      <a:r>
                        <a:rPr sz="1600" spc="-30" dirty="0">
                          <a:latin typeface="Calibri"/>
                          <a:cs typeface="Calibri"/>
                        </a:rPr>
                        <a:t> </a:t>
                      </a:r>
                      <a:r>
                        <a:rPr sz="1600" spc="-10" dirty="0">
                          <a:latin typeface="Calibri"/>
                          <a:cs typeface="Calibri"/>
                        </a:rPr>
                        <a:t>Effect </a:t>
                      </a:r>
                      <a:r>
                        <a:rPr sz="1600" dirty="0">
                          <a:latin typeface="Calibri"/>
                          <a:cs typeface="Calibri"/>
                        </a:rPr>
                        <a:t>Rebid</a:t>
                      </a:r>
                      <a:r>
                        <a:rPr sz="1600" spc="-50" dirty="0">
                          <a:latin typeface="Calibri"/>
                          <a:cs typeface="Calibri"/>
                        </a:rPr>
                        <a:t> </a:t>
                      </a:r>
                      <a:r>
                        <a:rPr sz="1600" spc="-20" dirty="0">
                          <a:latin typeface="Calibri"/>
                          <a:cs typeface="Calibri"/>
                        </a:rPr>
                        <a:t>CY24</a:t>
                      </a:r>
                      <a:endParaRPr sz="1600" dirty="0">
                        <a:latin typeface="Calibri"/>
                        <a:cs typeface="Calibri"/>
                      </a:endParaRPr>
                    </a:p>
                  </a:txBody>
                  <a:tcPr marL="0" marR="0" marT="32384"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90805">
                        <a:lnSpc>
                          <a:spcPct val="100000"/>
                        </a:lnSpc>
                        <a:spcBef>
                          <a:spcPts val="254"/>
                        </a:spcBef>
                      </a:pPr>
                      <a:r>
                        <a:rPr sz="1600" spc="-10" dirty="0">
                          <a:latin typeface="Calibri"/>
                          <a:cs typeface="Calibri"/>
                        </a:rPr>
                        <a:t>541611</a:t>
                      </a:r>
                      <a:endParaRPr sz="1600">
                        <a:latin typeface="Calibri"/>
                        <a:cs typeface="Calibri"/>
                      </a:endParaRPr>
                    </a:p>
                  </a:txBody>
                  <a:tcPr marL="0" marR="0" marT="32384"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90805">
                        <a:lnSpc>
                          <a:spcPct val="100000"/>
                        </a:lnSpc>
                        <a:spcBef>
                          <a:spcPts val="254"/>
                        </a:spcBef>
                      </a:pPr>
                      <a:r>
                        <a:rPr sz="1600" dirty="0">
                          <a:latin typeface="Calibri"/>
                          <a:cs typeface="Calibri"/>
                        </a:rPr>
                        <a:t>Mar</a:t>
                      </a:r>
                      <a:r>
                        <a:rPr sz="1600" spc="-30" dirty="0">
                          <a:latin typeface="Calibri"/>
                          <a:cs typeface="Calibri"/>
                        </a:rPr>
                        <a:t> </a:t>
                      </a:r>
                      <a:r>
                        <a:rPr sz="1600" dirty="0">
                          <a:latin typeface="Calibri"/>
                          <a:cs typeface="Calibri"/>
                        </a:rPr>
                        <a:t>2019</a:t>
                      </a:r>
                      <a:r>
                        <a:rPr sz="1600" spc="-5" dirty="0">
                          <a:latin typeface="Calibri"/>
                          <a:cs typeface="Calibri"/>
                        </a:rPr>
                        <a:t> </a:t>
                      </a:r>
                      <a:r>
                        <a:rPr sz="1600" dirty="0">
                          <a:latin typeface="Calibri"/>
                          <a:cs typeface="Calibri"/>
                        </a:rPr>
                        <a:t>–</a:t>
                      </a:r>
                      <a:r>
                        <a:rPr sz="1600" spc="-5" dirty="0">
                          <a:latin typeface="Calibri"/>
                          <a:cs typeface="Calibri"/>
                        </a:rPr>
                        <a:t> </a:t>
                      </a:r>
                      <a:r>
                        <a:rPr sz="1600" dirty="0">
                          <a:latin typeface="Calibri"/>
                          <a:cs typeface="Calibri"/>
                        </a:rPr>
                        <a:t>Dec</a:t>
                      </a:r>
                      <a:r>
                        <a:rPr sz="1600" spc="-5" dirty="0">
                          <a:latin typeface="Calibri"/>
                          <a:cs typeface="Calibri"/>
                        </a:rPr>
                        <a:t> </a:t>
                      </a:r>
                      <a:r>
                        <a:rPr sz="1600" spc="-20" dirty="0">
                          <a:latin typeface="Calibri"/>
                          <a:cs typeface="Calibri"/>
                        </a:rPr>
                        <a:t>2023</a:t>
                      </a:r>
                      <a:endParaRPr sz="1600">
                        <a:latin typeface="Calibri"/>
                        <a:cs typeface="Calibri"/>
                      </a:endParaRPr>
                    </a:p>
                    <a:p>
                      <a:pPr marL="90805" marR="744220">
                        <a:lnSpc>
                          <a:spcPct val="100000"/>
                        </a:lnSpc>
                      </a:pPr>
                      <a:r>
                        <a:rPr sz="1600" dirty="0">
                          <a:latin typeface="Calibri"/>
                          <a:cs typeface="Calibri"/>
                        </a:rPr>
                        <a:t>All</a:t>
                      </a:r>
                      <a:r>
                        <a:rPr sz="1600" spc="-45" dirty="0">
                          <a:latin typeface="Calibri"/>
                          <a:cs typeface="Calibri"/>
                        </a:rPr>
                        <a:t> </a:t>
                      </a:r>
                      <a:r>
                        <a:rPr sz="1600" dirty="0">
                          <a:latin typeface="Calibri"/>
                          <a:cs typeface="Calibri"/>
                        </a:rPr>
                        <a:t>54</a:t>
                      </a:r>
                      <a:r>
                        <a:rPr sz="1600" spc="-25" dirty="0">
                          <a:latin typeface="Calibri"/>
                          <a:cs typeface="Calibri"/>
                        </a:rPr>
                        <a:t> </a:t>
                      </a:r>
                      <a:r>
                        <a:rPr sz="1600" dirty="0">
                          <a:latin typeface="Calibri"/>
                          <a:cs typeface="Calibri"/>
                        </a:rPr>
                        <a:t>States</a:t>
                      </a:r>
                      <a:r>
                        <a:rPr sz="1600" spc="-25" dirty="0">
                          <a:latin typeface="Calibri"/>
                          <a:cs typeface="Calibri"/>
                        </a:rPr>
                        <a:t> and </a:t>
                      </a:r>
                      <a:r>
                        <a:rPr sz="1600" spc="-10" dirty="0">
                          <a:latin typeface="Calibri"/>
                          <a:cs typeface="Calibri"/>
                        </a:rPr>
                        <a:t>Territories</a:t>
                      </a:r>
                      <a:endParaRPr sz="1600">
                        <a:latin typeface="Calibri"/>
                        <a:cs typeface="Calibri"/>
                      </a:endParaRPr>
                    </a:p>
                  </a:txBody>
                  <a:tcPr marL="0" marR="0" marT="32384"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1"/>
                  </a:ext>
                </a:extLst>
              </a:tr>
              <a:tr h="1066165">
                <a:tc>
                  <a:txBody>
                    <a:bodyPr/>
                    <a:lstStyle/>
                    <a:p>
                      <a:pPr marL="90805">
                        <a:lnSpc>
                          <a:spcPct val="100000"/>
                        </a:lnSpc>
                        <a:spcBef>
                          <a:spcPts val="250"/>
                        </a:spcBef>
                      </a:pPr>
                      <a:r>
                        <a:rPr sz="1600" b="1" dirty="0">
                          <a:latin typeface="Calibri"/>
                          <a:cs typeface="Calibri"/>
                        </a:rPr>
                        <a:t>DPFSC</a:t>
                      </a:r>
                      <a:r>
                        <a:rPr sz="1600" b="1" spc="-25" dirty="0">
                          <a:latin typeface="Calibri"/>
                          <a:cs typeface="Calibri"/>
                        </a:rPr>
                        <a:t> </a:t>
                      </a:r>
                      <a:r>
                        <a:rPr sz="1600" b="1" spc="-10" dirty="0">
                          <a:latin typeface="Calibri"/>
                          <a:cs typeface="Calibri"/>
                        </a:rPr>
                        <a:t>Fulfillment</a:t>
                      </a:r>
                      <a:endParaRPr sz="1600" dirty="0">
                        <a:latin typeface="Calibri"/>
                        <a:cs typeface="Calibri"/>
                      </a:endParaRPr>
                    </a:p>
                    <a:p>
                      <a:pPr marL="90805">
                        <a:lnSpc>
                          <a:spcPct val="100000"/>
                        </a:lnSpc>
                      </a:pPr>
                      <a:r>
                        <a:rPr sz="1600" spc="-10" dirty="0">
                          <a:latin typeface="Calibri"/>
                          <a:cs typeface="Calibri"/>
                        </a:rPr>
                        <a:t>H9821018C0022</a:t>
                      </a:r>
                      <a:endParaRPr sz="1600" dirty="0">
                        <a:latin typeface="Calibri"/>
                        <a:cs typeface="Calibri"/>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0805" marR="329565">
                        <a:lnSpc>
                          <a:spcPct val="100000"/>
                        </a:lnSpc>
                        <a:spcBef>
                          <a:spcPts val="250"/>
                        </a:spcBef>
                      </a:pPr>
                      <a:r>
                        <a:rPr sz="1600" spc="-10" dirty="0">
                          <a:latin typeface="Calibri"/>
                          <a:cs typeface="Calibri"/>
                        </a:rPr>
                        <a:t>FFP/Small</a:t>
                      </a:r>
                      <a:r>
                        <a:rPr sz="1600" spc="-50" dirty="0">
                          <a:latin typeface="Calibri"/>
                          <a:cs typeface="Calibri"/>
                        </a:rPr>
                        <a:t> </a:t>
                      </a:r>
                      <a:r>
                        <a:rPr sz="1600" dirty="0">
                          <a:latin typeface="Calibri"/>
                          <a:cs typeface="Calibri"/>
                        </a:rPr>
                        <a:t>Business</a:t>
                      </a:r>
                      <a:r>
                        <a:rPr sz="1600" spc="-20" dirty="0">
                          <a:latin typeface="Calibri"/>
                          <a:cs typeface="Calibri"/>
                        </a:rPr>
                        <a:t> </a:t>
                      </a:r>
                      <a:r>
                        <a:rPr sz="1600" spc="-25" dirty="0">
                          <a:latin typeface="Calibri"/>
                          <a:cs typeface="Calibri"/>
                        </a:rPr>
                        <a:t>Set </a:t>
                      </a:r>
                      <a:r>
                        <a:rPr sz="1600" spc="-10" dirty="0">
                          <a:latin typeface="Calibri"/>
                          <a:cs typeface="Calibri"/>
                        </a:rPr>
                        <a:t>ASide</a:t>
                      </a:r>
                      <a:endParaRPr sz="1600">
                        <a:latin typeface="Calibri"/>
                        <a:cs typeface="Calibri"/>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0805" marR="132715">
                        <a:lnSpc>
                          <a:spcPct val="100000"/>
                        </a:lnSpc>
                        <a:spcBef>
                          <a:spcPts val="250"/>
                        </a:spcBef>
                      </a:pPr>
                      <a:r>
                        <a:rPr sz="1600" dirty="0">
                          <a:latin typeface="Calibri"/>
                          <a:cs typeface="Calibri"/>
                        </a:rPr>
                        <a:t>Last</a:t>
                      </a:r>
                      <a:r>
                        <a:rPr sz="1600" spc="-40" dirty="0">
                          <a:latin typeface="Calibri"/>
                          <a:cs typeface="Calibri"/>
                        </a:rPr>
                        <a:t> </a:t>
                      </a:r>
                      <a:r>
                        <a:rPr sz="1600" spc="-10" dirty="0">
                          <a:latin typeface="Calibri"/>
                          <a:cs typeface="Calibri"/>
                        </a:rPr>
                        <a:t>Option Year</a:t>
                      </a:r>
                      <a:r>
                        <a:rPr sz="1600" spc="-50" dirty="0">
                          <a:latin typeface="Calibri"/>
                          <a:cs typeface="Calibri"/>
                        </a:rPr>
                        <a:t> </a:t>
                      </a:r>
                      <a:r>
                        <a:rPr sz="1600" dirty="0">
                          <a:latin typeface="Calibri"/>
                          <a:cs typeface="Calibri"/>
                        </a:rPr>
                        <a:t>in</a:t>
                      </a:r>
                      <a:r>
                        <a:rPr sz="1600" spc="-45" dirty="0">
                          <a:latin typeface="Calibri"/>
                          <a:cs typeface="Calibri"/>
                        </a:rPr>
                        <a:t> </a:t>
                      </a:r>
                      <a:r>
                        <a:rPr sz="1600" spc="-30" dirty="0">
                          <a:latin typeface="Calibri"/>
                          <a:cs typeface="Calibri"/>
                        </a:rPr>
                        <a:t>Effect </a:t>
                      </a:r>
                      <a:r>
                        <a:rPr sz="1600" dirty="0">
                          <a:latin typeface="Calibri"/>
                          <a:cs typeface="Calibri"/>
                        </a:rPr>
                        <a:t>Rebid</a:t>
                      </a:r>
                      <a:r>
                        <a:rPr sz="1600" spc="-50" dirty="0">
                          <a:latin typeface="Calibri"/>
                          <a:cs typeface="Calibri"/>
                        </a:rPr>
                        <a:t> </a:t>
                      </a:r>
                      <a:r>
                        <a:rPr sz="1600" spc="-25" dirty="0">
                          <a:latin typeface="Calibri"/>
                          <a:cs typeface="Calibri"/>
                        </a:rPr>
                        <a:t>in </a:t>
                      </a:r>
                      <a:r>
                        <a:rPr sz="1600" spc="-10" dirty="0">
                          <a:latin typeface="Calibri"/>
                          <a:cs typeface="Calibri"/>
                        </a:rPr>
                        <a:t>process</a:t>
                      </a:r>
                      <a:endParaRPr sz="1600">
                        <a:latin typeface="Calibri"/>
                        <a:cs typeface="Calibri"/>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0805">
                        <a:lnSpc>
                          <a:spcPct val="100000"/>
                        </a:lnSpc>
                        <a:spcBef>
                          <a:spcPts val="250"/>
                        </a:spcBef>
                      </a:pPr>
                      <a:r>
                        <a:rPr sz="1600" spc="-10" dirty="0">
                          <a:latin typeface="Calibri"/>
                          <a:cs typeface="Calibri"/>
                        </a:rPr>
                        <a:t>541890</a:t>
                      </a:r>
                      <a:endParaRPr sz="1600">
                        <a:latin typeface="Calibri"/>
                        <a:cs typeface="Calibri"/>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0805">
                        <a:lnSpc>
                          <a:spcPct val="100000"/>
                        </a:lnSpc>
                        <a:spcBef>
                          <a:spcPts val="250"/>
                        </a:spcBef>
                      </a:pPr>
                      <a:r>
                        <a:rPr sz="1600" dirty="0">
                          <a:latin typeface="Calibri"/>
                          <a:cs typeface="Calibri"/>
                        </a:rPr>
                        <a:t>Sep</a:t>
                      </a:r>
                      <a:r>
                        <a:rPr sz="1600" spc="-15" dirty="0">
                          <a:latin typeface="Calibri"/>
                          <a:cs typeface="Calibri"/>
                        </a:rPr>
                        <a:t> </a:t>
                      </a:r>
                      <a:r>
                        <a:rPr sz="1600" dirty="0">
                          <a:latin typeface="Calibri"/>
                          <a:cs typeface="Calibri"/>
                        </a:rPr>
                        <a:t>2018</a:t>
                      </a:r>
                      <a:r>
                        <a:rPr sz="1600" spc="-5" dirty="0">
                          <a:latin typeface="Calibri"/>
                          <a:cs typeface="Calibri"/>
                        </a:rPr>
                        <a:t> </a:t>
                      </a:r>
                      <a:r>
                        <a:rPr sz="1600" dirty="0">
                          <a:latin typeface="Calibri"/>
                          <a:cs typeface="Calibri"/>
                        </a:rPr>
                        <a:t>–</a:t>
                      </a:r>
                      <a:r>
                        <a:rPr sz="1600" spc="-10" dirty="0">
                          <a:latin typeface="Calibri"/>
                          <a:cs typeface="Calibri"/>
                        </a:rPr>
                        <a:t> </a:t>
                      </a:r>
                      <a:r>
                        <a:rPr sz="1600" dirty="0">
                          <a:latin typeface="Calibri"/>
                          <a:cs typeface="Calibri"/>
                        </a:rPr>
                        <a:t>Feb</a:t>
                      </a:r>
                      <a:r>
                        <a:rPr sz="1600" spc="-10" dirty="0">
                          <a:latin typeface="Calibri"/>
                          <a:cs typeface="Calibri"/>
                        </a:rPr>
                        <a:t> </a:t>
                      </a:r>
                      <a:r>
                        <a:rPr sz="1600" spc="-20" dirty="0">
                          <a:latin typeface="Calibri"/>
                          <a:cs typeface="Calibri"/>
                        </a:rPr>
                        <a:t>2023</a:t>
                      </a:r>
                      <a:endParaRPr sz="1600">
                        <a:latin typeface="Calibri"/>
                        <a:cs typeface="Calibri"/>
                      </a:endParaRPr>
                    </a:p>
                    <a:p>
                      <a:pPr marL="90805">
                        <a:lnSpc>
                          <a:spcPct val="100000"/>
                        </a:lnSpc>
                      </a:pPr>
                      <a:r>
                        <a:rPr sz="1600" dirty="0">
                          <a:latin typeface="Calibri"/>
                          <a:cs typeface="Calibri"/>
                        </a:rPr>
                        <a:t>Contractor</a:t>
                      </a:r>
                      <a:r>
                        <a:rPr sz="1600" spc="-75" dirty="0">
                          <a:latin typeface="Calibri"/>
                          <a:cs typeface="Calibri"/>
                        </a:rPr>
                        <a:t> </a:t>
                      </a:r>
                      <a:r>
                        <a:rPr sz="1600" spc="-10" dirty="0">
                          <a:latin typeface="Calibri"/>
                          <a:cs typeface="Calibri"/>
                        </a:rPr>
                        <a:t>Select</a:t>
                      </a:r>
                      <a:endParaRPr sz="1600">
                        <a:latin typeface="Calibri"/>
                        <a:cs typeface="Calibri"/>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val="10002"/>
                  </a:ext>
                </a:extLst>
              </a:tr>
              <a:tr h="702945">
                <a:tc>
                  <a:txBody>
                    <a:bodyPr/>
                    <a:lstStyle/>
                    <a:p>
                      <a:pPr marL="90805">
                        <a:lnSpc>
                          <a:spcPct val="100000"/>
                        </a:lnSpc>
                        <a:spcBef>
                          <a:spcPts val="250"/>
                        </a:spcBef>
                      </a:pPr>
                      <a:r>
                        <a:rPr sz="1600" b="1" dirty="0">
                          <a:latin typeface="Calibri"/>
                          <a:cs typeface="Calibri"/>
                        </a:rPr>
                        <a:t>Portal</a:t>
                      </a:r>
                      <a:r>
                        <a:rPr sz="1600" b="1" spc="-45" dirty="0">
                          <a:latin typeface="Calibri"/>
                          <a:cs typeface="Calibri"/>
                        </a:rPr>
                        <a:t> </a:t>
                      </a:r>
                      <a:r>
                        <a:rPr sz="1600" b="1" dirty="0">
                          <a:latin typeface="Calibri"/>
                          <a:cs typeface="Calibri"/>
                        </a:rPr>
                        <a:t>IT</a:t>
                      </a:r>
                      <a:r>
                        <a:rPr sz="1600" b="1" spc="-30" dirty="0">
                          <a:latin typeface="Calibri"/>
                          <a:cs typeface="Calibri"/>
                        </a:rPr>
                        <a:t> </a:t>
                      </a:r>
                      <a:r>
                        <a:rPr sz="1600" b="1" spc="-10" dirty="0">
                          <a:latin typeface="Calibri"/>
                          <a:cs typeface="Calibri"/>
                        </a:rPr>
                        <a:t>Maintenance</a:t>
                      </a:r>
                      <a:endParaRPr sz="1600">
                        <a:latin typeface="Calibri"/>
                        <a:cs typeface="Calibri"/>
                      </a:endParaRPr>
                    </a:p>
                    <a:p>
                      <a:pPr marL="90805">
                        <a:lnSpc>
                          <a:spcPct val="100000"/>
                        </a:lnSpc>
                      </a:pPr>
                      <a:r>
                        <a:rPr sz="1600" spc="-10" dirty="0">
                          <a:latin typeface="Calibri"/>
                          <a:cs typeface="Calibri"/>
                        </a:rPr>
                        <a:t>H9821019F0009</a:t>
                      </a:r>
                      <a:endParaRPr sz="1600">
                        <a:latin typeface="Calibri"/>
                        <a:cs typeface="Calibri"/>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90805">
                        <a:lnSpc>
                          <a:spcPct val="100000"/>
                        </a:lnSpc>
                        <a:spcBef>
                          <a:spcPts val="250"/>
                        </a:spcBef>
                      </a:pPr>
                      <a:r>
                        <a:rPr sz="1600" spc="-10" dirty="0">
                          <a:latin typeface="Calibri"/>
                          <a:cs typeface="Calibri"/>
                        </a:rPr>
                        <a:t>FFP/8A</a:t>
                      </a:r>
                      <a:endParaRPr sz="1600">
                        <a:latin typeface="Calibri"/>
                        <a:cs typeface="Calibri"/>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90805" marR="226060">
                        <a:lnSpc>
                          <a:spcPct val="100000"/>
                        </a:lnSpc>
                        <a:spcBef>
                          <a:spcPts val="250"/>
                        </a:spcBef>
                      </a:pPr>
                      <a:r>
                        <a:rPr sz="1600" dirty="0">
                          <a:latin typeface="Calibri"/>
                          <a:cs typeface="Calibri"/>
                        </a:rPr>
                        <a:t>Option</a:t>
                      </a:r>
                      <a:r>
                        <a:rPr sz="1600" spc="-25" dirty="0">
                          <a:latin typeface="Calibri"/>
                          <a:cs typeface="Calibri"/>
                        </a:rPr>
                        <a:t> </a:t>
                      </a:r>
                      <a:r>
                        <a:rPr sz="1600" spc="-40" dirty="0">
                          <a:latin typeface="Calibri"/>
                          <a:cs typeface="Calibri"/>
                        </a:rPr>
                        <a:t>Year </a:t>
                      </a:r>
                      <a:r>
                        <a:rPr sz="1600" dirty="0">
                          <a:latin typeface="Calibri"/>
                          <a:cs typeface="Calibri"/>
                        </a:rPr>
                        <a:t>in</a:t>
                      </a:r>
                      <a:r>
                        <a:rPr sz="1600" spc="-25" dirty="0">
                          <a:latin typeface="Calibri"/>
                          <a:cs typeface="Calibri"/>
                        </a:rPr>
                        <a:t> </a:t>
                      </a:r>
                      <a:r>
                        <a:rPr sz="1600" spc="-10" dirty="0">
                          <a:latin typeface="Calibri"/>
                          <a:cs typeface="Calibri"/>
                        </a:rPr>
                        <a:t>Effect</a:t>
                      </a:r>
                      <a:endParaRPr sz="1600">
                        <a:latin typeface="Calibri"/>
                        <a:cs typeface="Calibri"/>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90805">
                        <a:lnSpc>
                          <a:spcPct val="100000"/>
                        </a:lnSpc>
                        <a:spcBef>
                          <a:spcPts val="250"/>
                        </a:spcBef>
                      </a:pPr>
                      <a:r>
                        <a:rPr sz="1600" spc="-10" dirty="0">
                          <a:latin typeface="Calibri"/>
                          <a:cs typeface="Calibri"/>
                        </a:rPr>
                        <a:t>541511</a:t>
                      </a:r>
                      <a:endParaRPr sz="1600">
                        <a:latin typeface="Calibri"/>
                        <a:cs typeface="Calibri"/>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90805">
                        <a:lnSpc>
                          <a:spcPct val="100000"/>
                        </a:lnSpc>
                        <a:spcBef>
                          <a:spcPts val="250"/>
                        </a:spcBef>
                      </a:pPr>
                      <a:r>
                        <a:rPr sz="1600" dirty="0">
                          <a:latin typeface="Calibri"/>
                          <a:cs typeface="Calibri"/>
                        </a:rPr>
                        <a:t>Dec</a:t>
                      </a:r>
                      <a:r>
                        <a:rPr sz="1600" spc="-15" dirty="0">
                          <a:latin typeface="Calibri"/>
                          <a:cs typeface="Calibri"/>
                        </a:rPr>
                        <a:t> </a:t>
                      </a:r>
                      <a:r>
                        <a:rPr sz="1600" dirty="0">
                          <a:latin typeface="Calibri"/>
                          <a:cs typeface="Calibri"/>
                        </a:rPr>
                        <a:t>2018</a:t>
                      </a:r>
                      <a:r>
                        <a:rPr sz="1600" spc="-5" dirty="0">
                          <a:latin typeface="Calibri"/>
                          <a:cs typeface="Calibri"/>
                        </a:rPr>
                        <a:t> </a:t>
                      </a:r>
                      <a:r>
                        <a:rPr sz="1600" dirty="0">
                          <a:latin typeface="Calibri"/>
                          <a:cs typeface="Calibri"/>
                        </a:rPr>
                        <a:t>–</a:t>
                      </a:r>
                      <a:r>
                        <a:rPr sz="1600" spc="-5" dirty="0">
                          <a:latin typeface="Calibri"/>
                          <a:cs typeface="Calibri"/>
                        </a:rPr>
                        <a:t> </a:t>
                      </a:r>
                      <a:r>
                        <a:rPr sz="1600" dirty="0">
                          <a:latin typeface="Calibri"/>
                          <a:cs typeface="Calibri"/>
                        </a:rPr>
                        <a:t>Nov </a:t>
                      </a:r>
                      <a:r>
                        <a:rPr sz="1600" spc="-20" dirty="0">
                          <a:latin typeface="Calibri"/>
                          <a:cs typeface="Calibri"/>
                        </a:rPr>
                        <a:t>2023</a:t>
                      </a:r>
                      <a:endParaRPr sz="1600">
                        <a:latin typeface="Calibri"/>
                        <a:cs typeface="Calibri"/>
                      </a:endParaRPr>
                    </a:p>
                    <a:p>
                      <a:pPr marL="91440">
                        <a:lnSpc>
                          <a:spcPct val="100000"/>
                        </a:lnSpc>
                      </a:pPr>
                      <a:r>
                        <a:rPr sz="1600" dirty="0">
                          <a:latin typeface="Calibri"/>
                          <a:cs typeface="Calibri"/>
                        </a:rPr>
                        <a:t>Contractor</a:t>
                      </a:r>
                      <a:r>
                        <a:rPr sz="1600" spc="-75" dirty="0">
                          <a:latin typeface="Calibri"/>
                          <a:cs typeface="Calibri"/>
                        </a:rPr>
                        <a:t> </a:t>
                      </a:r>
                      <a:r>
                        <a:rPr sz="1600" spc="-10" dirty="0">
                          <a:latin typeface="Calibri"/>
                          <a:cs typeface="Calibri"/>
                        </a:rPr>
                        <a:t>Select</a:t>
                      </a:r>
                      <a:endParaRPr sz="1600">
                        <a:latin typeface="Calibri"/>
                        <a:cs typeface="Calibri"/>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3"/>
                  </a:ext>
                </a:extLst>
              </a:tr>
              <a:tr h="1673225">
                <a:tc>
                  <a:txBody>
                    <a:bodyPr/>
                    <a:lstStyle/>
                    <a:p>
                      <a:pPr marL="91440" marR="647065">
                        <a:lnSpc>
                          <a:spcPct val="100000"/>
                        </a:lnSpc>
                        <a:spcBef>
                          <a:spcPts val="250"/>
                        </a:spcBef>
                      </a:pPr>
                      <a:r>
                        <a:rPr sz="1600" b="1" dirty="0">
                          <a:latin typeface="Calibri"/>
                          <a:cs typeface="Calibri"/>
                        </a:rPr>
                        <a:t>SECDEF</a:t>
                      </a:r>
                      <a:r>
                        <a:rPr sz="1600" b="1" spc="-45" dirty="0">
                          <a:latin typeface="Calibri"/>
                          <a:cs typeface="Calibri"/>
                        </a:rPr>
                        <a:t> </a:t>
                      </a:r>
                      <a:r>
                        <a:rPr sz="1600" b="1" spc="-10" dirty="0">
                          <a:latin typeface="Calibri"/>
                          <a:cs typeface="Calibri"/>
                        </a:rPr>
                        <a:t>Employer </a:t>
                      </a:r>
                      <a:r>
                        <a:rPr sz="1600" b="1" dirty="0">
                          <a:latin typeface="Calibri"/>
                          <a:cs typeface="Calibri"/>
                        </a:rPr>
                        <a:t>Support</a:t>
                      </a:r>
                      <a:r>
                        <a:rPr sz="1600" b="1" spc="-5" dirty="0">
                          <a:latin typeface="Calibri"/>
                          <a:cs typeface="Calibri"/>
                        </a:rPr>
                        <a:t> </a:t>
                      </a:r>
                      <a:r>
                        <a:rPr sz="1600" b="1" spc="-10" dirty="0">
                          <a:latin typeface="Calibri"/>
                          <a:cs typeface="Calibri"/>
                        </a:rPr>
                        <a:t>Freedom Award </a:t>
                      </a:r>
                      <a:r>
                        <a:rPr sz="1600" spc="-10" dirty="0">
                          <a:latin typeface="Calibri"/>
                          <a:cs typeface="Calibri"/>
                        </a:rPr>
                        <a:t>H9821019F0297</a:t>
                      </a:r>
                      <a:endParaRPr sz="1600">
                        <a:latin typeface="Calibri"/>
                        <a:cs typeface="Calibri"/>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0805" marR="310515">
                        <a:lnSpc>
                          <a:spcPct val="100000"/>
                        </a:lnSpc>
                        <a:spcBef>
                          <a:spcPts val="245"/>
                        </a:spcBef>
                      </a:pPr>
                      <a:r>
                        <a:rPr sz="1600" spc="-25" dirty="0">
                          <a:latin typeface="Calibri"/>
                          <a:cs typeface="Calibri"/>
                        </a:rPr>
                        <a:t>FFP/Women-</a:t>
                      </a:r>
                      <a:r>
                        <a:rPr sz="1600" spc="-10" dirty="0">
                          <a:latin typeface="Calibri"/>
                          <a:cs typeface="Calibri"/>
                        </a:rPr>
                        <a:t>Owned </a:t>
                      </a:r>
                      <a:r>
                        <a:rPr sz="1600" dirty="0">
                          <a:latin typeface="Calibri"/>
                          <a:cs typeface="Calibri"/>
                        </a:rPr>
                        <a:t>Small</a:t>
                      </a:r>
                      <a:r>
                        <a:rPr sz="1600" spc="-45" dirty="0">
                          <a:latin typeface="Calibri"/>
                          <a:cs typeface="Calibri"/>
                        </a:rPr>
                        <a:t> </a:t>
                      </a:r>
                      <a:r>
                        <a:rPr sz="1600" dirty="0">
                          <a:latin typeface="Calibri"/>
                          <a:cs typeface="Calibri"/>
                        </a:rPr>
                        <a:t>Business</a:t>
                      </a:r>
                      <a:r>
                        <a:rPr sz="1600" spc="-25" dirty="0">
                          <a:latin typeface="Calibri"/>
                          <a:cs typeface="Calibri"/>
                        </a:rPr>
                        <a:t> </a:t>
                      </a:r>
                      <a:r>
                        <a:rPr sz="1600" spc="-10" dirty="0">
                          <a:latin typeface="Calibri"/>
                          <a:cs typeface="Calibri"/>
                        </a:rPr>
                        <a:t>(WOSB) </a:t>
                      </a:r>
                      <a:r>
                        <a:rPr sz="1600" dirty="0">
                          <a:latin typeface="Calibri"/>
                          <a:cs typeface="Calibri"/>
                        </a:rPr>
                        <a:t>Eligible</a:t>
                      </a:r>
                      <a:r>
                        <a:rPr sz="1600" spc="-40" dirty="0">
                          <a:latin typeface="Calibri"/>
                          <a:cs typeface="Calibri"/>
                        </a:rPr>
                        <a:t> </a:t>
                      </a:r>
                      <a:r>
                        <a:rPr sz="1600" dirty="0">
                          <a:latin typeface="Calibri"/>
                          <a:cs typeface="Calibri"/>
                        </a:rPr>
                        <a:t>Under</a:t>
                      </a:r>
                      <a:r>
                        <a:rPr sz="1600" spc="-25" dirty="0">
                          <a:latin typeface="Calibri"/>
                          <a:cs typeface="Calibri"/>
                        </a:rPr>
                        <a:t> the </a:t>
                      </a:r>
                      <a:r>
                        <a:rPr sz="1600" spc="-20" dirty="0">
                          <a:latin typeface="Calibri"/>
                          <a:cs typeface="Calibri"/>
                        </a:rPr>
                        <a:t>Women-</a:t>
                      </a:r>
                      <a:r>
                        <a:rPr sz="1600" dirty="0">
                          <a:latin typeface="Calibri"/>
                          <a:cs typeface="Calibri"/>
                        </a:rPr>
                        <a:t>Owned</a:t>
                      </a:r>
                      <a:r>
                        <a:rPr sz="1600" spc="15" dirty="0">
                          <a:latin typeface="Calibri"/>
                          <a:cs typeface="Calibri"/>
                        </a:rPr>
                        <a:t> </a:t>
                      </a:r>
                      <a:r>
                        <a:rPr sz="1600" spc="-20" dirty="0">
                          <a:latin typeface="Calibri"/>
                          <a:cs typeface="Calibri"/>
                        </a:rPr>
                        <a:t>Small </a:t>
                      </a:r>
                      <a:r>
                        <a:rPr sz="1600" dirty="0">
                          <a:latin typeface="Calibri"/>
                          <a:cs typeface="Calibri"/>
                        </a:rPr>
                        <a:t>Business</a:t>
                      </a:r>
                      <a:r>
                        <a:rPr sz="1600" spc="-55" dirty="0">
                          <a:latin typeface="Calibri"/>
                          <a:cs typeface="Calibri"/>
                        </a:rPr>
                        <a:t> </a:t>
                      </a:r>
                      <a:r>
                        <a:rPr sz="1600" dirty="0">
                          <a:latin typeface="Calibri"/>
                          <a:cs typeface="Calibri"/>
                        </a:rPr>
                        <a:t>Program</a:t>
                      </a:r>
                      <a:r>
                        <a:rPr sz="1600" spc="-50" dirty="0">
                          <a:latin typeface="Calibri"/>
                          <a:cs typeface="Calibri"/>
                        </a:rPr>
                        <a:t> </a:t>
                      </a:r>
                      <a:r>
                        <a:rPr sz="1600" spc="-25" dirty="0">
                          <a:latin typeface="Calibri"/>
                          <a:cs typeface="Calibri"/>
                        </a:rPr>
                        <a:t>Set </a:t>
                      </a:r>
                      <a:r>
                        <a:rPr sz="1600" spc="-10" dirty="0">
                          <a:latin typeface="Calibri"/>
                          <a:cs typeface="Calibri"/>
                        </a:rPr>
                        <a:t>ASide</a:t>
                      </a:r>
                      <a:endParaRPr sz="160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0805" marR="225425">
                        <a:lnSpc>
                          <a:spcPct val="100000"/>
                        </a:lnSpc>
                        <a:spcBef>
                          <a:spcPts val="245"/>
                        </a:spcBef>
                      </a:pPr>
                      <a:r>
                        <a:rPr sz="1600" dirty="0">
                          <a:latin typeface="Calibri"/>
                          <a:cs typeface="Calibri"/>
                        </a:rPr>
                        <a:t>Option</a:t>
                      </a:r>
                      <a:r>
                        <a:rPr sz="1600" spc="-25" dirty="0">
                          <a:latin typeface="Calibri"/>
                          <a:cs typeface="Calibri"/>
                        </a:rPr>
                        <a:t> </a:t>
                      </a:r>
                      <a:r>
                        <a:rPr sz="1600" spc="-40" dirty="0">
                          <a:latin typeface="Calibri"/>
                          <a:cs typeface="Calibri"/>
                        </a:rPr>
                        <a:t>Year </a:t>
                      </a:r>
                      <a:r>
                        <a:rPr sz="1600" dirty="0">
                          <a:latin typeface="Calibri"/>
                          <a:cs typeface="Calibri"/>
                        </a:rPr>
                        <a:t>in</a:t>
                      </a:r>
                      <a:r>
                        <a:rPr sz="1600" spc="-30" dirty="0">
                          <a:latin typeface="Calibri"/>
                          <a:cs typeface="Calibri"/>
                        </a:rPr>
                        <a:t> </a:t>
                      </a:r>
                      <a:r>
                        <a:rPr sz="1600" spc="-10" dirty="0">
                          <a:latin typeface="Calibri"/>
                          <a:cs typeface="Calibri"/>
                        </a:rPr>
                        <a:t>Effect</a:t>
                      </a:r>
                      <a:endParaRPr sz="160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0805">
                        <a:lnSpc>
                          <a:spcPct val="100000"/>
                        </a:lnSpc>
                        <a:spcBef>
                          <a:spcPts val="244"/>
                        </a:spcBef>
                      </a:pPr>
                      <a:r>
                        <a:rPr sz="1600" spc="-10" dirty="0">
                          <a:latin typeface="Calibri"/>
                          <a:cs typeface="Calibri"/>
                        </a:rPr>
                        <a:t>561920</a:t>
                      </a:r>
                      <a:endParaRPr sz="1600">
                        <a:latin typeface="Calibri"/>
                        <a:cs typeface="Calibri"/>
                      </a:endParaRPr>
                    </a:p>
                  </a:txBody>
                  <a:tcPr marL="0" marR="0" marT="3111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1440">
                        <a:lnSpc>
                          <a:spcPct val="100000"/>
                        </a:lnSpc>
                        <a:spcBef>
                          <a:spcPts val="244"/>
                        </a:spcBef>
                      </a:pPr>
                      <a:r>
                        <a:rPr sz="1600" dirty="0">
                          <a:latin typeface="Calibri"/>
                          <a:cs typeface="Calibri"/>
                        </a:rPr>
                        <a:t>Sep</a:t>
                      </a:r>
                      <a:r>
                        <a:rPr sz="1600" spc="-15" dirty="0">
                          <a:latin typeface="Calibri"/>
                          <a:cs typeface="Calibri"/>
                        </a:rPr>
                        <a:t> </a:t>
                      </a:r>
                      <a:r>
                        <a:rPr sz="1600" dirty="0">
                          <a:latin typeface="Calibri"/>
                          <a:cs typeface="Calibri"/>
                        </a:rPr>
                        <a:t>2019 – Aug</a:t>
                      </a:r>
                      <a:r>
                        <a:rPr sz="1600" spc="-15" dirty="0">
                          <a:latin typeface="Calibri"/>
                          <a:cs typeface="Calibri"/>
                        </a:rPr>
                        <a:t> </a:t>
                      </a:r>
                      <a:r>
                        <a:rPr sz="1600" spc="-20" dirty="0">
                          <a:latin typeface="Calibri"/>
                          <a:cs typeface="Calibri"/>
                        </a:rPr>
                        <a:t>2024</a:t>
                      </a:r>
                      <a:endParaRPr sz="1600" dirty="0">
                        <a:latin typeface="Calibri"/>
                        <a:cs typeface="Calibri"/>
                      </a:endParaRPr>
                    </a:p>
                    <a:p>
                      <a:pPr marL="91440">
                        <a:lnSpc>
                          <a:spcPct val="100000"/>
                        </a:lnSpc>
                      </a:pPr>
                      <a:r>
                        <a:rPr sz="1600" dirty="0">
                          <a:latin typeface="Calibri"/>
                          <a:cs typeface="Calibri"/>
                        </a:rPr>
                        <a:t>Contractor</a:t>
                      </a:r>
                      <a:r>
                        <a:rPr sz="1600" spc="-75" dirty="0">
                          <a:latin typeface="Calibri"/>
                          <a:cs typeface="Calibri"/>
                        </a:rPr>
                        <a:t> </a:t>
                      </a:r>
                      <a:r>
                        <a:rPr sz="1600" spc="-10" dirty="0">
                          <a:latin typeface="Calibri"/>
                          <a:cs typeface="Calibri"/>
                        </a:rPr>
                        <a:t>Select</a:t>
                      </a:r>
                      <a:endParaRPr sz="1600" dirty="0">
                        <a:latin typeface="Calibri"/>
                        <a:cs typeface="Calibri"/>
                      </a:endParaRPr>
                    </a:p>
                  </a:txBody>
                  <a:tcPr marL="0" marR="0" marT="3111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val="10004"/>
                  </a:ext>
                </a:extLst>
              </a:tr>
            </a:tbl>
          </a:graphicData>
        </a:graphic>
      </p:graphicFrame>
      <p:sp>
        <p:nvSpPr>
          <p:cNvPr id="2" name="Title 1"/>
          <p:cNvSpPr>
            <a:spLocks noGrp="1"/>
          </p:cNvSpPr>
          <p:nvPr>
            <p:ph type="title"/>
          </p:nvPr>
        </p:nvSpPr>
        <p:spPr>
          <a:xfrm>
            <a:off x="663271" y="-38727"/>
            <a:ext cx="9164541" cy="1070088"/>
          </a:xfrm>
        </p:spPr>
        <p:txBody>
          <a:bodyPr>
            <a:normAutofit/>
          </a:bodyPr>
          <a:lstStyle/>
          <a:p>
            <a:pPr algn="ctr"/>
            <a:r>
              <a:rPr lang="en-US" sz="3200" b="1" dirty="0">
                <a:latin typeface="Arial" panose="020B0604020202020204" pitchFamily="34" charset="0"/>
                <a:cs typeface="Arial" panose="020B0604020202020204" pitchFamily="34" charset="0"/>
              </a:rPr>
              <a:t>Employer</a:t>
            </a:r>
            <a:r>
              <a:rPr lang="en-US" sz="3200" b="1" spc="-55" dirty="0">
                <a:latin typeface="Arial" panose="020B0604020202020204" pitchFamily="34" charset="0"/>
                <a:cs typeface="Arial" panose="020B0604020202020204" pitchFamily="34" charset="0"/>
              </a:rPr>
              <a:t> </a:t>
            </a:r>
            <a:r>
              <a:rPr lang="en-US" sz="3200" b="1" dirty="0">
                <a:latin typeface="Arial" panose="020B0604020202020204" pitchFamily="34" charset="0"/>
                <a:cs typeface="Arial" panose="020B0604020202020204" pitchFamily="34" charset="0"/>
              </a:rPr>
              <a:t>Support</a:t>
            </a:r>
            <a:r>
              <a:rPr lang="en-US" sz="3200" b="1" spc="-20" dirty="0">
                <a:latin typeface="Arial" panose="020B0604020202020204" pitchFamily="34" charset="0"/>
                <a:cs typeface="Arial" panose="020B0604020202020204" pitchFamily="34" charset="0"/>
              </a:rPr>
              <a:t> </a:t>
            </a:r>
            <a:r>
              <a:rPr lang="en-US" sz="3200" b="1" dirty="0">
                <a:latin typeface="Arial" panose="020B0604020202020204" pitchFamily="34" charset="0"/>
                <a:cs typeface="Arial" panose="020B0604020202020204" pitchFamily="34" charset="0"/>
              </a:rPr>
              <a:t>of</a:t>
            </a:r>
            <a:r>
              <a:rPr lang="en-US" sz="3200" b="1" spc="-20" dirty="0">
                <a:latin typeface="Arial" panose="020B0604020202020204" pitchFamily="34" charset="0"/>
                <a:cs typeface="Arial" panose="020B0604020202020204" pitchFamily="34" charset="0"/>
              </a:rPr>
              <a:t> </a:t>
            </a:r>
            <a:r>
              <a:rPr lang="en-US" sz="3200" b="1" dirty="0">
                <a:latin typeface="Arial" panose="020B0604020202020204" pitchFamily="34" charset="0"/>
                <a:cs typeface="Arial" panose="020B0604020202020204" pitchFamily="34" charset="0"/>
              </a:rPr>
              <a:t>the</a:t>
            </a:r>
            <a:r>
              <a:rPr lang="en-US" sz="3200" b="1" spc="-25" dirty="0">
                <a:latin typeface="Arial" panose="020B0604020202020204" pitchFamily="34" charset="0"/>
                <a:cs typeface="Arial" panose="020B0604020202020204" pitchFamily="34" charset="0"/>
              </a:rPr>
              <a:t> </a:t>
            </a:r>
            <a:r>
              <a:rPr lang="en-US" sz="3200" b="1" dirty="0">
                <a:latin typeface="Arial" panose="020B0604020202020204" pitchFamily="34" charset="0"/>
                <a:cs typeface="Arial" panose="020B0604020202020204" pitchFamily="34" charset="0"/>
              </a:rPr>
              <a:t>Guard</a:t>
            </a:r>
            <a:r>
              <a:rPr lang="en-US" sz="3200" b="1" spc="-15" dirty="0">
                <a:latin typeface="Arial" panose="020B0604020202020204" pitchFamily="34" charset="0"/>
                <a:cs typeface="Arial" panose="020B0604020202020204" pitchFamily="34" charset="0"/>
              </a:rPr>
              <a:t> </a:t>
            </a:r>
            <a:r>
              <a:rPr lang="en-US" sz="3200" b="1" dirty="0">
                <a:latin typeface="Arial" panose="020B0604020202020204" pitchFamily="34" charset="0"/>
                <a:cs typeface="Arial" panose="020B0604020202020204" pitchFamily="34" charset="0"/>
              </a:rPr>
              <a:t>and</a:t>
            </a:r>
            <a:r>
              <a:rPr lang="en-US" sz="3200" b="1" spc="-15" dirty="0">
                <a:latin typeface="Arial" panose="020B0604020202020204" pitchFamily="34" charset="0"/>
                <a:cs typeface="Arial" panose="020B0604020202020204" pitchFamily="34" charset="0"/>
              </a:rPr>
              <a:t> </a:t>
            </a:r>
            <a:r>
              <a:rPr lang="en-US" sz="3200" b="1" spc="-10" dirty="0">
                <a:latin typeface="Arial" panose="020B0604020202020204" pitchFamily="34" charset="0"/>
                <a:cs typeface="Arial" panose="020B0604020202020204" pitchFamily="34" charset="0"/>
              </a:rPr>
              <a:t>Reserve</a:t>
            </a:r>
            <a:r>
              <a:rPr lang="en-US" sz="3200" b="1" i="1" spc="-10" dirty="0">
                <a:latin typeface="Arial" panose="020B0604020202020204" pitchFamily="34" charset="0"/>
                <a:cs typeface="Arial" panose="020B0604020202020204" pitchFamily="34" charset="0"/>
              </a:rPr>
              <a:t> (ESGR)</a:t>
            </a:r>
            <a:endParaRPr lang="en-US" sz="3200" b="1" dirty="0">
              <a:latin typeface="Arial" panose="020B0604020202020204" pitchFamily="34" charset="0"/>
              <a:cs typeface="Arial" panose="020B0604020202020204" pitchFamily="34" charset="0"/>
            </a:endParaRPr>
          </a:p>
        </p:txBody>
      </p:sp>
      <p:pic>
        <p:nvPicPr>
          <p:cNvPr id="4" name="object 4"/>
          <p:cNvPicPr/>
          <p:nvPr/>
        </p:nvPicPr>
        <p:blipFill>
          <a:blip r:embed="rId2" cstate="print"/>
          <a:stretch>
            <a:fillRect/>
          </a:stretch>
        </p:blipFill>
        <p:spPr>
          <a:xfrm>
            <a:off x="8722581" y="5343277"/>
            <a:ext cx="3330999" cy="1436634"/>
          </a:xfrm>
          <a:prstGeom prst="rect">
            <a:avLst/>
          </a:prstGeom>
        </p:spPr>
      </p:pic>
      <p:sp>
        <p:nvSpPr>
          <p:cNvPr id="6" name="object 8"/>
          <p:cNvSpPr txBox="1"/>
          <p:nvPr/>
        </p:nvSpPr>
        <p:spPr>
          <a:xfrm>
            <a:off x="384824" y="6204068"/>
            <a:ext cx="8182609" cy="377190"/>
          </a:xfrm>
          <a:prstGeom prst="rect">
            <a:avLst/>
          </a:prstGeom>
        </p:spPr>
        <p:txBody>
          <a:bodyPr vert="horz" wrap="square" lIns="0" tIns="12700" rIns="0" bIns="0" rtlCol="0">
            <a:spAutoFit/>
          </a:bodyPr>
          <a:lstStyle/>
          <a:p>
            <a:pPr marL="12700">
              <a:lnSpc>
                <a:spcPct val="100000"/>
              </a:lnSpc>
              <a:spcBef>
                <a:spcPts val="100"/>
              </a:spcBef>
            </a:pPr>
            <a:r>
              <a:rPr sz="1100" dirty="0">
                <a:latin typeface="Calibri"/>
                <a:cs typeface="Calibri"/>
              </a:rPr>
              <a:t>Note:</a:t>
            </a:r>
            <a:r>
              <a:rPr sz="1100" spc="-15" dirty="0">
                <a:latin typeface="Calibri"/>
                <a:cs typeface="Calibri"/>
              </a:rPr>
              <a:t> </a:t>
            </a:r>
            <a:r>
              <a:rPr sz="1100" dirty="0">
                <a:latin typeface="Calibri"/>
                <a:cs typeface="Calibri"/>
              </a:rPr>
              <a:t>The</a:t>
            </a:r>
            <a:r>
              <a:rPr sz="1100" spc="-5" dirty="0">
                <a:latin typeface="Calibri"/>
                <a:cs typeface="Calibri"/>
              </a:rPr>
              <a:t> </a:t>
            </a:r>
            <a:r>
              <a:rPr sz="1100" spc="-10" dirty="0">
                <a:latin typeface="Calibri"/>
                <a:cs typeface="Calibri"/>
              </a:rPr>
              <a:t>Government</a:t>
            </a:r>
            <a:r>
              <a:rPr sz="1100" spc="-5" dirty="0">
                <a:latin typeface="Calibri"/>
                <a:cs typeface="Calibri"/>
              </a:rPr>
              <a:t> </a:t>
            </a:r>
            <a:r>
              <a:rPr sz="1100" dirty="0">
                <a:latin typeface="Calibri"/>
                <a:cs typeface="Calibri"/>
              </a:rPr>
              <a:t>does</a:t>
            </a:r>
            <a:r>
              <a:rPr sz="1100" spc="-25" dirty="0">
                <a:latin typeface="Calibri"/>
                <a:cs typeface="Calibri"/>
              </a:rPr>
              <a:t> </a:t>
            </a:r>
            <a:r>
              <a:rPr sz="1100" dirty="0">
                <a:latin typeface="Calibri"/>
                <a:cs typeface="Calibri"/>
              </a:rPr>
              <a:t>not</a:t>
            </a:r>
            <a:r>
              <a:rPr sz="1100" spc="-20" dirty="0">
                <a:latin typeface="Calibri"/>
                <a:cs typeface="Calibri"/>
              </a:rPr>
              <a:t> </a:t>
            </a:r>
            <a:r>
              <a:rPr sz="1100" spc="-10" dirty="0">
                <a:latin typeface="Calibri"/>
                <a:cs typeface="Calibri"/>
              </a:rPr>
              <a:t>guarantee</a:t>
            </a:r>
            <a:r>
              <a:rPr sz="1100" spc="-15" dirty="0">
                <a:latin typeface="Calibri"/>
                <a:cs typeface="Calibri"/>
              </a:rPr>
              <a:t> </a:t>
            </a:r>
            <a:r>
              <a:rPr sz="1100" dirty="0">
                <a:latin typeface="Calibri"/>
                <a:cs typeface="Calibri"/>
              </a:rPr>
              <a:t>that</a:t>
            </a:r>
            <a:r>
              <a:rPr sz="1100" spc="-20" dirty="0">
                <a:latin typeface="Calibri"/>
                <a:cs typeface="Calibri"/>
              </a:rPr>
              <a:t> </a:t>
            </a:r>
            <a:r>
              <a:rPr sz="1100" dirty="0">
                <a:latin typeface="Calibri"/>
                <a:cs typeface="Calibri"/>
              </a:rPr>
              <a:t>the</a:t>
            </a:r>
            <a:r>
              <a:rPr sz="1100" spc="-15" dirty="0">
                <a:latin typeface="Calibri"/>
                <a:cs typeface="Calibri"/>
              </a:rPr>
              <a:t> </a:t>
            </a:r>
            <a:r>
              <a:rPr sz="1100" spc="-10" dirty="0">
                <a:latin typeface="Calibri"/>
                <a:cs typeface="Calibri"/>
              </a:rPr>
              <a:t>information</a:t>
            </a:r>
            <a:r>
              <a:rPr sz="1100" spc="-35" dirty="0">
                <a:latin typeface="Calibri"/>
                <a:cs typeface="Calibri"/>
              </a:rPr>
              <a:t> </a:t>
            </a:r>
            <a:r>
              <a:rPr sz="1100" dirty="0">
                <a:latin typeface="Calibri"/>
                <a:cs typeface="Calibri"/>
              </a:rPr>
              <a:t>provided</a:t>
            </a:r>
            <a:r>
              <a:rPr sz="1100" spc="-10" dirty="0">
                <a:latin typeface="Calibri"/>
                <a:cs typeface="Calibri"/>
              </a:rPr>
              <a:t> </a:t>
            </a:r>
            <a:r>
              <a:rPr sz="1100" dirty="0">
                <a:latin typeface="Calibri"/>
                <a:cs typeface="Calibri"/>
              </a:rPr>
              <a:t>is</a:t>
            </a:r>
            <a:r>
              <a:rPr sz="1100" spc="-20" dirty="0">
                <a:latin typeface="Calibri"/>
                <a:cs typeface="Calibri"/>
              </a:rPr>
              <a:t> </a:t>
            </a:r>
            <a:r>
              <a:rPr sz="1100" spc="-10" dirty="0">
                <a:latin typeface="Calibri"/>
                <a:cs typeface="Calibri"/>
              </a:rPr>
              <a:t>firm/factual.</a:t>
            </a:r>
            <a:r>
              <a:rPr sz="1100" spc="-25" dirty="0">
                <a:latin typeface="Calibri"/>
                <a:cs typeface="Calibri"/>
              </a:rPr>
              <a:t> </a:t>
            </a:r>
            <a:r>
              <a:rPr sz="1100" dirty="0">
                <a:latin typeface="Calibri"/>
                <a:cs typeface="Calibri"/>
              </a:rPr>
              <a:t>It</a:t>
            </a:r>
            <a:r>
              <a:rPr sz="1100" spc="-20" dirty="0">
                <a:latin typeface="Calibri"/>
                <a:cs typeface="Calibri"/>
              </a:rPr>
              <a:t> </a:t>
            </a:r>
            <a:r>
              <a:rPr sz="1100" spc="-10" dirty="0">
                <a:latin typeface="Calibri"/>
                <a:cs typeface="Calibri"/>
              </a:rPr>
              <a:t>should</a:t>
            </a:r>
            <a:r>
              <a:rPr sz="1100" spc="-35" dirty="0">
                <a:latin typeface="Calibri"/>
                <a:cs typeface="Calibri"/>
              </a:rPr>
              <a:t> </a:t>
            </a:r>
            <a:r>
              <a:rPr sz="1100" dirty="0">
                <a:latin typeface="Calibri"/>
                <a:cs typeface="Calibri"/>
              </a:rPr>
              <a:t>not</a:t>
            </a:r>
            <a:r>
              <a:rPr sz="1100" spc="-20" dirty="0">
                <a:latin typeface="Calibri"/>
                <a:cs typeface="Calibri"/>
              </a:rPr>
              <a:t> </a:t>
            </a:r>
            <a:r>
              <a:rPr sz="1100" dirty="0">
                <a:latin typeface="Calibri"/>
                <a:cs typeface="Calibri"/>
              </a:rPr>
              <a:t>be</a:t>
            </a:r>
            <a:r>
              <a:rPr sz="1100" spc="-10" dirty="0">
                <a:latin typeface="Calibri"/>
                <a:cs typeface="Calibri"/>
              </a:rPr>
              <a:t> </a:t>
            </a:r>
            <a:r>
              <a:rPr sz="1100" dirty="0">
                <a:latin typeface="Calibri"/>
                <a:cs typeface="Calibri"/>
              </a:rPr>
              <a:t>used</a:t>
            </a:r>
            <a:r>
              <a:rPr sz="1100" spc="-15" dirty="0">
                <a:latin typeface="Calibri"/>
                <a:cs typeface="Calibri"/>
              </a:rPr>
              <a:t> </a:t>
            </a:r>
            <a:r>
              <a:rPr sz="1100" dirty="0">
                <a:latin typeface="Calibri"/>
                <a:cs typeface="Calibri"/>
              </a:rPr>
              <a:t>for</a:t>
            </a:r>
            <a:r>
              <a:rPr sz="1100" spc="-25" dirty="0">
                <a:latin typeface="Calibri"/>
                <a:cs typeface="Calibri"/>
              </a:rPr>
              <a:t> </a:t>
            </a:r>
            <a:r>
              <a:rPr sz="1200" dirty="0">
                <a:latin typeface="Calibri"/>
                <a:cs typeface="Calibri"/>
              </a:rPr>
              <a:t>bid</a:t>
            </a:r>
            <a:r>
              <a:rPr sz="1200" spc="-20" dirty="0">
                <a:latin typeface="Calibri"/>
                <a:cs typeface="Calibri"/>
              </a:rPr>
              <a:t> </a:t>
            </a:r>
            <a:r>
              <a:rPr sz="1200" dirty="0">
                <a:latin typeface="Calibri"/>
                <a:cs typeface="Calibri"/>
              </a:rPr>
              <a:t>and</a:t>
            </a:r>
            <a:r>
              <a:rPr sz="1200" spc="-20" dirty="0">
                <a:latin typeface="Calibri"/>
                <a:cs typeface="Calibri"/>
              </a:rPr>
              <a:t> </a:t>
            </a:r>
            <a:r>
              <a:rPr sz="1200" dirty="0">
                <a:latin typeface="Calibri"/>
                <a:cs typeface="Calibri"/>
              </a:rPr>
              <a:t>proposal</a:t>
            </a:r>
            <a:r>
              <a:rPr sz="1200" spc="-10" dirty="0">
                <a:latin typeface="Calibri"/>
                <a:cs typeface="Calibri"/>
              </a:rPr>
              <a:t> purposes.</a:t>
            </a:r>
            <a:endParaRPr sz="1200" dirty="0">
              <a:latin typeface="Calibri"/>
              <a:cs typeface="Calibri"/>
            </a:endParaRPr>
          </a:p>
          <a:p>
            <a:pPr marL="12700">
              <a:lnSpc>
                <a:spcPct val="100000"/>
              </a:lnSpc>
              <a:spcBef>
                <a:spcPts val="10"/>
              </a:spcBef>
              <a:tabLst>
                <a:tab pos="2972435" algn="l"/>
              </a:tabLst>
            </a:pPr>
            <a:r>
              <a:rPr sz="1100" dirty="0">
                <a:latin typeface="Calibri"/>
                <a:cs typeface="Calibri"/>
              </a:rPr>
              <a:t>*</a:t>
            </a:r>
            <a:r>
              <a:rPr sz="1100" spc="-20" dirty="0">
                <a:latin typeface="Calibri"/>
                <a:cs typeface="Calibri"/>
              </a:rPr>
              <a:t> </a:t>
            </a:r>
            <a:r>
              <a:rPr sz="1100" spc="-10" dirty="0">
                <a:latin typeface="Calibri"/>
                <a:cs typeface="Calibri"/>
              </a:rPr>
              <a:t>Follow-</a:t>
            </a:r>
            <a:r>
              <a:rPr sz="1100" dirty="0">
                <a:latin typeface="Calibri"/>
                <a:cs typeface="Calibri"/>
              </a:rPr>
              <a:t>on</a:t>
            </a:r>
            <a:r>
              <a:rPr sz="1100" spc="-30" dirty="0">
                <a:latin typeface="Calibri"/>
                <a:cs typeface="Calibri"/>
              </a:rPr>
              <a:t> </a:t>
            </a:r>
            <a:r>
              <a:rPr sz="1100" dirty="0">
                <a:latin typeface="Calibri"/>
                <a:cs typeface="Calibri"/>
              </a:rPr>
              <a:t>–</a:t>
            </a:r>
            <a:r>
              <a:rPr sz="1100" spc="-20" dirty="0">
                <a:latin typeface="Calibri"/>
                <a:cs typeface="Calibri"/>
              </a:rPr>
              <a:t> </a:t>
            </a:r>
            <a:r>
              <a:rPr sz="1100" dirty="0">
                <a:latin typeface="Calibri"/>
                <a:cs typeface="Calibri"/>
              </a:rPr>
              <a:t>current</a:t>
            </a:r>
            <a:r>
              <a:rPr sz="1100" spc="-10" dirty="0">
                <a:latin typeface="Calibri"/>
                <a:cs typeface="Calibri"/>
              </a:rPr>
              <a:t> contract</a:t>
            </a:r>
            <a:r>
              <a:rPr sz="1100" spc="-35" dirty="0">
                <a:latin typeface="Calibri"/>
                <a:cs typeface="Calibri"/>
              </a:rPr>
              <a:t> </a:t>
            </a:r>
            <a:r>
              <a:rPr sz="1100" dirty="0">
                <a:latin typeface="Calibri"/>
                <a:cs typeface="Calibri"/>
              </a:rPr>
              <a:t>number</a:t>
            </a:r>
            <a:r>
              <a:rPr sz="1100" spc="-15" dirty="0">
                <a:latin typeface="Calibri"/>
                <a:cs typeface="Calibri"/>
              </a:rPr>
              <a:t> </a:t>
            </a:r>
            <a:r>
              <a:rPr sz="1100" spc="-10" dirty="0">
                <a:latin typeface="Calibri"/>
                <a:cs typeface="Calibri"/>
              </a:rPr>
              <a:t>provided</a:t>
            </a:r>
            <a:r>
              <a:rPr sz="1100" dirty="0">
                <a:latin typeface="Calibri"/>
                <a:cs typeface="Calibri"/>
              </a:rPr>
              <a:t>	**</a:t>
            </a:r>
            <a:r>
              <a:rPr sz="1100" spc="5" dirty="0">
                <a:latin typeface="Calibri"/>
                <a:cs typeface="Calibri"/>
              </a:rPr>
              <a:t> </a:t>
            </a:r>
            <a:r>
              <a:rPr sz="1100" spc="-10" dirty="0">
                <a:latin typeface="Calibri"/>
                <a:cs typeface="Calibri"/>
              </a:rPr>
              <a:t>Assisted</a:t>
            </a:r>
            <a:r>
              <a:rPr sz="1100" spc="-15" dirty="0">
                <a:latin typeface="Calibri"/>
                <a:cs typeface="Calibri"/>
              </a:rPr>
              <a:t> </a:t>
            </a:r>
            <a:r>
              <a:rPr sz="1100" spc="-10" dirty="0">
                <a:latin typeface="Calibri"/>
                <a:cs typeface="Calibri"/>
              </a:rPr>
              <a:t>Acquisition</a:t>
            </a:r>
            <a:endParaRPr sz="1100" dirty="0">
              <a:latin typeface="Calibri"/>
              <a:cs typeface="Calibri"/>
            </a:endParaRPr>
          </a:p>
        </p:txBody>
      </p:sp>
    </p:spTree>
    <p:extLst>
      <p:ext uri="{BB962C8B-B14F-4D97-AF65-F5344CB8AC3E}">
        <p14:creationId xmlns:p14="http://schemas.microsoft.com/office/powerpoint/2010/main" val="919828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8"/>
          <p:cNvGraphicFramePr>
            <a:graphicFrameLocks noGrp="1"/>
          </p:cNvGraphicFramePr>
          <p:nvPr>
            <p:extLst>
              <p:ext uri="{D42A27DB-BD31-4B8C-83A1-F6EECF244321}">
                <p14:modId xmlns:p14="http://schemas.microsoft.com/office/powerpoint/2010/main" val="1734897976"/>
              </p:ext>
            </p:extLst>
          </p:nvPr>
        </p:nvGraphicFramePr>
        <p:xfrm>
          <a:off x="778175" y="980938"/>
          <a:ext cx="9143363" cy="5327649"/>
        </p:xfrm>
        <a:graphic>
          <a:graphicData uri="http://schemas.openxmlformats.org/drawingml/2006/table">
            <a:tbl>
              <a:tblPr firstRow="1" bandRow="1">
                <a:tableStyleId>{2D5ABB26-0587-4C30-8999-92F81FD0307C}</a:tableStyleId>
              </a:tblPr>
              <a:tblGrid>
                <a:gridCol w="3764915">
                  <a:extLst>
                    <a:ext uri="{9D8B030D-6E8A-4147-A177-3AD203B41FA5}">
                      <a16:colId xmlns:a16="http://schemas.microsoft.com/office/drawing/2014/main" val="20000"/>
                    </a:ext>
                  </a:extLst>
                </a:gridCol>
                <a:gridCol w="1306194">
                  <a:extLst>
                    <a:ext uri="{9D8B030D-6E8A-4147-A177-3AD203B41FA5}">
                      <a16:colId xmlns:a16="http://schemas.microsoft.com/office/drawing/2014/main" val="20001"/>
                    </a:ext>
                  </a:extLst>
                </a:gridCol>
                <a:gridCol w="1152525">
                  <a:extLst>
                    <a:ext uri="{9D8B030D-6E8A-4147-A177-3AD203B41FA5}">
                      <a16:colId xmlns:a16="http://schemas.microsoft.com/office/drawing/2014/main" val="20002"/>
                    </a:ext>
                  </a:extLst>
                </a:gridCol>
                <a:gridCol w="845184">
                  <a:extLst>
                    <a:ext uri="{9D8B030D-6E8A-4147-A177-3AD203B41FA5}">
                      <a16:colId xmlns:a16="http://schemas.microsoft.com/office/drawing/2014/main" val="20003"/>
                    </a:ext>
                  </a:extLst>
                </a:gridCol>
                <a:gridCol w="2074545">
                  <a:extLst>
                    <a:ext uri="{9D8B030D-6E8A-4147-A177-3AD203B41FA5}">
                      <a16:colId xmlns:a16="http://schemas.microsoft.com/office/drawing/2014/main" val="20004"/>
                    </a:ext>
                  </a:extLst>
                </a:gridCol>
              </a:tblGrid>
              <a:tr h="731520">
                <a:tc>
                  <a:txBody>
                    <a:bodyPr/>
                    <a:lstStyle/>
                    <a:p>
                      <a:pPr marL="91440">
                        <a:lnSpc>
                          <a:spcPct val="100000"/>
                        </a:lnSpc>
                        <a:spcBef>
                          <a:spcPts val="265"/>
                        </a:spcBef>
                      </a:pPr>
                      <a:r>
                        <a:rPr sz="1400" b="1" spc="-10" dirty="0">
                          <a:solidFill>
                            <a:srgbClr val="FFFFFF"/>
                          </a:solidFill>
                          <a:latin typeface="Calibri"/>
                          <a:cs typeface="Calibri"/>
                        </a:rPr>
                        <a:t>Title/Description</a:t>
                      </a:r>
                      <a:r>
                        <a:rPr sz="1400" b="1" spc="20" dirty="0">
                          <a:solidFill>
                            <a:srgbClr val="FFFFFF"/>
                          </a:solidFill>
                          <a:latin typeface="Calibri"/>
                          <a:cs typeface="Calibri"/>
                        </a:rPr>
                        <a:t> </a:t>
                      </a:r>
                      <a:r>
                        <a:rPr sz="1400" b="1" dirty="0">
                          <a:solidFill>
                            <a:srgbClr val="FFFFFF"/>
                          </a:solidFill>
                          <a:latin typeface="Calibri"/>
                          <a:cs typeface="Calibri"/>
                        </a:rPr>
                        <a:t>of</a:t>
                      </a:r>
                      <a:r>
                        <a:rPr sz="1400" b="1" spc="-10" dirty="0">
                          <a:solidFill>
                            <a:srgbClr val="FFFFFF"/>
                          </a:solidFill>
                          <a:latin typeface="Calibri"/>
                          <a:cs typeface="Calibri"/>
                        </a:rPr>
                        <a:t> Requirement</a:t>
                      </a:r>
                      <a:endParaRPr sz="14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1F487C"/>
                    </a:solidFill>
                  </a:tcPr>
                </a:tc>
                <a:tc>
                  <a:txBody>
                    <a:bodyPr/>
                    <a:lstStyle/>
                    <a:p>
                      <a:pPr marL="91440" marR="379730">
                        <a:lnSpc>
                          <a:spcPct val="100000"/>
                        </a:lnSpc>
                        <a:spcBef>
                          <a:spcPts val="265"/>
                        </a:spcBef>
                      </a:pPr>
                      <a:r>
                        <a:rPr sz="1400" b="1" spc="-10" dirty="0">
                          <a:solidFill>
                            <a:srgbClr val="FFFFFF"/>
                          </a:solidFill>
                          <a:latin typeface="Calibri"/>
                          <a:cs typeface="Calibri"/>
                        </a:rPr>
                        <a:t>Planned Acquisition Strategy</a:t>
                      </a:r>
                      <a:endParaRPr sz="1400" dirty="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1F487C"/>
                    </a:solidFill>
                  </a:tcPr>
                </a:tc>
                <a:tc>
                  <a:txBody>
                    <a:bodyPr/>
                    <a:lstStyle/>
                    <a:p>
                      <a:pPr marL="90805" marR="226695">
                        <a:lnSpc>
                          <a:spcPct val="100000"/>
                        </a:lnSpc>
                        <a:spcBef>
                          <a:spcPts val="270"/>
                        </a:spcBef>
                      </a:pPr>
                      <a:r>
                        <a:rPr sz="1400" b="1" spc="-20" dirty="0">
                          <a:solidFill>
                            <a:srgbClr val="FFFFFF"/>
                          </a:solidFill>
                          <a:latin typeface="Calibri"/>
                          <a:cs typeface="Calibri"/>
                        </a:rPr>
                        <a:t>Est. </a:t>
                      </a:r>
                      <a:r>
                        <a:rPr sz="1400" b="1" spc="-10" dirty="0">
                          <a:solidFill>
                            <a:srgbClr val="FFFFFF"/>
                          </a:solidFill>
                          <a:latin typeface="Calibri"/>
                          <a:cs typeface="Calibri"/>
                        </a:rPr>
                        <a:t>Solicitation </a:t>
                      </a:r>
                      <a:r>
                        <a:rPr sz="1400" b="1" spc="-20" dirty="0">
                          <a:solidFill>
                            <a:srgbClr val="FFFFFF"/>
                          </a:solidFill>
                          <a:latin typeface="Calibri"/>
                          <a:cs typeface="Calibri"/>
                        </a:rPr>
                        <a:t>Date</a:t>
                      </a:r>
                      <a:endParaRPr sz="1400" dirty="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1F487C"/>
                    </a:solidFill>
                  </a:tcPr>
                </a:tc>
                <a:tc>
                  <a:txBody>
                    <a:bodyPr/>
                    <a:lstStyle/>
                    <a:p>
                      <a:pPr marL="90805">
                        <a:lnSpc>
                          <a:spcPct val="100000"/>
                        </a:lnSpc>
                        <a:spcBef>
                          <a:spcPts val="270"/>
                        </a:spcBef>
                      </a:pPr>
                      <a:r>
                        <a:rPr sz="1400" b="1" spc="-10" dirty="0">
                          <a:solidFill>
                            <a:srgbClr val="FFFFFF"/>
                          </a:solidFill>
                          <a:latin typeface="Calibri"/>
                          <a:cs typeface="Calibri"/>
                        </a:rPr>
                        <a:t>NAICS</a:t>
                      </a:r>
                      <a:endParaRPr sz="1400">
                        <a:latin typeface="Calibri"/>
                        <a:cs typeface="Calibri"/>
                      </a:endParaRPr>
                    </a:p>
                    <a:p>
                      <a:pPr marL="90805">
                        <a:lnSpc>
                          <a:spcPct val="100000"/>
                        </a:lnSpc>
                      </a:pPr>
                      <a:r>
                        <a:rPr sz="1400" b="1" spc="-20" dirty="0">
                          <a:solidFill>
                            <a:srgbClr val="FFFFFF"/>
                          </a:solidFill>
                          <a:latin typeface="Calibri"/>
                          <a:cs typeface="Calibri"/>
                        </a:rPr>
                        <a:t>Code</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1F487C"/>
                    </a:solidFill>
                  </a:tcPr>
                </a:tc>
                <a:tc>
                  <a:txBody>
                    <a:bodyPr/>
                    <a:lstStyle/>
                    <a:p>
                      <a:pPr marL="91440">
                        <a:lnSpc>
                          <a:spcPct val="100000"/>
                        </a:lnSpc>
                        <a:spcBef>
                          <a:spcPts val="270"/>
                        </a:spcBef>
                      </a:pPr>
                      <a:r>
                        <a:rPr sz="1400" b="1" dirty="0">
                          <a:solidFill>
                            <a:srgbClr val="FFFFFF"/>
                          </a:solidFill>
                          <a:latin typeface="Calibri"/>
                          <a:cs typeface="Calibri"/>
                        </a:rPr>
                        <a:t>Period</a:t>
                      </a:r>
                      <a:r>
                        <a:rPr sz="1400" b="1" spc="-40" dirty="0">
                          <a:solidFill>
                            <a:srgbClr val="FFFFFF"/>
                          </a:solidFill>
                          <a:latin typeface="Calibri"/>
                          <a:cs typeface="Calibri"/>
                        </a:rPr>
                        <a:t> </a:t>
                      </a:r>
                      <a:r>
                        <a:rPr sz="1400" b="1" dirty="0">
                          <a:solidFill>
                            <a:srgbClr val="FFFFFF"/>
                          </a:solidFill>
                          <a:latin typeface="Calibri"/>
                          <a:cs typeface="Calibri"/>
                        </a:rPr>
                        <a:t>of</a:t>
                      </a:r>
                      <a:r>
                        <a:rPr sz="1400" b="1" spc="-55" dirty="0">
                          <a:solidFill>
                            <a:srgbClr val="FFFFFF"/>
                          </a:solidFill>
                          <a:latin typeface="Calibri"/>
                          <a:cs typeface="Calibri"/>
                        </a:rPr>
                        <a:t> </a:t>
                      </a:r>
                      <a:r>
                        <a:rPr sz="1400" b="1" spc="-10" dirty="0">
                          <a:solidFill>
                            <a:srgbClr val="FFFFFF"/>
                          </a:solidFill>
                          <a:latin typeface="Calibri"/>
                          <a:cs typeface="Calibri"/>
                        </a:rPr>
                        <a:t>Performance</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1F487C"/>
                    </a:solidFill>
                  </a:tcPr>
                </a:tc>
                <a:extLst>
                  <a:ext uri="{0D108BD9-81ED-4DB2-BD59-A6C34878D82A}">
                    <a16:rowId xmlns:a16="http://schemas.microsoft.com/office/drawing/2014/main" val="10000"/>
                  </a:ext>
                </a:extLst>
              </a:tr>
              <a:tr h="831850">
                <a:tc>
                  <a:txBody>
                    <a:bodyPr/>
                    <a:lstStyle/>
                    <a:p>
                      <a:pPr marL="91440">
                        <a:lnSpc>
                          <a:spcPct val="100000"/>
                        </a:lnSpc>
                        <a:spcBef>
                          <a:spcPts val="260"/>
                        </a:spcBef>
                      </a:pPr>
                      <a:r>
                        <a:rPr sz="1600" b="1" dirty="0">
                          <a:latin typeface="Calibri"/>
                          <a:cs typeface="Calibri"/>
                        </a:rPr>
                        <a:t>Congressional</a:t>
                      </a:r>
                      <a:r>
                        <a:rPr sz="1600" b="1" spc="-45" dirty="0">
                          <a:latin typeface="Calibri"/>
                          <a:cs typeface="Calibri"/>
                        </a:rPr>
                        <a:t> </a:t>
                      </a:r>
                      <a:r>
                        <a:rPr sz="1600" b="1" dirty="0">
                          <a:latin typeface="Calibri"/>
                          <a:cs typeface="Calibri"/>
                        </a:rPr>
                        <a:t>District</a:t>
                      </a:r>
                      <a:r>
                        <a:rPr sz="1600" b="1" spc="-40" dirty="0">
                          <a:latin typeface="Calibri"/>
                          <a:cs typeface="Calibri"/>
                        </a:rPr>
                        <a:t> </a:t>
                      </a:r>
                      <a:r>
                        <a:rPr sz="1600" b="1" dirty="0">
                          <a:latin typeface="Calibri"/>
                          <a:cs typeface="Calibri"/>
                        </a:rPr>
                        <a:t>Zip</a:t>
                      </a:r>
                      <a:r>
                        <a:rPr sz="1600" b="1" spc="-40" dirty="0">
                          <a:latin typeface="Calibri"/>
                          <a:cs typeface="Calibri"/>
                        </a:rPr>
                        <a:t> </a:t>
                      </a:r>
                      <a:r>
                        <a:rPr sz="1600" b="1" spc="-20" dirty="0">
                          <a:latin typeface="Calibri"/>
                          <a:cs typeface="Calibri"/>
                        </a:rPr>
                        <a:t>Code</a:t>
                      </a:r>
                      <a:endParaRPr sz="1600">
                        <a:latin typeface="Calibri"/>
                        <a:cs typeface="Calibri"/>
                      </a:endParaRPr>
                    </a:p>
                    <a:p>
                      <a:pPr marL="91440">
                        <a:lnSpc>
                          <a:spcPct val="100000"/>
                        </a:lnSpc>
                      </a:pPr>
                      <a:r>
                        <a:rPr sz="1600" spc="-10" dirty="0">
                          <a:latin typeface="Calibri"/>
                          <a:cs typeface="Calibri"/>
                        </a:rPr>
                        <a:t>H9821018P0023</a:t>
                      </a:r>
                      <a:endParaRPr sz="1600">
                        <a:latin typeface="Calibri"/>
                        <a:cs typeface="Calibri"/>
                      </a:endParaRPr>
                    </a:p>
                  </a:txBody>
                  <a:tcPr marL="0" marR="0" marT="3302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90805" marR="490855">
                        <a:lnSpc>
                          <a:spcPct val="100000"/>
                        </a:lnSpc>
                        <a:spcBef>
                          <a:spcPts val="260"/>
                        </a:spcBef>
                      </a:pPr>
                      <a:r>
                        <a:rPr sz="1600" spc="-20" dirty="0">
                          <a:latin typeface="Calibri"/>
                          <a:cs typeface="Calibri"/>
                        </a:rPr>
                        <a:t>FFP/Full- Open</a:t>
                      </a:r>
                      <a:endParaRPr sz="1600">
                        <a:latin typeface="Calibri"/>
                        <a:cs typeface="Calibri"/>
                      </a:endParaRPr>
                    </a:p>
                  </a:txBody>
                  <a:tcPr marL="0" marR="0" marT="3302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91440" marR="483870" algn="just">
                        <a:lnSpc>
                          <a:spcPct val="100000"/>
                        </a:lnSpc>
                        <a:spcBef>
                          <a:spcPts val="260"/>
                        </a:spcBef>
                      </a:pPr>
                      <a:r>
                        <a:rPr sz="1600" spc="-10" dirty="0">
                          <a:latin typeface="Calibri"/>
                          <a:cs typeface="Calibri"/>
                        </a:rPr>
                        <a:t>Option Year</a:t>
                      </a:r>
                      <a:r>
                        <a:rPr sz="1600" spc="-80" dirty="0">
                          <a:latin typeface="Calibri"/>
                          <a:cs typeface="Calibri"/>
                        </a:rPr>
                        <a:t> </a:t>
                      </a:r>
                      <a:r>
                        <a:rPr sz="1600" spc="-25" dirty="0">
                          <a:latin typeface="Calibri"/>
                          <a:cs typeface="Calibri"/>
                        </a:rPr>
                        <a:t>in </a:t>
                      </a:r>
                      <a:r>
                        <a:rPr sz="1600" spc="-10" dirty="0">
                          <a:latin typeface="Calibri"/>
                          <a:cs typeface="Calibri"/>
                        </a:rPr>
                        <a:t>Effect</a:t>
                      </a:r>
                      <a:endParaRPr sz="1600">
                        <a:latin typeface="Calibri"/>
                        <a:cs typeface="Calibri"/>
                      </a:endParaRPr>
                    </a:p>
                  </a:txBody>
                  <a:tcPr marL="0" marR="0" marT="3302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91440">
                        <a:lnSpc>
                          <a:spcPct val="100000"/>
                        </a:lnSpc>
                        <a:spcBef>
                          <a:spcPts val="254"/>
                        </a:spcBef>
                      </a:pPr>
                      <a:r>
                        <a:rPr sz="1600" spc="-10" dirty="0">
                          <a:latin typeface="Calibri"/>
                          <a:cs typeface="Calibri"/>
                        </a:rPr>
                        <a:t>511140</a:t>
                      </a:r>
                      <a:endParaRPr sz="1600">
                        <a:latin typeface="Calibri"/>
                        <a:cs typeface="Calibri"/>
                      </a:endParaRPr>
                    </a:p>
                  </a:txBody>
                  <a:tcPr marL="0" marR="0" marT="32384"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91440" marR="118745" indent="-635">
                        <a:lnSpc>
                          <a:spcPct val="100000"/>
                        </a:lnSpc>
                        <a:spcBef>
                          <a:spcPts val="254"/>
                        </a:spcBef>
                      </a:pPr>
                      <a:r>
                        <a:rPr sz="1600" dirty="0">
                          <a:latin typeface="Calibri"/>
                          <a:cs typeface="Calibri"/>
                        </a:rPr>
                        <a:t>Sep</a:t>
                      </a:r>
                      <a:r>
                        <a:rPr sz="1600" spc="-25" dirty="0">
                          <a:latin typeface="Calibri"/>
                          <a:cs typeface="Calibri"/>
                        </a:rPr>
                        <a:t> </a:t>
                      </a:r>
                      <a:r>
                        <a:rPr sz="1600" dirty="0">
                          <a:latin typeface="Calibri"/>
                          <a:cs typeface="Calibri"/>
                        </a:rPr>
                        <a:t>2018</a:t>
                      </a:r>
                      <a:r>
                        <a:rPr sz="1600" spc="-5" dirty="0">
                          <a:latin typeface="Calibri"/>
                          <a:cs typeface="Calibri"/>
                        </a:rPr>
                        <a:t> </a:t>
                      </a:r>
                      <a:r>
                        <a:rPr sz="1600" dirty="0">
                          <a:latin typeface="Calibri"/>
                          <a:cs typeface="Calibri"/>
                        </a:rPr>
                        <a:t>– Aug</a:t>
                      </a:r>
                      <a:r>
                        <a:rPr sz="1600" spc="-20" dirty="0">
                          <a:latin typeface="Calibri"/>
                          <a:cs typeface="Calibri"/>
                        </a:rPr>
                        <a:t> </a:t>
                      </a:r>
                      <a:r>
                        <a:rPr sz="1600" dirty="0">
                          <a:latin typeface="Calibri"/>
                          <a:cs typeface="Calibri"/>
                        </a:rPr>
                        <a:t>2023 </a:t>
                      </a:r>
                      <a:r>
                        <a:rPr sz="1600" spc="-50" dirty="0">
                          <a:latin typeface="Calibri"/>
                          <a:cs typeface="Calibri"/>
                        </a:rPr>
                        <a:t>/ </a:t>
                      </a:r>
                      <a:r>
                        <a:rPr sz="1600" spc="-10" dirty="0">
                          <a:latin typeface="Calibri"/>
                          <a:cs typeface="Calibri"/>
                        </a:rPr>
                        <a:t>Offsite</a:t>
                      </a:r>
                      <a:endParaRPr sz="1600">
                        <a:latin typeface="Calibri"/>
                        <a:cs typeface="Calibri"/>
                      </a:endParaRPr>
                    </a:p>
                  </a:txBody>
                  <a:tcPr marL="0" marR="0" marT="32384"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1"/>
                  </a:ext>
                </a:extLst>
              </a:tr>
              <a:tr h="956944">
                <a:tc>
                  <a:txBody>
                    <a:bodyPr/>
                    <a:lstStyle/>
                    <a:p>
                      <a:pPr marL="91440">
                        <a:lnSpc>
                          <a:spcPct val="100000"/>
                        </a:lnSpc>
                        <a:spcBef>
                          <a:spcPts val="259"/>
                        </a:spcBef>
                      </a:pPr>
                      <a:r>
                        <a:rPr sz="1600" b="1" dirty="0">
                          <a:latin typeface="Calibri"/>
                          <a:cs typeface="Calibri"/>
                        </a:rPr>
                        <a:t>IDIQ</a:t>
                      </a:r>
                      <a:r>
                        <a:rPr sz="1600" b="1" spc="-40" dirty="0">
                          <a:latin typeface="Calibri"/>
                          <a:cs typeface="Calibri"/>
                        </a:rPr>
                        <a:t> </a:t>
                      </a:r>
                      <a:r>
                        <a:rPr sz="1600" b="1" dirty="0">
                          <a:latin typeface="Calibri"/>
                          <a:cs typeface="Calibri"/>
                        </a:rPr>
                        <a:t>Communication</a:t>
                      </a:r>
                      <a:r>
                        <a:rPr sz="1600" b="1" spc="-40" dirty="0">
                          <a:latin typeface="Calibri"/>
                          <a:cs typeface="Calibri"/>
                        </a:rPr>
                        <a:t> </a:t>
                      </a:r>
                      <a:r>
                        <a:rPr sz="1600" b="1" dirty="0">
                          <a:latin typeface="Calibri"/>
                          <a:cs typeface="Calibri"/>
                        </a:rPr>
                        <a:t>Services</a:t>
                      </a:r>
                      <a:r>
                        <a:rPr sz="1600" b="1" spc="-20" dirty="0">
                          <a:latin typeface="Calibri"/>
                          <a:cs typeface="Calibri"/>
                        </a:rPr>
                        <a:t> </a:t>
                      </a:r>
                      <a:r>
                        <a:rPr sz="1600" b="1" spc="-10" dirty="0">
                          <a:latin typeface="Calibri"/>
                          <a:cs typeface="Calibri"/>
                        </a:rPr>
                        <a:t>Support</a:t>
                      </a:r>
                      <a:endParaRPr sz="1600">
                        <a:latin typeface="Calibri"/>
                        <a:cs typeface="Calibri"/>
                      </a:endParaRPr>
                    </a:p>
                    <a:p>
                      <a:pPr marL="91440">
                        <a:lnSpc>
                          <a:spcPct val="100000"/>
                        </a:lnSpc>
                      </a:pPr>
                      <a:r>
                        <a:rPr sz="1600" spc="-10" dirty="0">
                          <a:latin typeface="Calibri"/>
                          <a:cs typeface="Calibri"/>
                        </a:rPr>
                        <a:t>H9821019D0002</a:t>
                      </a:r>
                      <a:endParaRPr sz="1600">
                        <a:latin typeface="Calibri"/>
                        <a:cs typeface="Calibri"/>
                      </a:endParaRPr>
                    </a:p>
                  </a:txBody>
                  <a:tcPr marL="0" marR="0" marT="3301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1440" marR="188595">
                        <a:lnSpc>
                          <a:spcPct val="100000"/>
                        </a:lnSpc>
                        <a:spcBef>
                          <a:spcPts val="254"/>
                        </a:spcBef>
                      </a:pPr>
                      <a:r>
                        <a:rPr sz="1600" spc="-10" dirty="0">
                          <a:latin typeface="Calibri"/>
                          <a:cs typeface="Calibri"/>
                        </a:rPr>
                        <a:t>FFP/Small </a:t>
                      </a:r>
                      <a:r>
                        <a:rPr sz="1600" dirty="0">
                          <a:latin typeface="Calibri"/>
                          <a:cs typeface="Calibri"/>
                        </a:rPr>
                        <a:t>Business</a:t>
                      </a:r>
                      <a:r>
                        <a:rPr sz="1600" spc="-30" dirty="0">
                          <a:latin typeface="Calibri"/>
                          <a:cs typeface="Calibri"/>
                        </a:rPr>
                        <a:t> </a:t>
                      </a:r>
                      <a:r>
                        <a:rPr sz="1600" spc="-25" dirty="0">
                          <a:latin typeface="Calibri"/>
                          <a:cs typeface="Calibri"/>
                        </a:rPr>
                        <a:t>Set </a:t>
                      </a:r>
                      <a:r>
                        <a:rPr sz="1600" spc="-10" dirty="0">
                          <a:latin typeface="Calibri"/>
                          <a:cs typeface="Calibri"/>
                        </a:rPr>
                        <a:t>Aside</a:t>
                      </a:r>
                      <a:endParaRPr sz="1600">
                        <a:latin typeface="Calibri"/>
                        <a:cs typeface="Calibri"/>
                      </a:endParaRPr>
                    </a:p>
                  </a:txBody>
                  <a:tcPr marL="0" marR="0" marT="3238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1440" marR="483870" algn="just">
                        <a:lnSpc>
                          <a:spcPct val="100000"/>
                        </a:lnSpc>
                        <a:spcBef>
                          <a:spcPts val="254"/>
                        </a:spcBef>
                      </a:pPr>
                      <a:r>
                        <a:rPr sz="1600" spc="-10" dirty="0">
                          <a:latin typeface="Calibri"/>
                          <a:cs typeface="Calibri"/>
                        </a:rPr>
                        <a:t>Option Year</a:t>
                      </a:r>
                      <a:r>
                        <a:rPr sz="1600" spc="-80" dirty="0">
                          <a:latin typeface="Calibri"/>
                          <a:cs typeface="Calibri"/>
                        </a:rPr>
                        <a:t> </a:t>
                      </a:r>
                      <a:r>
                        <a:rPr sz="1600" spc="-25" dirty="0">
                          <a:latin typeface="Calibri"/>
                          <a:cs typeface="Calibri"/>
                        </a:rPr>
                        <a:t>in </a:t>
                      </a:r>
                      <a:r>
                        <a:rPr sz="1600" spc="-10" dirty="0">
                          <a:latin typeface="Calibri"/>
                          <a:cs typeface="Calibri"/>
                        </a:rPr>
                        <a:t>Effect</a:t>
                      </a:r>
                      <a:endParaRPr sz="1600">
                        <a:latin typeface="Calibri"/>
                        <a:cs typeface="Calibri"/>
                      </a:endParaRPr>
                    </a:p>
                  </a:txBody>
                  <a:tcPr marL="0" marR="0" marT="3238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1440">
                        <a:lnSpc>
                          <a:spcPct val="100000"/>
                        </a:lnSpc>
                        <a:spcBef>
                          <a:spcPts val="254"/>
                        </a:spcBef>
                      </a:pPr>
                      <a:r>
                        <a:rPr sz="1600" spc="-10" dirty="0">
                          <a:latin typeface="Calibri"/>
                          <a:cs typeface="Calibri"/>
                        </a:rPr>
                        <a:t>541613</a:t>
                      </a:r>
                      <a:endParaRPr sz="1600">
                        <a:latin typeface="Calibri"/>
                        <a:cs typeface="Calibri"/>
                      </a:endParaRPr>
                    </a:p>
                  </a:txBody>
                  <a:tcPr marL="0" marR="0" marT="3238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1440" marR="250190">
                        <a:lnSpc>
                          <a:spcPct val="100000"/>
                        </a:lnSpc>
                        <a:spcBef>
                          <a:spcPts val="254"/>
                        </a:spcBef>
                      </a:pPr>
                      <a:r>
                        <a:rPr sz="1600" dirty="0">
                          <a:latin typeface="Calibri"/>
                          <a:cs typeface="Calibri"/>
                        </a:rPr>
                        <a:t>Jan</a:t>
                      </a:r>
                      <a:r>
                        <a:rPr sz="1600" spc="-15" dirty="0">
                          <a:latin typeface="Calibri"/>
                          <a:cs typeface="Calibri"/>
                        </a:rPr>
                        <a:t> </a:t>
                      </a:r>
                      <a:r>
                        <a:rPr sz="1600" dirty="0">
                          <a:latin typeface="Calibri"/>
                          <a:cs typeface="Calibri"/>
                        </a:rPr>
                        <a:t>2019 –</a:t>
                      </a:r>
                      <a:r>
                        <a:rPr sz="1600" spc="-10" dirty="0">
                          <a:latin typeface="Calibri"/>
                          <a:cs typeface="Calibri"/>
                        </a:rPr>
                        <a:t> </a:t>
                      </a:r>
                      <a:r>
                        <a:rPr sz="1600" dirty="0">
                          <a:latin typeface="Calibri"/>
                          <a:cs typeface="Calibri"/>
                        </a:rPr>
                        <a:t>Jan</a:t>
                      </a:r>
                      <a:r>
                        <a:rPr sz="1600" spc="-10" dirty="0">
                          <a:latin typeface="Calibri"/>
                          <a:cs typeface="Calibri"/>
                        </a:rPr>
                        <a:t> 2024/ Offsite</a:t>
                      </a:r>
                      <a:endParaRPr sz="1600">
                        <a:latin typeface="Calibri"/>
                        <a:cs typeface="Calibri"/>
                      </a:endParaRPr>
                    </a:p>
                  </a:txBody>
                  <a:tcPr marL="0" marR="0" marT="3238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val="10002"/>
                  </a:ext>
                </a:extLst>
              </a:tr>
              <a:tr h="1870075">
                <a:tc>
                  <a:txBody>
                    <a:bodyPr/>
                    <a:lstStyle/>
                    <a:p>
                      <a:pPr marL="91440">
                        <a:lnSpc>
                          <a:spcPct val="100000"/>
                        </a:lnSpc>
                        <a:spcBef>
                          <a:spcPts val="254"/>
                        </a:spcBef>
                      </a:pPr>
                      <a:r>
                        <a:rPr sz="1600" b="1" dirty="0">
                          <a:latin typeface="Calibri"/>
                          <a:cs typeface="Calibri"/>
                        </a:rPr>
                        <a:t>Portal</a:t>
                      </a:r>
                      <a:r>
                        <a:rPr sz="1600" b="1" spc="-50" dirty="0">
                          <a:latin typeface="Calibri"/>
                          <a:cs typeface="Calibri"/>
                        </a:rPr>
                        <a:t> </a:t>
                      </a:r>
                      <a:r>
                        <a:rPr sz="1600" b="1" dirty="0">
                          <a:latin typeface="Calibri"/>
                          <a:cs typeface="Calibri"/>
                        </a:rPr>
                        <a:t>Maintenance</a:t>
                      </a:r>
                      <a:r>
                        <a:rPr sz="1600" b="1" spc="-50" dirty="0">
                          <a:latin typeface="Calibri"/>
                          <a:cs typeface="Calibri"/>
                        </a:rPr>
                        <a:t> </a:t>
                      </a:r>
                      <a:r>
                        <a:rPr sz="1600" b="1" dirty="0">
                          <a:latin typeface="Calibri"/>
                          <a:cs typeface="Calibri"/>
                        </a:rPr>
                        <a:t>and</a:t>
                      </a:r>
                      <a:r>
                        <a:rPr sz="1600" b="1" spc="-25" dirty="0">
                          <a:latin typeface="Calibri"/>
                          <a:cs typeface="Calibri"/>
                        </a:rPr>
                        <a:t> </a:t>
                      </a:r>
                      <a:r>
                        <a:rPr sz="1600" b="1" dirty="0">
                          <a:latin typeface="Calibri"/>
                          <a:cs typeface="Calibri"/>
                        </a:rPr>
                        <a:t>Cloud</a:t>
                      </a:r>
                      <a:r>
                        <a:rPr sz="1600" b="1" spc="-30" dirty="0">
                          <a:latin typeface="Calibri"/>
                          <a:cs typeface="Calibri"/>
                        </a:rPr>
                        <a:t> </a:t>
                      </a:r>
                      <a:r>
                        <a:rPr sz="1600" b="1" spc="-10" dirty="0">
                          <a:latin typeface="Calibri"/>
                          <a:cs typeface="Calibri"/>
                        </a:rPr>
                        <a:t>Hosting</a:t>
                      </a:r>
                      <a:endParaRPr sz="1600" dirty="0">
                        <a:latin typeface="Calibri"/>
                        <a:cs typeface="Calibri"/>
                      </a:endParaRPr>
                    </a:p>
                    <a:p>
                      <a:pPr marL="91440">
                        <a:lnSpc>
                          <a:spcPct val="100000"/>
                        </a:lnSpc>
                      </a:pPr>
                      <a:r>
                        <a:rPr sz="1600" spc="-10" dirty="0">
                          <a:latin typeface="Calibri"/>
                          <a:cs typeface="Calibri"/>
                        </a:rPr>
                        <a:t>H9821020F0039</a:t>
                      </a:r>
                      <a:endParaRPr sz="1600" dirty="0">
                        <a:latin typeface="Calibri"/>
                        <a:cs typeface="Calibri"/>
                      </a:endParaRPr>
                    </a:p>
                  </a:txBody>
                  <a:tcPr marL="0" marR="0" marT="3238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91440" marR="119380">
                        <a:lnSpc>
                          <a:spcPct val="100000"/>
                        </a:lnSpc>
                        <a:spcBef>
                          <a:spcPts val="254"/>
                        </a:spcBef>
                      </a:pPr>
                      <a:r>
                        <a:rPr sz="1600" spc="-10" dirty="0">
                          <a:latin typeface="Calibri"/>
                          <a:cs typeface="Calibri"/>
                        </a:rPr>
                        <a:t>FFP/Service- Disabled- Veteran </a:t>
                      </a:r>
                      <a:r>
                        <a:rPr sz="1600" dirty="0">
                          <a:latin typeface="Calibri"/>
                          <a:cs typeface="Calibri"/>
                        </a:rPr>
                        <a:t>Owned</a:t>
                      </a:r>
                      <a:r>
                        <a:rPr sz="1600" spc="-10" dirty="0">
                          <a:latin typeface="Calibri"/>
                          <a:cs typeface="Calibri"/>
                        </a:rPr>
                        <a:t> Small </a:t>
                      </a:r>
                      <a:r>
                        <a:rPr sz="1600" dirty="0">
                          <a:latin typeface="Calibri"/>
                          <a:cs typeface="Calibri"/>
                        </a:rPr>
                        <a:t>Business</a:t>
                      </a:r>
                      <a:r>
                        <a:rPr sz="1600" spc="-30" dirty="0">
                          <a:latin typeface="Calibri"/>
                          <a:cs typeface="Calibri"/>
                        </a:rPr>
                        <a:t> </a:t>
                      </a:r>
                      <a:r>
                        <a:rPr sz="1600" spc="-25" dirty="0">
                          <a:latin typeface="Calibri"/>
                          <a:cs typeface="Calibri"/>
                        </a:rPr>
                        <a:t>Set </a:t>
                      </a:r>
                      <a:r>
                        <a:rPr sz="1600" spc="-10" dirty="0">
                          <a:latin typeface="Calibri"/>
                          <a:cs typeface="Calibri"/>
                        </a:rPr>
                        <a:t>Aside</a:t>
                      </a:r>
                      <a:endParaRPr sz="1600">
                        <a:latin typeface="Calibri"/>
                        <a:cs typeface="Calibri"/>
                      </a:endParaRPr>
                    </a:p>
                  </a:txBody>
                  <a:tcPr marL="0" marR="0" marT="3238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91440" marR="483870" algn="just">
                        <a:lnSpc>
                          <a:spcPct val="100000"/>
                        </a:lnSpc>
                        <a:spcBef>
                          <a:spcPts val="250"/>
                        </a:spcBef>
                      </a:pPr>
                      <a:r>
                        <a:rPr sz="1600" spc="-10" dirty="0">
                          <a:latin typeface="Calibri"/>
                          <a:cs typeface="Calibri"/>
                        </a:rPr>
                        <a:t>Option Year</a:t>
                      </a:r>
                      <a:r>
                        <a:rPr sz="1600" spc="-80" dirty="0">
                          <a:latin typeface="Calibri"/>
                          <a:cs typeface="Calibri"/>
                        </a:rPr>
                        <a:t> </a:t>
                      </a:r>
                      <a:r>
                        <a:rPr sz="1600" spc="-25" dirty="0">
                          <a:latin typeface="Calibri"/>
                          <a:cs typeface="Calibri"/>
                        </a:rPr>
                        <a:t>in </a:t>
                      </a:r>
                      <a:r>
                        <a:rPr sz="1600" spc="-10" dirty="0">
                          <a:latin typeface="Calibri"/>
                          <a:cs typeface="Calibri"/>
                        </a:rPr>
                        <a:t>Effect</a:t>
                      </a:r>
                      <a:endParaRPr sz="1600">
                        <a:latin typeface="Calibri"/>
                        <a:cs typeface="Calibri"/>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91440">
                        <a:lnSpc>
                          <a:spcPct val="100000"/>
                        </a:lnSpc>
                        <a:spcBef>
                          <a:spcPts val="250"/>
                        </a:spcBef>
                      </a:pPr>
                      <a:r>
                        <a:rPr sz="1600" spc="-10" dirty="0">
                          <a:latin typeface="Calibri"/>
                          <a:cs typeface="Calibri"/>
                        </a:rPr>
                        <a:t>518210</a:t>
                      </a:r>
                      <a:endParaRPr sz="1600">
                        <a:latin typeface="Calibri"/>
                        <a:cs typeface="Calibri"/>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91440" marR="249554">
                        <a:lnSpc>
                          <a:spcPct val="100000"/>
                        </a:lnSpc>
                        <a:spcBef>
                          <a:spcPts val="250"/>
                        </a:spcBef>
                      </a:pPr>
                      <a:r>
                        <a:rPr sz="1600" dirty="0">
                          <a:latin typeface="Calibri"/>
                          <a:cs typeface="Calibri"/>
                        </a:rPr>
                        <a:t>Jan</a:t>
                      </a:r>
                      <a:r>
                        <a:rPr sz="1600" spc="-15" dirty="0">
                          <a:latin typeface="Calibri"/>
                          <a:cs typeface="Calibri"/>
                        </a:rPr>
                        <a:t> </a:t>
                      </a:r>
                      <a:r>
                        <a:rPr sz="1600" dirty="0">
                          <a:latin typeface="Calibri"/>
                          <a:cs typeface="Calibri"/>
                        </a:rPr>
                        <a:t>2020 –</a:t>
                      </a:r>
                      <a:r>
                        <a:rPr sz="1600" spc="-10" dirty="0">
                          <a:latin typeface="Calibri"/>
                          <a:cs typeface="Calibri"/>
                        </a:rPr>
                        <a:t> </a:t>
                      </a:r>
                      <a:r>
                        <a:rPr sz="1600" dirty="0">
                          <a:latin typeface="Calibri"/>
                          <a:cs typeface="Calibri"/>
                        </a:rPr>
                        <a:t>Jan</a:t>
                      </a:r>
                      <a:r>
                        <a:rPr sz="1600" spc="-10" dirty="0">
                          <a:latin typeface="Calibri"/>
                          <a:cs typeface="Calibri"/>
                        </a:rPr>
                        <a:t> 2025/ Offsite</a:t>
                      </a:r>
                      <a:endParaRPr sz="1600">
                        <a:latin typeface="Calibri"/>
                        <a:cs typeface="Calibri"/>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3"/>
                  </a:ext>
                </a:extLst>
              </a:tr>
              <a:tr h="937260">
                <a:tc>
                  <a:txBody>
                    <a:bodyPr/>
                    <a:lstStyle/>
                    <a:p>
                      <a:pPr marL="91440">
                        <a:lnSpc>
                          <a:spcPct val="100000"/>
                        </a:lnSpc>
                        <a:spcBef>
                          <a:spcPts val="250"/>
                        </a:spcBef>
                      </a:pPr>
                      <a:r>
                        <a:rPr sz="1600" b="1" dirty="0">
                          <a:latin typeface="Calibri"/>
                          <a:cs typeface="Calibri"/>
                        </a:rPr>
                        <a:t>Email</a:t>
                      </a:r>
                      <a:r>
                        <a:rPr sz="1600" b="1" spc="-20" dirty="0">
                          <a:latin typeface="Calibri"/>
                          <a:cs typeface="Calibri"/>
                        </a:rPr>
                        <a:t> </a:t>
                      </a:r>
                      <a:r>
                        <a:rPr sz="1600" b="1" spc="-10" dirty="0">
                          <a:latin typeface="Calibri"/>
                          <a:cs typeface="Calibri"/>
                        </a:rPr>
                        <a:t>Application</a:t>
                      </a:r>
                      <a:endParaRPr sz="1600" dirty="0">
                        <a:latin typeface="Calibri"/>
                        <a:cs typeface="Calibri"/>
                      </a:endParaRPr>
                    </a:p>
                    <a:p>
                      <a:pPr marL="91440">
                        <a:lnSpc>
                          <a:spcPct val="100000"/>
                        </a:lnSpc>
                      </a:pPr>
                      <a:r>
                        <a:rPr sz="1600" spc="-10" dirty="0">
                          <a:latin typeface="Calibri"/>
                          <a:cs typeface="Calibri"/>
                        </a:rPr>
                        <a:t>H9821020F0268</a:t>
                      </a:r>
                      <a:endParaRPr sz="1600" dirty="0">
                        <a:latin typeface="Calibri"/>
                        <a:cs typeface="Calibri"/>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1440" marR="490855">
                        <a:lnSpc>
                          <a:spcPct val="100000"/>
                        </a:lnSpc>
                        <a:spcBef>
                          <a:spcPts val="250"/>
                        </a:spcBef>
                      </a:pPr>
                      <a:r>
                        <a:rPr sz="1600" spc="-20" dirty="0">
                          <a:latin typeface="Calibri"/>
                          <a:cs typeface="Calibri"/>
                        </a:rPr>
                        <a:t>FFP/Full- Open</a:t>
                      </a:r>
                      <a:endParaRPr sz="1600">
                        <a:latin typeface="Calibri"/>
                        <a:cs typeface="Calibri"/>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1440" marR="483870" algn="just">
                        <a:lnSpc>
                          <a:spcPct val="100000"/>
                        </a:lnSpc>
                        <a:spcBef>
                          <a:spcPts val="250"/>
                        </a:spcBef>
                      </a:pPr>
                      <a:r>
                        <a:rPr sz="1600" spc="-10" dirty="0">
                          <a:latin typeface="Calibri"/>
                          <a:cs typeface="Calibri"/>
                        </a:rPr>
                        <a:t>Option Year</a:t>
                      </a:r>
                      <a:r>
                        <a:rPr sz="1600" spc="-80" dirty="0">
                          <a:latin typeface="Calibri"/>
                          <a:cs typeface="Calibri"/>
                        </a:rPr>
                        <a:t> </a:t>
                      </a:r>
                      <a:r>
                        <a:rPr sz="1600" spc="-25" dirty="0">
                          <a:latin typeface="Calibri"/>
                          <a:cs typeface="Calibri"/>
                        </a:rPr>
                        <a:t>in </a:t>
                      </a:r>
                      <a:r>
                        <a:rPr sz="1600" spc="-10" dirty="0">
                          <a:latin typeface="Calibri"/>
                          <a:cs typeface="Calibri"/>
                        </a:rPr>
                        <a:t>Effect</a:t>
                      </a:r>
                      <a:endParaRPr sz="1600">
                        <a:latin typeface="Calibri"/>
                        <a:cs typeface="Calibri"/>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1440">
                        <a:lnSpc>
                          <a:spcPct val="100000"/>
                        </a:lnSpc>
                        <a:spcBef>
                          <a:spcPts val="250"/>
                        </a:spcBef>
                      </a:pPr>
                      <a:r>
                        <a:rPr sz="1600" spc="-10" dirty="0">
                          <a:latin typeface="Calibri"/>
                          <a:cs typeface="Calibri"/>
                        </a:rPr>
                        <a:t>511210</a:t>
                      </a:r>
                      <a:endParaRPr sz="1600">
                        <a:latin typeface="Calibri"/>
                        <a:cs typeface="Calibri"/>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1440" marR="249554" indent="-635">
                        <a:lnSpc>
                          <a:spcPct val="100000"/>
                        </a:lnSpc>
                        <a:spcBef>
                          <a:spcPts val="250"/>
                        </a:spcBef>
                      </a:pPr>
                      <a:r>
                        <a:rPr sz="1600" dirty="0">
                          <a:latin typeface="Calibri"/>
                          <a:cs typeface="Calibri"/>
                        </a:rPr>
                        <a:t>Aug</a:t>
                      </a:r>
                      <a:r>
                        <a:rPr sz="1600" spc="-30" dirty="0">
                          <a:latin typeface="Calibri"/>
                          <a:cs typeface="Calibri"/>
                        </a:rPr>
                        <a:t> </a:t>
                      </a:r>
                      <a:r>
                        <a:rPr sz="1600" dirty="0">
                          <a:latin typeface="Calibri"/>
                          <a:cs typeface="Calibri"/>
                        </a:rPr>
                        <a:t>2020</a:t>
                      </a:r>
                      <a:r>
                        <a:rPr sz="1600" spc="-5" dirty="0">
                          <a:latin typeface="Calibri"/>
                          <a:cs typeface="Calibri"/>
                        </a:rPr>
                        <a:t> </a:t>
                      </a:r>
                      <a:r>
                        <a:rPr sz="1600" dirty="0">
                          <a:latin typeface="Calibri"/>
                          <a:cs typeface="Calibri"/>
                        </a:rPr>
                        <a:t>–</a:t>
                      </a:r>
                      <a:r>
                        <a:rPr sz="1600" spc="-5" dirty="0">
                          <a:latin typeface="Calibri"/>
                          <a:cs typeface="Calibri"/>
                        </a:rPr>
                        <a:t> </a:t>
                      </a:r>
                      <a:r>
                        <a:rPr sz="1600" dirty="0">
                          <a:latin typeface="Calibri"/>
                          <a:cs typeface="Calibri"/>
                        </a:rPr>
                        <a:t>Jul</a:t>
                      </a:r>
                      <a:r>
                        <a:rPr sz="1600" spc="-10" dirty="0">
                          <a:latin typeface="Calibri"/>
                          <a:cs typeface="Calibri"/>
                        </a:rPr>
                        <a:t> </a:t>
                      </a:r>
                      <a:r>
                        <a:rPr sz="1600" spc="-20" dirty="0">
                          <a:latin typeface="Calibri"/>
                          <a:cs typeface="Calibri"/>
                        </a:rPr>
                        <a:t>2025/ </a:t>
                      </a:r>
                      <a:r>
                        <a:rPr sz="1600" spc="-10" dirty="0">
                          <a:latin typeface="Calibri"/>
                          <a:cs typeface="Calibri"/>
                        </a:rPr>
                        <a:t>Offsite</a:t>
                      </a:r>
                      <a:endParaRPr sz="1600" dirty="0">
                        <a:latin typeface="Calibri"/>
                        <a:cs typeface="Calibri"/>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val="10004"/>
                  </a:ext>
                </a:extLst>
              </a:tr>
            </a:tbl>
          </a:graphicData>
        </a:graphic>
      </p:graphicFrame>
      <p:sp>
        <p:nvSpPr>
          <p:cNvPr id="2" name="Title 1"/>
          <p:cNvSpPr>
            <a:spLocks noGrp="1"/>
          </p:cNvSpPr>
          <p:nvPr>
            <p:ph type="title"/>
          </p:nvPr>
        </p:nvSpPr>
        <p:spPr>
          <a:xfrm>
            <a:off x="1157199" y="420785"/>
            <a:ext cx="8385313" cy="748058"/>
          </a:xfrm>
        </p:spPr>
        <p:txBody>
          <a:bodyPr>
            <a:noAutofit/>
          </a:bodyPr>
          <a:lstStyle/>
          <a:p>
            <a:r>
              <a:rPr lang="en-US" sz="3200" b="1" dirty="0">
                <a:latin typeface="Arial" panose="020B0604020202020204" pitchFamily="34" charset="0"/>
                <a:cs typeface="Arial" panose="020B0604020202020204" pitchFamily="34" charset="0"/>
              </a:rPr>
              <a:t>Federal</a:t>
            </a:r>
            <a:r>
              <a:rPr lang="en-US" sz="3200" b="1" spc="-15" dirty="0">
                <a:latin typeface="Arial" panose="020B0604020202020204" pitchFamily="34" charset="0"/>
                <a:cs typeface="Arial" panose="020B0604020202020204" pitchFamily="34" charset="0"/>
              </a:rPr>
              <a:t> </a:t>
            </a:r>
            <a:r>
              <a:rPr lang="en-US" sz="3200" b="1" spc="-70" dirty="0">
                <a:latin typeface="Arial" panose="020B0604020202020204" pitchFamily="34" charset="0"/>
                <a:cs typeface="Arial" panose="020B0604020202020204" pitchFamily="34" charset="0"/>
              </a:rPr>
              <a:t>Voting</a:t>
            </a:r>
            <a:r>
              <a:rPr lang="en-US" sz="3200" b="1" spc="-145" dirty="0">
                <a:latin typeface="Arial" panose="020B0604020202020204" pitchFamily="34" charset="0"/>
                <a:cs typeface="Arial" panose="020B0604020202020204" pitchFamily="34" charset="0"/>
              </a:rPr>
              <a:t> </a:t>
            </a:r>
            <a:r>
              <a:rPr lang="en-US" sz="3200" b="1" dirty="0">
                <a:latin typeface="Arial" panose="020B0604020202020204" pitchFamily="34" charset="0"/>
                <a:cs typeface="Arial" panose="020B0604020202020204" pitchFamily="34" charset="0"/>
              </a:rPr>
              <a:t>Assistance</a:t>
            </a:r>
            <a:r>
              <a:rPr lang="en-US" sz="3200" b="1" spc="-5" dirty="0">
                <a:latin typeface="Arial" panose="020B0604020202020204" pitchFamily="34" charset="0"/>
                <a:cs typeface="Arial" panose="020B0604020202020204" pitchFamily="34" charset="0"/>
              </a:rPr>
              <a:t> </a:t>
            </a:r>
            <a:r>
              <a:rPr lang="en-US" sz="3200" b="1" dirty="0">
                <a:latin typeface="Arial" panose="020B0604020202020204" pitchFamily="34" charset="0"/>
                <a:cs typeface="Arial" panose="020B0604020202020204" pitchFamily="34" charset="0"/>
              </a:rPr>
              <a:t>Program</a:t>
            </a:r>
            <a:r>
              <a:rPr lang="en-US" sz="3200" b="1" spc="-5" dirty="0">
                <a:latin typeface="Arial" panose="020B0604020202020204" pitchFamily="34" charset="0"/>
                <a:cs typeface="Arial" panose="020B0604020202020204" pitchFamily="34" charset="0"/>
              </a:rPr>
              <a:t> </a:t>
            </a:r>
            <a:r>
              <a:rPr lang="en-US" sz="3200" b="1" spc="-35" dirty="0">
                <a:latin typeface="Arial" panose="020B0604020202020204" pitchFamily="34" charset="0"/>
                <a:cs typeface="Arial" panose="020B0604020202020204" pitchFamily="34" charset="0"/>
              </a:rPr>
              <a:t>(FVAP)</a:t>
            </a:r>
            <a:r>
              <a:rPr lang="en-US" sz="3200" dirty="0">
                <a:latin typeface="Arial" panose="020B0604020202020204" pitchFamily="34" charset="0"/>
                <a:cs typeface="Arial" panose="020B0604020202020204" pitchFamily="34" charset="0"/>
              </a:rPr>
              <a:t/>
            </a:r>
            <a:br>
              <a:rPr lang="en-US" sz="3200" dirty="0">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p:txBody>
      </p:sp>
      <p:pic>
        <p:nvPicPr>
          <p:cNvPr id="4" name="object 4"/>
          <p:cNvPicPr/>
          <p:nvPr/>
        </p:nvPicPr>
        <p:blipFill>
          <a:blip r:embed="rId2" cstate="print"/>
          <a:stretch>
            <a:fillRect/>
          </a:stretch>
        </p:blipFill>
        <p:spPr>
          <a:xfrm>
            <a:off x="9985629" y="5883965"/>
            <a:ext cx="2043552" cy="783734"/>
          </a:xfrm>
          <a:prstGeom prst="rect">
            <a:avLst/>
          </a:prstGeom>
        </p:spPr>
      </p:pic>
      <p:sp>
        <p:nvSpPr>
          <p:cNvPr id="6" name="object 9"/>
          <p:cNvSpPr txBox="1"/>
          <p:nvPr/>
        </p:nvSpPr>
        <p:spPr>
          <a:xfrm>
            <a:off x="1359903" y="6414984"/>
            <a:ext cx="8182609" cy="377190"/>
          </a:xfrm>
          <a:prstGeom prst="rect">
            <a:avLst/>
          </a:prstGeom>
        </p:spPr>
        <p:txBody>
          <a:bodyPr vert="horz" wrap="square" lIns="0" tIns="12700" rIns="0" bIns="0" rtlCol="0">
            <a:spAutoFit/>
          </a:bodyPr>
          <a:lstStyle/>
          <a:p>
            <a:pPr marL="12700">
              <a:lnSpc>
                <a:spcPct val="100000"/>
              </a:lnSpc>
              <a:spcBef>
                <a:spcPts val="100"/>
              </a:spcBef>
            </a:pPr>
            <a:r>
              <a:rPr sz="1100" dirty="0">
                <a:latin typeface="Calibri"/>
                <a:cs typeface="Calibri"/>
              </a:rPr>
              <a:t>Note:</a:t>
            </a:r>
            <a:r>
              <a:rPr sz="1100" spc="-15" dirty="0">
                <a:latin typeface="Calibri"/>
                <a:cs typeface="Calibri"/>
              </a:rPr>
              <a:t> </a:t>
            </a:r>
            <a:r>
              <a:rPr sz="1100" dirty="0">
                <a:latin typeface="Calibri"/>
                <a:cs typeface="Calibri"/>
              </a:rPr>
              <a:t>The</a:t>
            </a:r>
            <a:r>
              <a:rPr sz="1100" spc="-5" dirty="0">
                <a:latin typeface="Calibri"/>
                <a:cs typeface="Calibri"/>
              </a:rPr>
              <a:t> </a:t>
            </a:r>
            <a:r>
              <a:rPr sz="1100" spc="-10" dirty="0">
                <a:latin typeface="Calibri"/>
                <a:cs typeface="Calibri"/>
              </a:rPr>
              <a:t>Government</a:t>
            </a:r>
            <a:r>
              <a:rPr sz="1100" spc="-5" dirty="0">
                <a:latin typeface="Calibri"/>
                <a:cs typeface="Calibri"/>
              </a:rPr>
              <a:t> </a:t>
            </a:r>
            <a:r>
              <a:rPr sz="1100" dirty="0">
                <a:latin typeface="Calibri"/>
                <a:cs typeface="Calibri"/>
              </a:rPr>
              <a:t>does</a:t>
            </a:r>
            <a:r>
              <a:rPr sz="1100" spc="-25" dirty="0">
                <a:latin typeface="Calibri"/>
                <a:cs typeface="Calibri"/>
              </a:rPr>
              <a:t> </a:t>
            </a:r>
            <a:r>
              <a:rPr sz="1100" dirty="0">
                <a:latin typeface="Calibri"/>
                <a:cs typeface="Calibri"/>
              </a:rPr>
              <a:t>not</a:t>
            </a:r>
            <a:r>
              <a:rPr sz="1100" spc="-20" dirty="0">
                <a:latin typeface="Calibri"/>
                <a:cs typeface="Calibri"/>
              </a:rPr>
              <a:t> </a:t>
            </a:r>
            <a:r>
              <a:rPr sz="1100" spc="-10" dirty="0">
                <a:latin typeface="Calibri"/>
                <a:cs typeface="Calibri"/>
              </a:rPr>
              <a:t>guarantee</a:t>
            </a:r>
            <a:r>
              <a:rPr sz="1100" spc="-15" dirty="0">
                <a:latin typeface="Calibri"/>
                <a:cs typeface="Calibri"/>
              </a:rPr>
              <a:t> </a:t>
            </a:r>
            <a:r>
              <a:rPr sz="1100" dirty="0">
                <a:latin typeface="Calibri"/>
                <a:cs typeface="Calibri"/>
              </a:rPr>
              <a:t>that</a:t>
            </a:r>
            <a:r>
              <a:rPr sz="1100" spc="-20" dirty="0">
                <a:latin typeface="Calibri"/>
                <a:cs typeface="Calibri"/>
              </a:rPr>
              <a:t> </a:t>
            </a:r>
            <a:r>
              <a:rPr sz="1100" dirty="0">
                <a:latin typeface="Calibri"/>
                <a:cs typeface="Calibri"/>
              </a:rPr>
              <a:t>the</a:t>
            </a:r>
            <a:r>
              <a:rPr sz="1100" spc="-15" dirty="0">
                <a:latin typeface="Calibri"/>
                <a:cs typeface="Calibri"/>
              </a:rPr>
              <a:t> </a:t>
            </a:r>
            <a:r>
              <a:rPr sz="1100" spc="-10" dirty="0">
                <a:latin typeface="Calibri"/>
                <a:cs typeface="Calibri"/>
              </a:rPr>
              <a:t>information</a:t>
            </a:r>
            <a:r>
              <a:rPr sz="1100" spc="-35" dirty="0">
                <a:latin typeface="Calibri"/>
                <a:cs typeface="Calibri"/>
              </a:rPr>
              <a:t> </a:t>
            </a:r>
            <a:r>
              <a:rPr sz="1100" dirty="0">
                <a:latin typeface="Calibri"/>
                <a:cs typeface="Calibri"/>
              </a:rPr>
              <a:t>provided</a:t>
            </a:r>
            <a:r>
              <a:rPr sz="1100" spc="-10" dirty="0">
                <a:latin typeface="Calibri"/>
                <a:cs typeface="Calibri"/>
              </a:rPr>
              <a:t> </a:t>
            </a:r>
            <a:r>
              <a:rPr sz="1100" dirty="0">
                <a:latin typeface="Calibri"/>
                <a:cs typeface="Calibri"/>
              </a:rPr>
              <a:t>is</a:t>
            </a:r>
            <a:r>
              <a:rPr sz="1100" spc="-20" dirty="0">
                <a:latin typeface="Calibri"/>
                <a:cs typeface="Calibri"/>
              </a:rPr>
              <a:t> </a:t>
            </a:r>
            <a:r>
              <a:rPr sz="1100" spc="-10" dirty="0">
                <a:latin typeface="Calibri"/>
                <a:cs typeface="Calibri"/>
              </a:rPr>
              <a:t>firm/factual.</a:t>
            </a:r>
            <a:r>
              <a:rPr sz="1100" spc="-25" dirty="0">
                <a:latin typeface="Calibri"/>
                <a:cs typeface="Calibri"/>
              </a:rPr>
              <a:t> </a:t>
            </a:r>
            <a:r>
              <a:rPr sz="1100" dirty="0">
                <a:latin typeface="Calibri"/>
                <a:cs typeface="Calibri"/>
              </a:rPr>
              <a:t>It</a:t>
            </a:r>
            <a:r>
              <a:rPr sz="1100" spc="-20" dirty="0">
                <a:latin typeface="Calibri"/>
                <a:cs typeface="Calibri"/>
              </a:rPr>
              <a:t> </a:t>
            </a:r>
            <a:r>
              <a:rPr sz="1100" spc="-10" dirty="0">
                <a:latin typeface="Calibri"/>
                <a:cs typeface="Calibri"/>
              </a:rPr>
              <a:t>should</a:t>
            </a:r>
            <a:r>
              <a:rPr sz="1100" spc="-35" dirty="0">
                <a:latin typeface="Calibri"/>
                <a:cs typeface="Calibri"/>
              </a:rPr>
              <a:t> </a:t>
            </a:r>
            <a:r>
              <a:rPr sz="1100" dirty="0">
                <a:latin typeface="Calibri"/>
                <a:cs typeface="Calibri"/>
              </a:rPr>
              <a:t>not</a:t>
            </a:r>
            <a:r>
              <a:rPr sz="1100" spc="-20" dirty="0">
                <a:latin typeface="Calibri"/>
                <a:cs typeface="Calibri"/>
              </a:rPr>
              <a:t> </a:t>
            </a:r>
            <a:r>
              <a:rPr sz="1100" dirty="0">
                <a:latin typeface="Calibri"/>
                <a:cs typeface="Calibri"/>
              </a:rPr>
              <a:t>be</a:t>
            </a:r>
            <a:r>
              <a:rPr sz="1100" spc="-10" dirty="0">
                <a:latin typeface="Calibri"/>
                <a:cs typeface="Calibri"/>
              </a:rPr>
              <a:t> </a:t>
            </a:r>
            <a:r>
              <a:rPr sz="1100" dirty="0">
                <a:latin typeface="Calibri"/>
                <a:cs typeface="Calibri"/>
              </a:rPr>
              <a:t>used</a:t>
            </a:r>
            <a:r>
              <a:rPr sz="1100" spc="-15" dirty="0">
                <a:latin typeface="Calibri"/>
                <a:cs typeface="Calibri"/>
              </a:rPr>
              <a:t> </a:t>
            </a:r>
            <a:r>
              <a:rPr sz="1100" dirty="0">
                <a:latin typeface="Calibri"/>
                <a:cs typeface="Calibri"/>
              </a:rPr>
              <a:t>for</a:t>
            </a:r>
            <a:r>
              <a:rPr sz="1100" spc="-25" dirty="0">
                <a:latin typeface="Calibri"/>
                <a:cs typeface="Calibri"/>
              </a:rPr>
              <a:t> </a:t>
            </a:r>
            <a:r>
              <a:rPr sz="1200" dirty="0">
                <a:latin typeface="Calibri"/>
                <a:cs typeface="Calibri"/>
              </a:rPr>
              <a:t>bid</a:t>
            </a:r>
            <a:r>
              <a:rPr sz="1200" spc="-20" dirty="0">
                <a:latin typeface="Calibri"/>
                <a:cs typeface="Calibri"/>
              </a:rPr>
              <a:t> </a:t>
            </a:r>
            <a:r>
              <a:rPr sz="1200" dirty="0">
                <a:latin typeface="Calibri"/>
                <a:cs typeface="Calibri"/>
              </a:rPr>
              <a:t>and</a:t>
            </a:r>
            <a:r>
              <a:rPr sz="1200" spc="-20" dirty="0">
                <a:latin typeface="Calibri"/>
                <a:cs typeface="Calibri"/>
              </a:rPr>
              <a:t> </a:t>
            </a:r>
            <a:r>
              <a:rPr sz="1200" dirty="0">
                <a:latin typeface="Calibri"/>
                <a:cs typeface="Calibri"/>
              </a:rPr>
              <a:t>proposal</a:t>
            </a:r>
            <a:r>
              <a:rPr sz="1200" spc="-10" dirty="0">
                <a:latin typeface="Calibri"/>
                <a:cs typeface="Calibri"/>
              </a:rPr>
              <a:t> purposes.</a:t>
            </a:r>
            <a:endParaRPr sz="1200" dirty="0">
              <a:latin typeface="Calibri"/>
              <a:cs typeface="Calibri"/>
            </a:endParaRPr>
          </a:p>
          <a:p>
            <a:pPr marL="12700">
              <a:lnSpc>
                <a:spcPct val="100000"/>
              </a:lnSpc>
              <a:spcBef>
                <a:spcPts val="10"/>
              </a:spcBef>
              <a:tabLst>
                <a:tab pos="2972435" algn="l"/>
              </a:tabLst>
            </a:pPr>
            <a:r>
              <a:rPr sz="1100" dirty="0">
                <a:latin typeface="Calibri"/>
                <a:cs typeface="Calibri"/>
              </a:rPr>
              <a:t>*</a:t>
            </a:r>
            <a:r>
              <a:rPr sz="1100" spc="-20" dirty="0">
                <a:latin typeface="Calibri"/>
                <a:cs typeface="Calibri"/>
              </a:rPr>
              <a:t> </a:t>
            </a:r>
            <a:r>
              <a:rPr sz="1100" spc="-10" dirty="0">
                <a:latin typeface="Calibri"/>
                <a:cs typeface="Calibri"/>
              </a:rPr>
              <a:t>Follow-</a:t>
            </a:r>
            <a:r>
              <a:rPr sz="1100" dirty="0">
                <a:latin typeface="Calibri"/>
                <a:cs typeface="Calibri"/>
              </a:rPr>
              <a:t>on</a:t>
            </a:r>
            <a:r>
              <a:rPr sz="1100" spc="-30" dirty="0">
                <a:latin typeface="Calibri"/>
                <a:cs typeface="Calibri"/>
              </a:rPr>
              <a:t> </a:t>
            </a:r>
            <a:r>
              <a:rPr sz="1100" dirty="0">
                <a:latin typeface="Calibri"/>
                <a:cs typeface="Calibri"/>
              </a:rPr>
              <a:t>–</a:t>
            </a:r>
            <a:r>
              <a:rPr sz="1100" spc="-20" dirty="0">
                <a:latin typeface="Calibri"/>
                <a:cs typeface="Calibri"/>
              </a:rPr>
              <a:t> </a:t>
            </a:r>
            <a:r>
              <a:rPr sz="1100" dirty="0">
                <a:latin typeface="Calibri"/>
                <a:cs typeface="Calibri"/>
              </a:rPr>
              <a:t>current</a:t>
            </a:r>
            <a:r>
              <a:rPr sz="1100" spc="-10" dirty="0">
                <a:latin typeface="Calibri"/>
                <a:cs typeface="Calibri"/>
              </a:rPr>
              <a:t> contract</a:t>
            </a:r>
            <a:r>
              <a:rPr sz="1100" spc="-35" dirty="0">
                <a:latin typeface="Calibri"/>
                <a:cs typeface="Calibri"/>
              </a:rPr>
              <a:t> </a:t>
            </a:r>
            <a:r>
              <a:rPr sz="1100" dirty="0">
                <a:latin typeface="Calibri"/>
                <a:cs typeface="Calibri"/>
              </a:rPr>
              <a:t>number</a:t>
            </a:r>
            <a:r>
              <a:rPr sz="1100" spc="-15" dirty="0">
                <a:latin typeface="Calibri"/>
                <a:cs typeface="Calibri"/>
              </a:rPr>
              <a:t> </a:t>
            </a:r>
            <a:r>
              <a:rPr sz="1100" spc="-10" dirty="0">
                <a:latin typeface="Calibri"/>
                <a:cs typeface="Calibri"/>
              </a:rPr>
              <a:t>provided</a:t>
            </a:r>
            <a:r>
              <a:rPr sz="1100" dirty="0">
                <a:latin typeface="Calibri"/>
                <a:cs typeface="Calibri"/>
              </a:rPr>
              <a:t>	**</a:t>
            </a:r>
            <a:r>
              <a:rPr sz="1100" spc="5" dirty="0">
                <a:latin typeface="Calibri"/>
                <a:cs typeface="Calibri"/>
              </a:rPr>
              <a:t> </a:t>
            </a:r>
            <a:r>
              <a:rPr sz="1100" spc="-10" dirty="0">
                <a:latin typeface="Calibri"/>
                <a:cs typeface="Calibri"/>
              </a:rPr>
              <a:t>Assisted</a:t>
            </a:r>
            <a:r>
              <a:rPr sz="1100" spc="-15" dirty="0">
                <a:latin typeface="Calibri"/>
                <a:cs typeface="Calibri"/>
              </a:rPr>
              <a:t> </a:t>
            </a:r>
            <a:r>
              <a:rPr sz="1100" spc="-10" dirty="0">
                <a:latin typeface="Calibri"/>
                <a:cs typeface="Calibri"/>
              </a:rPr>
              <a:t>Acquisition</a:t>
            </a:r>
            <a:endParaRPr sz="1100" dirty="0">
              <a:latin typeface="Calibri"/>
              <a:cs typeface="Calibri"/>
            </a:endParaRPr>
          </a:p>
        </p:txBody>
      </p:sp>
    </p:spTree>
    <p:extLst>
      <p:ext uri="{BB962C8B-B14F-4D97-AF65-F5344CB8AC3E}">
        <p14:creationId xmlns:p14="http://schemas.microsoft.com/office/powerpoint/2010/main" val="3913713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15"/>
          <p:cNvPicPr/>
          <p:nvPr/>
        </p:nvPicPr>
        <p:blipFill>
          <a:blip r:embed="rId2" cstate="print"/>
          <a:stretch>
            <a:fillRect/>
          </a:stretch>
        </p:blipFill>
        <p:spPr>
          <a:xfrm>
            <a:off x="2544417" y="425197"/>
            <a:ext cx="4985467" cy="1358302"/>
          </a:xfrm>
          <a:prstGeom prst="rect">
            <a:avLst/>
          </a:prstGeom>
        </p:spPr>
      </p:pic>
      <p:graphicFrame>
        <p:nvGraphicFramePr>
          <p:cNvPr id="5" name="object 8"/>
          <p:cNvGraphicFramePr>
            <a:graphicFrameLocks noGrp="1"/>
          </p:cNvGraphicFramePr>
          <p:nvPr>
            <p:extLst>
              <p:ext uri="{D42A27DB-BD31-4B8C-83A1-F6EECF244321}">
                <p14:modId xmlns:p14="http://schemas.microsoft.com/office/powerpoint/2010/main" val="1999421067"/>
              </p:ext>
            </p:extLst>
          </p:nvPr>
        </p:nvGraphicFramePr>
        <p:xfrm>
          <a:off x="1272486" y="1783499"/>
          <a:ext cx="8811260" cy="3931920"/>
        </p:xfrm>
        <a:graphic>
          <a:graphicData uri="http://schemas.openxmlformats.org/drawingml/2006/table">
            <a:tbl>
              <a:tblPr firstRow="1" bandRow="1">
                <a:tableStyleId>{2D5ABB26-0587-4C30-8999-92F81FD0307C}</a:tableStyleId>
              </a:tblPr>
              <a:tblGrid>
                <a:gridCol w="3084830">
                  <a:extLst>
                    <a:ext uri="{9D8B030D-6E8A-4147-A177-3AD203B41FA5}">
                      <a16:colId xmlns:a16="http://schemas.microsoft.com/office/drawing/2014/main" val="20000"/>
                    </a:ext>
                  </a:extLst>
                </a:gridCol>
                <a:gridCol w="1160780">
                  <a:extLst>
                    <a:ext uri="{9D8B030D-6E8A-4147-A177-3AD203B41FA5}">
                      <a16:colId xmlns:a16="http://schemas.microsoft.com/office/drawing/2014/main" val="20001"/>
                    </a:ext>
                  </a:extLst>
                </a:gridCol>
                <a:gridCol w="1346200">
                  <a:extLst>
                    <a:ext uri="{9D8B030D-6E8A-4147-A177-3AD203B41FA5}">
                      <a16:colId xmlns:a16="http://schemas.microsoft.com/office/drawing/2014/main" val="20002"/>
                    </a:ext>
                  </a:extLst>
                </a:gridCol>
                <a:gridCol w="1052830">
                  <a:extLst>
                    <a:ext uri="{9D8B030D-6E8A-4147-A177-3AD203B41FA5}">
                      <a16:colId xmlns:a16="http://schemas.microsoft.com/office/drawing/2014/main" val="20003"/>
                    </a:ext>
                  </a:extLst>
                </a:gridCol>
                <a:gridCol w="2166620">
                  <a:extLst>
                    <a:ext uri="{9D8B030D-6E8A-4147-A177-3AD203B41FA5}">
                      <a16:colId xmlns:a16="http://schemas.microsoft.com/office/drawing/2014/main" val="20004"/>
                    </a:ext>
                  </a:extLst>
                </a:gridCol>
              </a:tblGrid>
              <a:tr h="822960">
                <a:tc>
                  <a:txBody>
                    <a:bodyPr/>
                    <a:lstStyle/>
                    <a:p>
                      <a:pPr>
                        <a:lnSpc>
                          <a:spcPct val="100000"/>
                        </a:lnSpc>
                        <a:spcBef>
                          <a:spcPts val="50"/>
                        </a:spcBef>
                      </a:pPr>
                      <a:endParaRPr sz="1850">
                        <a:latin typeface="Times New Roman"/>
                        <a:cs typeface="Times New Roman"/>
                      </a:endParaRPr>
                    </a:p>
                    <a:p>
                      <a:pPr marL="375920">
                        <a:lnSpc>
                          <a:spcPct val="100000"/>
                        </a:lnSpc>
                      </a:pPr>
                      <a:r>
                        <a:rPr sz="1600" b="1" dirty="0">
                          <a:solidFill>
                            <a:srgbClr val="FFFFFF"/>
                          </a:solidFill>
                          <a:latin typeface="Calibri"/>
                          <a:cs typeface="Calibri"/>
                        </a:rPr>
                        <a:t>Description</a:t>
                      </a:r>
                      <a:r>
                        <a:rPr sz="1600" b="1" spc="-30" dirty="0">
                          <a:solidFill>
                            <a:srgbClr val="FFFFFF"/>
                          </a:solidFill>
                          <a:latin typeface="Calibri"/>
                          <a:cs typeface="Calibri"/>
                        </a:rPr>
                        <a:t> </a:t>
                      </a:r>
                      <a:r>
                        <a:rPr sz="1600" b="1" dirty="0">
                          <a:solidFill>
                            <a:srgbClr val="FFFFFF"/>
                          </a:solidFill>
                          <a:latin typeface="Calibri"/>
                          <a:cs typeface="Calibri"/>
                        </a:rPr>
                        <a:t>of</a:t>
                      </a:r>
                      <a:r>
                        <a:rPr sz="1600" b="1" spc="-5" dirty="0">
                          <a:solidFill>
                            <a:srgbClr val="FFFFFF"/>
                          </a:solidFill>
                          <a:latin typeface="Calibri"/>
                          <a:cs typeface="Calibri"/>
                        </a:rPr>
                        <a:t> </a:t>
                      </a:r>
                      <a:r>
                        <a:rPr sz="1600" b="1" spc="-10" dirty="0">
                          <a:solidFill>
                            <a:srgbClr val="FFFFFF"/>
                          </a:solidFill>
                          <a:latin typeface="Calibri"/>
                          <a:cs typeface="Calibri"/>
                        </a:rPr>
                        <a:t>Requirement</a:t>
                      </a:r>
                      <a:endParaRPr sz="1600">
                        <a:latin typeface="Calibri"/>
                        <a:cs typeface="Calibri"/>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105410" marR="98425" indent="635" algn="ctr">
                        <a:lnSpc>
                          <a:spcPct val="100000"/>
                        </a:lnSpc>
                        <a:spcBef>
                          <a:spcPts val="260"/>
                        </a:spcBef>
                      </a:pPr>
                      <a:r>
                        <a:rPr sz="1600" b="1" spc="-10" dirty="0">
                          <a:solidFill>
                            <a:srgbClr val="FFFFFF"/>
                          </a:solidFill>
                          <a:latin typeface="Calibri"/>
                          <a:cs typeface="Calibri"/>
                        </a:rPr>
                        <a:t>Planned Acquisition Strategy</a:t>
                      </a:r>
                      <a:endParaRPr sz="1600">
                        <a:latin typeface="Calibri"/>
                        <a:cs typeface="Calibri"/>
                      </a:endParaRPr>
                    </a:p>
                  </a:txBody>
                  <a:tcPr marL="0" marR="0" marT="3302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algn="ctr">
                        <a:lnSpc>
                          <a:spcPct val="100000"/>
                        </a:lnSpc>
                        <a:spcBef>
                          <a:spcPts val="259"/>
                        </a:spcBef>
                      </a:pPr>
                      <a:r>
                        <a:rPr sz="1600" b="1" spc="-20" dirty="0">
                          <a:solidFill>
                            <a:srgbClr val="FFFFFF"/>
                          </a:solidFill>
                          <a:latin typeface="Calibri"/>
                          <a:cs typeface="Calibri"/>
                        </a:rPr>
                        <a:t>Est.</a:t>
                      </a:r>
                      <a:endParaRPr sz="1600">
                        <a:latin typeface="Calibri"/>
                        <a:cs typeface="Calibri"/>
                      </a:endParaRPr>
                    </a:p>
                    <a:p>
                      <a:pPr marL="200025" marR="191770" algn="ctr">
                        <a:lnSpc>
                          <a:spcPct val="100000"/>
                        </a:lnSpc>
                      </a:pPr>
                      <a:r>
                        <a:rPr sz="1600" b="1" spc="-10" dirty="0">
                          <a:solidFill>
                            <a:srgbClr val="FFFFFF"/>
                          </a:solidFill>
                          <a:latin typeface="Calibri"/>
                          <a:cs typeface="Calibri"/>
                        </a:rPr>
                        <a:t>Solicitation </a:t>
                      </a:r>
                      <a:r>
                        <a:rPr sz="1600" b="1" spc="-20" dirty="0">
                          <a:solidFill>
                            <a:srgbClr val="FFFFFF"/>
                          </a:solidFill>
                          <a:latin typeface="Calibri"/>
                          <a:cs typeface="Calibri"/>
                        </a:rPr>
                        <a:t>Date</a:t>
                      </a:r>
                      <a:endParaRPr sz="1600">
                        <a:latin typeface="Calibri"/>
                        <a:cs typeface="Calibri"/>
                      </a:endParaRPr>
                    </a:p>
                  </a:txBody>
                  <a:tcPr marL="0" marR="0" marT="33019"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268605">
                        <a:lnSpc>
                          <a:spcPct val="100000"/>
                        </a:lnSpc>
                        <a:spcBef>
                          <a:spcPts val="1215"/>
                        </a:spcBef>
                      </a:pPr>
                      <a:r>
                        <a:rPr sz="1600" b="1" spc="-10" dirty="0">
                          <a:solidFill>
                            <a:srgbClr val="FFFFFF"/>
                          </a:solidFill>
                          <a:latin typeface="Calibri"/>
                          <a:cs typeface="Calibri"/>
                        </a:rPr>
                        <a:t>NAICS</a:t>
                      </a:r>
                      <a:endParaRPr sz="1600">
                        <a:latin typeface="Calibri"/>
                        <a:cs typeface="Calibri"/>
                      </a:endParaRPr>
                    </a:p>
                    <a:p>
                      <a:pPr marL="311785">
                        <a:lnSpc>
                          <a:spcPct val="100000"/>
                        </a:lnSpc>
                      </a:pPr>
                      <a:r>
                        <a:rPr sz="1600" b="1" spc="-20" dirty="0">
                          <a:solidFill>
                            <a:srgbClr val="FFFFFF"/>
                          </a:solidFill>
                          <a:latin typeface="Calibri"/>
                          <a:cs typeface="Calibri"/>
                        </a:rPr>
                        <a:t>Code</a:t>
                      </a:r>
                      <a:endParaRPr sz="1600">
                        <a:latin typeface="Calibri"/>
                        <a:cs typeface="Calibri"/>
                      </a:endParaRPr>
                    </a:p>
                  </a:txBody>
                  <a:tcPr marL="0" marR="0" marT="1543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132715">
                        <a:lnSpc>
                          <a:spcPct val="100000"/>
                        </a:lnSpc>
                        <a:spcBef>
                          <a:spcPts val="1215"/>
                        </a:spcBef>
                      </a:pPr>
                      <a:r>
                        <a:rPr sz="1600" b="1" dirty="0">
                          <a:solidFill>
                            <a:srgbClr val="FFFFFF"/>
                          </a:solidFill>
                          <a:latin typeface="Calibri"/>
                          <a:cs typeface="Calibri"/>
                        </a:rPr>
                        <a:t>Period</a:t>
                      </a:r>
                      <a:r>
                        <a:rPr sz="1600" b="1" spc="-25" dirty="0">
                          <a:solidFill>
                            <a:srgbClr val="FFFFFF"/>
                          </a:solidFill>
                          <a:latin typeface="Calibri"/>
                          <a:cs typeface="Calibri"/>
                        </a:rPr>
                        <a:t> </a:t>
                      </a:r>
                      <a:r>
                        <a:rPr sz="1600" b="1" dirty="0">
                          <a:solidFill>
                            <a:srgbClr val="FFFFFF"/>
                          </a:solidFill>
                          <a:latin typeface="Calibri"/>
                          <a:cs typeface="Calibri"/>
                        </a:rPr>
                        <a:t>of</a:t>
                      </a:r>
                      <a:r>
                        <a:rPr sz="1600" b="1" spc="-10" dirty="0">
                          <a:solidFill>
                            <a:srgbClr val="FFFFFF"/>
                          </a:solidFill>
                          <a:latin typeface="Calibri"/>
                          <a:cs typeface="Calibri"/>
                        </a:rPr>
                        <a:t> Performance</a:t>
                      </a:r>
                      <a:endParaRPr sz="1600">
                        <a:latin typeface="Calibri"/>
                        <a:cs typeface="Calibri"/>
                      </a:endParaRPr>
                    </a:p>
                    <a:p>
                      <a:pPr marL="118110">
                        <a:lnSpc>
                          <a:spcPct val="100000"/>
                        </a:lnSpc>
                      </a:pPr>
                      <a:r>
                        <a:rPr sz="1600" b="1" dirty="0">
                          <a:solidFill>
                            <a:srgbClr val="FFFFFF"/>
                          </a:solidFill>
                          <a:latin typeface="Calibri"/>
                          <a:cs typeface="Calibri"/>
                        </a:rPr>
                        <a:t>/</a:t>
                      </a:r>
                      <a:r>
                        <a:rPr sz="1600" b="1" spc="-5" dirty="0">
                          <a:solidFill>
                            <a:srgbClr val="FFFFFF"/>
                          </a:solidFill>
                          <a:latin typeface="Calibri"/>
                          <a:cs typeface="Calibri"/>
                        </a:rPr>
                        <a:t> </a:t>
                      </a:r>
                      <a:r>
                        <a:rPr sz="1600" b="1" dirty="0">
                          <a:solidFill>
                            <a:srgbClr val="FFFFFF"/>
                          </a:solidFill>
                          <a:latin typeface="Calibri"/>
                          <a:cs typeface="Calibri"/>
                        </a:rPr>
                        <a:t>Place</a:t>
                      </a:r>
                      <a:r>
                        <a:rPr sz="1600" b="1" spc="-20" dirty="0">
                          <a:solidFill>
                            <a:srgbClr val="FFFFFF"/>
                          </a:solidFill>
                          <a:latin typeface="Calibri"/>
                          <a:cs typeface="Calibri"/>
                        </a:rPr>
                        <a:t> </a:t>
                      </a:r>
                      <a:r>
                        <a:rPr sz="1600" b="1" dirty="0">
                          <a:solidFill>
                            <a:srgbClr val="FFFFFF"/>
                          </a:solidFill>
                          <a:latin typeface="Calibri"/>
                          <a:cs typeface="Calibri"/>
                        </a:rPr>
                        <a:t>of </a:t>
                      </a:r>
                      <a:r>
                        <a:rPr sz="1600" b="1" spc="-10" dirty="0">
                          <a:solidFill>
                            <a:srgbClr val="FFFFFF"/>
                          </a:solidFill>
                          <a:latin typeface="Calibri"/>
                          <a:cs typeface="Calibri"/>
                        </a:rPr>
                        <a:t>Performance</a:t>
                      </a:r>
                      <a:endParaRPr sz="1600">
                        <a:latin typeface="Calibri"/>
                        <a:cs typeface="Calibri"/>
                      </a:endParaRPr>
                    </a:p>
                  </a:txBody>
                  <a:tcPr marL="0" marR="0" marT="1543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extLst>
                  <a:ext uri="{0D108BD9-81ED-4DB2-BD59-A6C34878D82A}">
                    <a16:rowId xmlns:a16="http://schemas.microsoft.com/office/drawing/2014/main" val="10000"/>
                  </a:ext>
                </a:extLst>
              </a:tr>
              <a:tr h="1310640">
                <a:tc>
                  <a:txBody>
                    <a:bodyPr/>
                    <a:lstStyle/>
                    <a:p>
                      <a:pPr marL="91440">
                        <a:lnSpc>
                          <a:spcPct val="100000"/>
                        </a:lnSpc>
                        <a:spcBef>
                          <a:spcPts val="254"/>
                        </a:spcBef>
                      </a:pPr>
                      <a:r>
                        <a:rPr sz="1600" b="1" spc="-10" dirty="0">
                          <a:latin typeface="Calibri"/>
                          <a:cs typeface="Calibri"/>
                        </a:rPr>
                        <a:t>EventPLUS</a:t>
                      </a:r>
                      <a:r>
                        <a:rPr sz="1600" b="1" spc="-50" dirty="0">
                          <a:latin typeface="Calibri"/>
                          <a:cs typeface="Calibri"/>
                        </a:rPr>
                        <a:t> </a:t>
                      </a:r>
                      <a:r>
                        <a:rPr sz="1600" b="1" spc="-10" dirty="0">
                          <a:latin typeface="Calibri"/>
                          <a:cs typeface="Calibri"/>
                        </a:rPr>
                        <a:t>Platform</a:t>
                      </a:r>
                      <a:endParaRPr sz="1600">
                        <a:latin typeface="Calibri"/>
                        <a:cs typeface="Calibri"/>
                      </a:endParaRPr>
                    </a:p>
                    <a:p>
                      <a:pPr marL="91440">
                        <a:lnSpc>
                          <a:spcPct val="100000"/>
                        </a:lnSpc>
                      </a:pPr>
                      <a:r>
                        <a:rPr sz="1600" spc="-10" dirty="0">
                          <a:latin typeface="Calibri"/>
                          <a:cs typeface="Calibri"/>
                        </a:rPr>
                        <a:t>H9821019C0011</a:t>
                      </a:r>
                      <a:endParaRPr sz="1600">
                        <a:latin typeface="Calibri"/>
                        <a:cs typeface="Calibri"/>
                      </a:endParaRPr>
                    </a:p>
                  </a:txBody>
                  <a:tcPr marL="0" marR="0" marT="32384"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91440">
                        <a:lnSpc>
                          <a:spcPct val="100000"/>
                        </a:lnSpc>
                        <a:spcBef>
                          <a:spcPts val="254"/>
                        </a:spcBef>
                      </a:pPr>
                      <a:r>
                        <a:rPr sz="1600" spc="-10" dirty="0">
                          <a:latin typeface="Calibri"/>
                          <a:cs typeface="Calibri"/>
                        </a:rPr>
                        <a:t>FFP/8A</a:t>
                      </a:r>
                      <a:endParaRPr sz="1600">
                        <a:latin typeface="Calibri"/>
                        <a:cs typeface="Calibri"/>
                      </a:endParaRPr>
                    </a:p>
                    <a:p>
                      <a:pPr marL="91440" marR="300990">
                        <a:lnSpc>
                          <a:spcPct val="100000"/>
                        </a:lnSpc>
                      </a:pPr>
                      <a:r>
                        <a:rPr sz="1600" spc="-10" dirty="0">
                          <a:latin typeface="Calibri"/>
                          <a:cs typeface="Calibri"/>
                        </a:rPr>
                        <a:t>Small Business </a:t>
                      </a:r>
                      <a:r>
                        <a:rPr sz="1600" dirty="0">
                          <a:latin typeface="Calibri"/>
                          <a:cs typeface="Calibri"/>
                        </a:rPr>
                        <a:t>Set</a:t>
                      </a:r>
                      <a:r>
                        <a:rPr sz="1600" spc="-10" dirty="0">
                          <a:latin typeface="Calibri"/>
                          <a:cs typeface="Calibri"/>
                        </a:rPr>
                        <a:t> Aside</a:t>
                      </a:r>
                      <a:endParaRPr sz="1600">
                        <a:latin typeface="Calibri"/>
                        <a:cs typeface="Calibri"/>
                      </a:endParaRPr>
                    </a:p>
                  </a:txBody>
                  <a:tcPr marL="0" marR="0" marT="32384"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91440" marR="128270">
                        <a:lnSpc>
                          <a:spcPct val="100000"/>
                        </a:lnSpc>
                        <a:spcBef>
                          <a:spcPts val="254"/>
                        </a:spcBef>
                      </a:pPr>
                      <a:r>
                        <a:rPr sz="1600" dirty="0">
                          <a:latin typeface="Calibri"/>
                          <a:cs typeface="Calibri"/>
                        </a:rPr>
                        <a:t>Option</a:t>
                      </a:r>
                      <a:r>
                        <a:rPr sz="1600" spc="-65" dirty="0">
                          <a:latin typeface="Calibri"/>
                          <a:cs typeface="Calibri"/>
                        </a:rPr>
                        <a:t> </a:t>
                      </a:r>
                      <a:r>
                        <a:rPr sz="1600" spc="-10" dirty="0">
                          <a:latin typeface="Calibri"/>
                          <a:cs typeface="Calibri"/>
                        </a:rPr>
                        <a:t>Year</a:t>
                      </a:r>
                      <a:r>
                        <a:rPr sz="1600" spc="-50" dirty="0">
                          <a:latin typeface="Calibri"/>
                          <a:cs typeface="Calibri"/>
                        </a:rPr>
                        <a:t> 3 </a:t>
                      </a:r>
                      <a:r>
                        <a:rPr sz="1600" dirty="0">
                          <a:latin typeface="Calibri"/>
                          <a:cs typeface="Calibri"/>
                        </a:rPr>
                        <a:t>in</a:t>
                      </a:r>
                      <a:r>
                        <a:rPr sz="1600" spc="-30" dirty="0">
                          <a:latin typeface="Calibri"/>
                          <a:cs typeface="Calibri"/>
                        </a:rPr>
                        <a:t> </a:t>
                      </a:r>
                      <a:r>
                        <a:rPr sz="1600" spc="-10" dirty="0">
                          <a:latin typeface="Calibri"/>
                          <a:cs typeface="Calibri"/>
                        </a:rPr>
                        <a:t>Effect (follow-</a:t>
                      </a:r>
                      <a:r>
                        <a:rPr sz="1600" spc="-25" dirty="0">
                          <a:latin typeface="Calibri"/>
                          <a:cs typeface="Calibri"/>
                        </a:rPr>
                        <a:t>on </a:t>
                      </a:r>
                      <a:r>
                        <a:rPr sz="1600" dirty="0">
                          <a:latin typeface="Calibri"/>
                          <a:cs typeface="Calibri"/>
                        </a:rPr>
                        <a:t>contract</a:t>
                      </a:r>
                      <a:r>
                        <a:rPr sz="1600" spc="-90" dirty="0">
                          <a:latin typeface="Calibri"/>
                          <a:cs typeface="Calibri"/>
                        </a:rPr>
                        <a:t> </a:t>
                      </a:r>
                      <a:r>
                        <a:rPr sz="1600" spc="-20" dirty="0">
                          <a:latin typeface="Calibri"/>
                          <a:cs typeface="Calibri"/>
                        </a:rPr>
                        <a:t>RFPs </a:t>
                      </a:r>
                      <a:r>
                        <a:rPr sz="1600" dirty="0">
                          <a:latin typeface="Calibri"/>
                          <a:cs typeface="Calibri"/>
                        </a:rPr>
                        <a:t>during</a:t>
                      </a:r>
                      <a:r>
                        <a:rPr sz="1600" spc="-50" dirty="0">
                          <a:latin typeface="Calibri"/>
                          <a:cs typeface="Calibri"/>
                        </a:rPr>
                        <a:t> </a:t>
                      </a:r>
                      <a:r>
                        <a:rPr sz="1600" spc="-20" dirty="0">
                          <a:latin typeface="Calibri"/>
                          <a:cs typeface="Calibri"/>
                        </a:rPr>
                        <a:t>OY4)</a:t>
                      </a:r>
                      <a:endParaRPr sz="1600">
                        <a:latin typeface="Calibri"/>
                        <a:cs typeface="Calibri"/>
                      </a:endParaRPr>
                    </a:p>
                  </a:txBody>
                  <a:tcPr marL="0" marR="0" marT="32384"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91440">
                        <a:lnSpc>
                          <a:spcPct val="100000"/>
                        </a:lnSpc>
                        <a:spcBef>
                          <a:spcPts val="254"/>
                        </a:spcBef>
                      </a:pPr>
                      <a:r>
                        <a:rPr sz="1600" spc="-10" dirty="0">
                          <a:latin typeface="Calibri"/>
                          <a:cs typeface="Calibri"/>
                        </a:rPr>
                        <a:t>541511</a:t>
                      </a:r>
                      <a:endParaRPr sz="1600">
                        <a:latin typeface="Calibri"/>
                        <a:cs typeface="Calibri"/>
                      </a:endParaRPr>
                    </a:p>
                  </a:txBody>
                  <a:tcPr marL="0" marR="0" marT="32384"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91440">
                        <a:lnSpc>
                          <a:spcPct val="100000"/>
                        </a:lnSpc>
                        <a:spcBef>
                          <a:spcPts val="254"/>
                        </a:spcBef>
                      </a:pPr>
                      <a:r>
                        <a:rPr sz="1600" dirty="0">
                          <a:latin typeface="Calibri"/>
                          <a:cs typeface="Calibri"/>
                        </a:rPr>
                        <a:t>Aug</a:t>
                      </a:r>
                      <a:r>
                        <a:rPr sz="1600" spc="-20" dirty="0">
                          <a:latin typeface="Calibri"/>
                          <a:cs typeface="Calibri"/>
                        </a:rPr>
                        <a:t> </a:t>
                      </a:r>
                      <a:r>
                        <a:rPr sz="1600" dirty="0">
                          <a:latin typeface="Calibri"/>
                          <a:cs typeface="Calibri"/>
                        </a:rPr>
                        <a:t>2019 –</a:t>
                      </a:r>
                      <a:r>
                        <a:rPr sz="1600" spc="-5" dirty="0">
                          <a:latin typeface="Calibri"/>
                          <a:cs typeface="Calibri"/>
                        </a:rPr>
                        <a:t> </a:t>
                      </a:r>
                      <a:r>
                        <a:rPr sz="1600" dirty="0">
                          <a:latin typeface="Calibri"/>
                          <a:cs typeface="Calibri"/>
                        </a:rPr>
                        <a:t>Mar</a:t>
                      </a:r>
                      <a:r>
                        <a:rPr sz="1600" spc="-15" dirty="0">
                          <a:latin typeface="Calibri"/>
                          <a:cs typeface="Calibri"/>
                        </a:rPr>
                        <a:t> </a:t>
                      </a:r>
                      <a:r>
                        <a:rPr sz="1600" spc="-20" dirty="0">
                          <a:latin typeface="Calibri"/>
                          <a:cs typeface="Calibri"/>
                        </a:rPr>
                        <a:t>2024</a:t>
                      </a:r>
                      <a:endParaRPr sz="1600">
                        <a:latin typeface="Calibri"/>
                        <a:cs typeface="Calibri"/>
                      </a:endParaRPr>
                    </a:p>
                    <a:p>
                      <a:pPr marL="91440">
                        <a:lnSpc>
                          <a:spcPct val="100000"/>
                        </a:lnSpc>
                      </a:pPr>
                      <a:r>
                        <a:rPr sz="1600" spc="-10" dirty="0">
                          <a:latin typeface="Calibri"/>
                          <a:cs typeface="Calibri"/>
                        </a:rPr>
                        <a:t>Alexandria, </a:t>
                      </a:r>
                      <a:r>
                        <a:rPr sz="1600" spc="-25" dirty="0">
                          <a:latin typeface="Calibri"/>
                          <a:cs typeface="Calibri"/>
                        </a:rPr>
                        <a:t>VA</a:t>
                      </a:r>
                      <a:endParaRPr sz="1600">
                        <a:latin typeface="Calibri"/>
                        <a:cs typeface="Calibri"/>
                      </a:endParaRPr>
                    </a:p>
                  </a:txBody>
                  <a:tcPr marL="0" marR="0" marT="32384"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1"/>
                  </a:ext>
                </a:extLst>
              </a:tr>
              <a:tr h="1798320">
                <a:tc>
                  <a:txBody>
                    <a:bodyPr/>
                    <a:lstStyle/>
                    <a:p>
                      <a:pPr marL="91440">
                        <a:lnSpc>
                          <a:spcPct val="100000"/>
                        </a:lnSpc>
                        <a:spcBef>
                          <a:spcPts val="254"/>
                        </a:spcBef>
                      </a:pPr>
                      <a:r>
                        <a:rPr sz="1600" b="1" dirty="0">
                          <a:latin typeface="Calibri"/>
                          <a:cs typeface="Calibri"/>
                        </a:rPr>
                        <a:t>MCTO</a:t>
                      </a:r>
                      <a:r>
                        <a:rPr sz="1600" b="1" spc="-10" dirty="0">
                          <a:latin typeface="Calibri"/>
                          <a:cs typeface="Calibri"/>
                        </a:rPr>
                        <a:t> Full-</a:t>
                      </a:r>
                      <a:r>
                        <a:rPr sz="1600" b="1" dirty="0">
                          <a:latin typeface="Calibri"/>
                          <a:cs typeface="Calibri"/>
                        </a:rPr>
                        <a:t>Time</a:t>
                      </a:r>
                      <a:r>
                        <a:rPr sz="1600" b="1" spc="-40" dirty="0">
                          <a:latin typeface="Calibri"/>
                          <a:cs typeface="Calibri"/>
                        </a:rPr>
                        <a:t> </a:t>
                      </a:r>
                      <a:r>
                        <a:rPr sz="1600" b="1" spc="-10" dirty="0">
                          <a:latin typeface="Calibri"/>
                          <a:cs typeface="Calibri"/>
                        </a:rPr>
                        <a:t>Support</a:t>
                      </a:r>
                      <a:endParaRPr sz="1600">
                        <a:latin typeface="Calibri"/>
                        <a:cs typeface="Calibri"/>
                      </a:endParaRPr>
                    </a:p>
                    <a:p>
                      <a:pPr marL="91440">
                        <a:lnSpc>
                          <a:spcPct val="100000"/>
                        </a:lnSpc>
                      </a:pPr>
                      <a:r>
                        <a:rPr sz="1600" spc="-10" dirty="0">
                          <a:latin typeface="Calibri"/>
                          <a:cs typeface="Calibri"/>
                        </a:rPr>
                        <a:t>H9821019F0102</a:t>
                      </a:r>
                      <a:endParaRPr sz="1600">
                        <a:latin typeface="Calibri"/>
                        <a:cs typeface="Calibri"/>
                      </a:endParaRPr>
                    </a:p>
                  </a:txBody>
                  <a:tcPr marL="0" marR="0" marT="3238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1440">
                        <a:lnSpc>
                          <a:spcPct val="100000"/>
                        </a:lnSpc>
                        <a:spcBef>
                          <a:spcPts val="254"/>
                        </a:spcBef>
                      </a:pPr>
                      <a:r>
                        <a:rPr sz="1600" spc="-10" dirty="0">
                          <a:latin typeface="Calibri"/>
                          <a:cs typeface="Calibri"/>
                        </a:rPr>
                        <a:t>FFP/Service</a:t>
                      </a:r>
                      <a:endParaRPr sz="1600">
                        <a:latin typeface="Calibri"/>
                        <a:cs typeface="Calibri"/>
                      </a:endParaRPr>
                    </a:p>
                    <a:p>
                      <a:pPr marL="91440" marR="287020">
                        <a:lnSpc>
                          <a:spcPct val="100000"/>
                        </a:lnSpc>
                      </a:pPr>
                      <a:r>
                        <a:rPr sz="1600" dirty="0">
                          <a:latin typeface="Calibri"/>
                          <a:cs typeface="Calibri"/>
                        </a:rPr>
                        <a:t>-</a:t>
                      </a:r>
                      <a:r>
                        <a:rPr sz="1600" spc="-10" dirty="0">
                          <a:latin typeface="Calibri"/>
                          <a:cs typeface="Calibri"/>
                        </a:rPr>
                        <a:t>Disabled Veteran- Owned Small Business </a:t>
                      </a:r>
                      <a:r>
                        <a:rPr sz="1600" dirty="0">
                          <a:latin typeface="Calibri"/>
                          <a:cs typeface="Calibri"/>
                        </a:rPr>
                        <a:t>Set</a:t>
                      </a:r>
                      <a:r>
                        <a:rPr sz="1600" spc="-10" dirty="0">
                          <a:latin typeface="Calibri"/>
                          <a:cs typeface="Calibri"/>
                        </a:rPr>
                        <a:t> ASide</a:t>
                      </a:r>
                      <a:endParaRPr sz="1600">
                        <a:latin typeface="Calibri"/>
                        <a:cs typeface="Calibri"/>
                      </a:endParaRPr>
                    </a:p>
                  </a:txBody>
                  <a:tcPr marL="0" marR="0" marT="3238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1440" marR="128270">
                        <a:lnSpc>
                          <a:spcPct val="100000"/>
                        </a:lnSpc>
                        <a:spcBef>
                          <a:spcPts val="250"/>
                        </a:spcBef>
                      </a:pPr>
                      <a:r>
                        <a:rPr sz="1600" dirty="0">
                          <a:latin typeface="Calibri"/>
                          <a:cs typeface="Calibri"/>
                        </a:rPr>
                        <a:t>Option</a:t>
                      </a:r>
                      <a:r>
                        <a:rPr sz="1600" spc="-65" dirty="0">
                          <a:latin typeface="Calibri"/>
                          <a:cs typeface="Calibri"/>
                        </a:rPr>
                        <a:t> </a:t>
                      </a:r>
                      <a:r>
                        <a:rPr sz="1600" spc="-10" dirty="0">
                          <a:latin typeface="Calibri"/>
                          <a:cs typeface="Calibri"/>
                        </a:rPr>
                        <a:t>Year</a:t>
                      </a:r>
                      <a:r>
                        <a:rPr sz="1600" spc="-50" dirty="0">
                          <a:latin typeface="Calibri"/>
                          <a:cs typeface="Calibri"/>
                        </a:rPr>
                        <a:t> 3 </a:t>
                      </a:r>
                      <a:r>
                        <a:rPr sz="1600" dirty="0">
                          <a:latin typeface="Calibri"/>
                          <a:cs typeface="Calibri"/>
                        </a:rPr>
                        <a:t>in</a:t>
                      </a:r>
                      <a:r>
                        <a:rPr sz="1600" spc="-30" dirty="0">
                          <a:latin typeface="Calibri"/>
                          <a:cs typeface="Calibri"/>
                        </a:rPr>
                        <a:t> </a:t>
                      </a:r>
                      <a:r>
                        <a:rPr sz="1600" spc="-10" dirty="0">
                          <a:latin typeface="Calibri"/>
                          <a:cs typeface="Calibri"/>
                        </a:rPr>
                        <a:t>Effect (follow-</a:t>
                      </a:r>
                      <a:r>
                        <a:rPr sz="1600" spc="-25" dirty="0">
                          <a:latin typeface="Calibri"/>
                          <a:cs typeface="Calibri"/>
                        </a:rPr>
                        <a:t>on </a:t>
                      </a:r>
                      <a:r>
                        <a:rPr sz="1600" dirty="0">
                          <a:latin typeface="Calibri"/>
                          <a:cs typeface="Calibri"/>
                        </a:rPr>
                        <a:t>contract</a:t>
                      </a:r>
                      <a:r>
                        <a:rPr sz="1600" spc="-90" dirty="0">
                          <a:latin typeface="Calibri"/>
                          <a:cs typeface="Calibri"/>
                        </a:rPr>
                        <a:t> </a:t>
                      </a:r>
                      <a:r>
                        <a:rPr sz="1600" spc="-20" dirty="0">
                          <a:latin typeface="Calibri"/>
                          <a:cs typeface="Calibri"/>
                        </a:rPr>
                        <a:t>RFPs </a:t>
                      </a:r>
                      <a:r>
                        <a:rPr sz="1600" dirty="0">
                          <a:latin typeface="Calibri"/>
                          <a:cs typeface="Calibri"/>
                        </a:rPr>
                        <a:t>during</a:t>
                      </a:r>
                      <a:r>
                        <a:rPr sz="1600" spc="-50" dirty="0">
                          <a:latin typeface="Calibri"/>
                          <a:cs typeface="Calibri"/>
                        </a:rPr>
                        <a:t> </a:t>
                      </a:r>
                      <a:r>
                        <a:rPr sz="1600" spc="-20" dirty="0">
                          <a:latin typeface="Calibri"/>
                          <a:cs typeface="Calibri"/>
                        </a:rPr>
                        <a:t>OY4)</a:t>
                      </a:r>
                      <a:endParaRPr sz="1600">
                        <a:latin typeface="Calibri"/>
                        <a:cs typeface="Calibri"/>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1440">
                        <a:lnSpc>
                          <a:spcPct val="100000"/>
                        </a:lnSpc>
                        <a:spcBef>
                          <a:spcPts val="245"/>
                        </a:spcBef>
                      </a:pPr>
                      <a:r>
                        <a:rPr sz="1600" spc="-10" dirty="0">
                          <a:latin typeface="Calibri"/>
                          <a:cs typeface="Calibri"/>
                        </a:rPr>
                        <a:t>541611</a:t>
                      </a:r>
                      <a:endParaRPr sz="160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1440">
                        <a:lnSpc>
                          <a:spcPct val="100000"/>
                        </a:lnSpc>
                        <a:spcBef>
                          <a:spcPts val="245"/>
                        </a:spcBef>
                      </a:pPr>
                      <a:r>
                        <a:rPr sz="1600" dirty="0">
                          <a:latin typeface="Calibri"/>
                          <a:cs typeface="Calibri"/>
                        </a:rPr>
                        <a:t>Mar</a:t>
                      </a:r>
                      <a:r>
                        <a:rPr sz="1600" spc="-20" dirty="0">
                          <a:latin typeface="Calibri"/>
                          <a:cs typeface="Calibri"/>
                        </a:rPr>
                        <a:t> </a:t>
                      </a:r>
                      <a:r>
                        <a:rPr sz="1600" dirty="0">
                          <a:latin typeface="Calibri"/>
                          <a:cs typeface="Calibri"/>
                        </a:rPr>
                        <a:t>2019</a:t>
                      </a:r>
                      <a:r>
                        <a:rPr sz="1600" spc="-5" dirty="0">
                          <a:latin typeface="Calibri"/>
                          <a:cs typeface="Calibri"/>
                        </a:rPr>
                        <a:t> </a:t>
                      </a:r>
                      <a:r>
                        <a:rPr sz="1600" dirty="0">
                          <a:latin typeface="Calibri"/>
                          <a:cs typeface="Calibri"/>
                        </a:rPr>
                        <a:t>– Mar</a:t>
                      </a:r>
                      <a:r>
                        <a:rPr sz="1600" spc="-10" dirty="0">
                          <a:latin typeface="Calibri"/>
                          <a:cs typeface="Calibri"/>
                        </a:rPr>
                        <a:t> </a:t>
                      </a:r>
                      <a:r>
                        <a:rPr sz="1600" spc="-20" dirty="0">
                          <a:latin typeface="Calibri"/>
                          <a:cs typeface="Calibri"/>
                        </a:rPr>
                        <a:t>2024</a:t>
                      </a:r>
                      <a:endParaRPr sz="1600" dirty="0">
                        <a:latin typeface="Calibri"/>
                        <a:cs typeface="Calibri"/>
                      </a:endParaRPr>
                    </a:p>
                    <a:p>
                      <a:pPr marL="91440">
                        <a:lnSpc>
                          <a:spcPct val="100000"/>
                        </a:lnSpc>
                      </a:pPr>
                      <a:r>
                        <a:rPr sz="1600" spc="-10" dirty="0">
                          <a:latin typeface="Calibri"/>
                          <a:cs typeface="Calibri"/>
                        </a:rPr>
                        <a:t>Alexandria,</a:t>
                      </a:r>
                      <a:r>
                        <a:rPr sz="1600" spc="-15" dirty="0">
                          <a:latin typeface="Calibri"/>
                          <a:cs typeface="Calibri"/>
                        </a:rPr>
                        <a:t> </a:t>
                      </a:r>
                      <a:r>
                        <a:rPr sz="1600" spc="-25" dirty="0">
                          <a:latin typeface="Calibri"/>
                          <a:cs typeface="Calibri"/>
                        </a:rPr>
                        <a:t>VA</a:t>
                      </a:r>
                      <a:endParaRPr sz="1600" dirty="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val="10002"/>
                  </a:ext>
                </a:extLst>
              </a:tr>
            </a:tbl>
          </a:graphicData>
        </a:graphic>
      </p:graphicFrame>
      <p:sp>
        <p:nvSpPr>
          <p:cNvPr id="6" name="object 9"/>
          <p:cNvSpPr txBox="1"/>
          <p:nvPr/>
        </p:nvSpPr>
        <p:spPr>
          <a:xfrm>
            <a:off x="1723333" y="5989244"/>
            <a:ext cx="8046720" cy="377190"/>
          </a:xfrm>
          <a:prstGeom prst="rect">
            <a:avLst/>
          </a:prstGeom>
        </p:spPr>
        <p:txBody>
          <a:bodyPr vert="horz" wrap="square" lIns="0" tIns="12700" rIns="0" bIns="0" rtlCol="0">
            <a:spAutoFit/>
          </a:bodyPr>
          <a:lstStyle/>
          <a:p>
            <a:pPr marL="12700">
              <a:lnSpc>
                <a:spcPct val="100000"/>
              </a:lnSpc>
              <a:spcBef>
                <a:spcPts val="100"/>
              </a:spcBef>
            </a:pPr>
            <a:r>
              <a:rPr sz="1100" dirty="0">
                <a:latin typeface="Calibri"/>
                <a:cs typeface="Calibri"/>
              </a:rPr>
              <a:t>Note:</a:t>
            </a:r>
            <a:r>
              <a:rPr sz="1100" spc="-10" dirty="0">
                <a:latin typeface="Calibri"/>
                <a:cs typeface="Calibri"/>
              </a:rPr>
              <a:t> </a:t>
            </a:r>
            <a:r>
              <a:rPr sz="1100" dirty="0">
                <a:latin typeface="Calibri"/>
                <a:cs typeface="Calibri"/>
              </a:rPr>
              <a:t>The</a:t>
            </a:r>
            <a:r>
              <a:rPr sz="1100" spc="-5" dirty="0">
                <a:latin typeface="Calibri"/>
                <a:cs typeface="Calibri"/>
              </a:rPr>
              <a:t> </a:t>
            </a:r>
            <a:r>
              <a:rPr sz="1100" spc="-10" dirty="0">
                <a:latin typeface="Calibri"/>
                <a:cs typeface="Calibri"/>
              </a:rPr>
              <a:t>Government </a:t>
            </a:r>
            <a:r>
              <a:rPr sz="1100" dirty="0">
                <a:latin typeface="Calibri"/>
                <a:cs typeface="Calibri"/>
              </a:rPr>
              <a:t>does</a:t>
            </a:r>
            <a:r>
              <a:rPr sz="1100" spc="-15" dirty="0">
                <a:latin typeface="Calibri"/>
                <a:cs typeface="Calibri"/>
              </a:rPr>
              <a:t> </a:t>
            </a:r>
            <a:r>
              <a:rPr sz="1100" dirty="0">
                <a:latin typeface="Calibri"/>
                <a:cs typeface="Calibri"/>
              </a:rPr>
              <a:t>not</a:t>
            </a:r>
            <a:r>
              <a:rPr sz="1100" spc="-20" dirty="0">
                <a:latin typeface="Calibri"/>
                <a:cs typeface="Calibri"/>
              </a:rPr>
              <a:t> </a:t>
            </a:r>
            <a:r>
              <a:rPr sz="1100" spc="-10" dirty="0">
                <a:latin typeface="Calibri"/>
                <a:cs typeface="Calibri"/>
              </a:rPr>
              <a:t>guarantee</a:t>
            </a:r>
            <a:r>
              <a:rPr sz="1100" spc="-15" dirty="0">
                <a:latin typeface="Calibri"/>
                <a:cs typeface="Calibri"/>
              </a:rPr>
              <a:t> </a:t>
            </a:r>
            <a:r>
              <a:rPr sz="1100" dirty="0">
                <a:latin typeface="Calibri"/>
                <a:cs typeface="Calibri"/>
              </a:rPr>
              <a:t>that</a:t>
            </a:r>
            <a:r>
              <a:rPr sz="1100" spc="-20" dirty="0">
                <a:latin typeface="Calibri"/>
                <a:cs typeface="Calibri"/>
              </a:rPr>
              <a:t> </a:t>
            </a:r>
            <a:r>
              <a:rPr sz="1100" dirty="0">
                <a:latin typeface="Calibri"/>
                <a:cs typeface="Calibri"/>
              </a:rPr>
              <a:t>the</a:t>
            </a:r>
            <a:r>
              <a:rPr sz="1100" spc="-10" dirty="0">
                <a:latin typeface="Calibri"/>
                <a:cs typeface="Calibri"/>
              </a:rPr>
              <a:t> information</a:t>
            </a:r>
            <a:r>
              <a:rPr sz="1100" spc="-35" dirty="0">
                <a:latin typeface="Calibri"/>
                <a:cs typeface="Calibri"/>
              </a:rPr>
              <a:t> </a:t>
            </a:r>
            <a:r>
              <a:rPr sz="1100" dirty="0">
                <a:latin typeface="Calibri"/>
                <a:cs typeface="Calibri"/>
              </a:rPr>
              <a:t>provided</a:t>
            </a:r>
            <a:r>
              <a:rPr sz="1100" spc="-10" dirty="0">
                <a:latin typeface="Calibri"/>
                <a:cs typeface="Calibri"/>
              </a:rPr>
              <a:t> </a:t>
            </a:r>
            <a:r>
              <a:rPr sz="1100" dirty="0">
                <a:latin typeface="Calibri"/>
                <a:cs typeface="Calibri"/>
              </a:rPr>
              <a:t>is</a:t>
            </a:r>
            <a:r>
              <a:rPr sz="1100" spc="-20" dirty="0">
                <a:latin typeface="Calibri"/>
                <a:cs typeface="Calibri"/>
              </a:rPr>
              <a:t> </a:t>
            </a:r>
            <a:r>
              <a:rPr sz="1100" spc="-10" dirty="0">
                <a:latin typeface="Calibri"/>
                <a:cs typeface="Calibri"/>
              </a:rPr>
              <a:t>firm/factual.</a:t>
            </a:r>
            <a:r>
              <a:rPr sz="1100" spc="-25" dirty="0">
                <a:latin typeface="Calibri"/>
                <a:cs typeface="Calibri"/>
              </a:rPr>
              <a:t> </a:t>
            </a:r>
            <a:r>
              <a:rPr sz="1100" dirty="0">
                <a:latin typeface="Calibri"/>
                <a:cs typeface="Calibri"/>
              </a:rPr>
              <a:t>It</a:t>
            </a:r>
            <a:r>
              <a:rPr sz="1100" spc="-15" dirty="0">
                <a:latin typeface="Calibri"/>
                <a:cs typeface="Calibri"/>
              </a:rPr>
              <a:t> </a:t>
            </a:r>
            <a:r>
              <a:rPr sz="1100" spc="-10" dirty="0">
                <a:latin typeface="Calibri"/>
                <a:cs typeface="Calibri"/>
              </a:rPr>
              <a:t>should</a:t>
            </a:r>
            <a:r>
              <a:rPr sz="1100" spc="-30" dirty="0">
                <a:latin typeface="Calibri"/>
                <a:cs typeface="Calibri"/>
              </a:rPr>
              <a:t> </a:t>
            </a:r>
            <a:r>
              <a:rPr sz="1100" dirty="0">
                <a:latin typeface="Calibri"/>
                <a:cs typeface="Calibri"/>
              </a:rPr>
              <a:t>not</a:t>
            </a:r>
            <a:r>
              <a:rPr sz="1100" spc="-20" dirty="0">
                <a:latin typeface="Calibri"/>
                <a:cs typeface="Calibri"/>
              </a:rPr>
              <a:t> </a:t>
            </a:r>
            <a:r>
              <a:rPr sz="1100" dirty="0">
                <a:latin typeface="Calibri"/>
                <a:cs typeface="Calibri"/>
              </a:rPr>
              <a:t>be</a:t>
            </a:r>
            <a:r>
              <a:rPr sz="1100" spc="-10" dirty="0">
                <a:latin typeface="Calibri"/>
                <a:cs typeface="Calibri"/>
              </a:rPr>
              <a:t> </a:t>
            </a:r>
            <a:r>
              <a:rPr sz="1100" dirty="0">
                <a:latin typeface="Calibri"/>
                <a:cs typeface="Calibri"/>
              </a:rPr>
              <a:t>used</a:t>
            </a:r>
            <a:r>
              <a:rPr sz="1100" spc="-15" dirty="0">
                <a:latin typeface="Calibri"/>
                <a:cs typeface="Calibri"/>
              </a:rPr>
              <a:t> </a:t>
            </a:r>
            <a:r>
              <a:rPr sz="1100" dirty="0">
                <a:latin typeface="Calibri"/>
                <a:cs typeface="Calibri"/>
              </a:rPr>
              <a:t>for</a:t>
            </a:r>
            <a:r>
              <a:rPr sz="1100" spc="-15" dirty="0">
                <a:latin typeface="Calibri"/>
                <a:cs typeface="Calibri"/>
              </a:rPr>
              <a:t> </a:t>
            </a:r>
            <a:r>
              <a:rPr sz="1100" dirty="0">
                <a:latin typeface="Calibri"/>
                <a:cs typeface="Calibri"/>
              </a:rPr>
              <a:t>bid</a:t>
            </a:r>
            <a:r>
              <a:rPr sz="1100" spc="-15" dirty="0">
                <a:latin typeface="Calibri"/>
                <a:cs typeface="Calibri"/>
              </a:rPr>
              <a:t> </a:t>
            </a:r>
            <a:r>
              <a:rPr sz="1100" dirty="0">
                <a:latin typeface="Calibri"/>
                <a:cs typeface="Calibri"/>
              </a:rPr>
              <a:t>and</a:t>
            </a:r>
            <a:r>
              <a:rPr sz="1100" spc="-15" dirty="0">
                <a:latin typeface="Calibri"/>
                <a:cs typeface="Calibri"/>
              </a:rPr>
              <a:t> </a:t>
            </a:r>
            <a:r>
              <a:rPr sz="1100" spc="-10" dirty="0">
                <a:latin typeface="Calibri"/>
                <a:cs typeface="Calibri"/>
              </a:rPr>
              <a:t>proposal</a:t>
            </a:r>
            <a:r>
              <a:rPr sz="1100" spc="-25" dirty="0">
                <a:latin typeface="Calibri"/>
                <a:cs typeface="Calibri"/>
              </a:rPr>
              <a:t> </a:t>
            </a:r>
            <a:r>
              <a:rPr sz="1100" spc="-10" dirty="0">
                <a:latin typeface="Calibri"/>
                <a:cs typeface="Calibri"/>
              </a:rPr>
              <a:t>purposes</a:t>
            </a:r>
            <a:r>
              <a:rPr sz="1200" spc="-10" dirty="0">
                <a:latin typeface="Calibri"/>
                <a:cs typeface="Calibri"/>
              </a:rPr>
              <a:t>.</a:t>
            </a:r>
            <a:endParaRPr sz="1200" dirty="0">
              <a:latin typeface="Calibri"/>
              <a:cs typeface="Calibri"/>
            </a:endParaRPr>
          </a:p>
          <a:p>
            <a:pPr marL="12700">
              <a:lnSpc>
                <a:spcPct val="100000"/>
              </a:lnSpc>
              <a:spcBef>
                <a:spcPts val="10"/>
              </a:spcBef>
              <a:tabLst>
                <a:tab pos="2972435" algn="l"/>
              </a:tabLst>
            </a:pPr>
            <a:r>
              <a:rPr sz="1100" dirty="0">
                <a:latin typeface="Calibri"/>
                <a:cs typeface="Calibri"/>
              </a:rPr>
              <a:t>*</a:t>
            </a:r>
            <a:r>
              <a:rPr sz="1100" spc="-20" dirty="0">
                <a:latin typeface="Calibri"/>
                <a:cs typeface="Calibri"/>
              </a:rPr>
              <a:t> </a:t>
            </a:r>
            <a:r>
              <a:rPr sz="1100" spc="-10" dirty="0">
                <a:latin typeface="Calibri"/>
                <a:cs typeface="Calibri"/>
              </a:rPr>
              <a:t>Follow-</a:t>
            </a:r>
            <a:r>
              <a:rPr sz="1100" dirty="0">
                <a:latin typeface="Calibri"/>
                <a:cs typeface="Calibri"/>
              </a:rPr>
              <a:t>on</a:t>
            </a:r>
            <a:r>
              <a:rPr sz="1100" spc="-30" dirty="0">
                <a:latin typeface="Calibri"/>
                <a:cs typeface="Calibri"/>
              </a:rPr>
              <a:t> </a:t>
            </a:r>
            <a:r>
              <a:rPr sz="1100" dirty="0">
                <a:latin typeface="Calibri"/>
                <a:cs typeface="Calibri"/>
              </a:rPr>
              <a:t>–</a:t>
            </a:r>
            <a:r>
              <a:rPr sz="1100" spc="-20" dirty="0">
                <a:latin typeface="Calibri"/>
                <a:cs typeface="Calibri"/>
              </a:rPr>
              <a:t> </a:t>
            </a:r>
            <a:r>
              <a:rPr sz="1100" dirty="0">
                <a:latin typeface="Calibri"/>
                <a:cs typeface="Calibri"/>
              </a:rPr>
              <a:t>current</a:t>
            </a:r>
            <a:r>
              <a:rPr sz="1100" spc="-10" dirty="0">
                <a:latin typeface="Calibri"/>
                <a:cs typeface="Calibri"/>
              </a:rPr>
              <a:t> contract</a:t>
            </a:r>
            <a:r>
              <a:rPr sz="1100" spc="-35" dirty="0">
                <a:latin typeface="Calibri"/>
                <a:cs typeface="Calibri"/>
              </a:rPr>
              <a:t> </a:t>
            </a:r>
            <a:r>
              <a:rPr sz="1100" dirty="0">
                <a:latin typeface="Calibri"/>
                <a:cs typeface="Calibri"/>
              </a:rPr>
              <a:t>number</a:t>
            </a:r>
            <a:r>
              <a:rPr sz="1100" spc="-15" dirty="0">
                <a:latin typeface="Calibri"/>
                <a:cs typeface="Calibri"/>
              </a:rPr>
              <a:t> </a:t>
            </a:r>
            <a:r>
              <a:rPr sz="1100" spc="-10" dirty="0">
                <a:latin typeface="Calibri"/>
                <a:cs typeface="Calibri"/>
              </a:rPr>
              <a:t>provided</a:t>
            </a:r>
            <a:r>
              <a:rPr sz="1100" dirty="0">
                <a:latin typeface="Calibri"/>
                <a:cs typeface="Calibri"/>
              </a:rPr>
              <a:t>	**</a:t>
            </a:r>
            <a:r>
              <a:rPr sz="1100" spc="10" dirty="0">
                <a:latin typeface="Calibri"/>
                <a:cs typeface="Calibri"/>
              </a:rPr>
              <a:t> </a:t>
            </a:r>
            <a:r>
              <a:rPr sz="1100" spc="-10" dirty="0">
                <a:latin typeface="Calibri"/>
                <a:cs typeface="Calibri"/>
              </a:rPr>
              <a:t>Assisted Acquisition</a:t>
            </a:r>
            <a:endParaRPr sz="1100" dirty="0">
              <a:latin typeface="Calibri"/>
              <a:cs typeface="Calibri"/>
            </a:endParaRPr>
          </a:p>
        </p:txBody>
      </p:sp>
    </p:spTree>
    <p:extLst>
      <p:ext uri="{BB962C8B-B14F-4D97-AF65-F5344CB8AC3E}">
        <p14:creationId xmlns:p14="http://schemas.microsoft.com/office/powerpoint/2010/main" val="1083418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8878"/>
            <a:ext cx="10515600" cy="1325563"/>
          </a:xfrm>
        </p:spPr>
        <p:txBody>
          <a:bodyPr>
            <a:normAutofit/>
          </a:bodyPr>
          <a:lstStyle/>
          <a:p>
            <a:pPr algn="ctr"/>
            <a:r>
              <a:rPr lang="en-US" altLang="en-US" sz="3200" b="1" dirty="0">
                <a:solidFill>
                  <a:srgbClr val="003366"/>
                </a:solidFill>
                <a:latin typeface="Arial"/>
                <a:ea typeface="ＭＳ Ｐゴシック" pitchFamily="34" charset="-128"/>
                <a:cs typeface="Times New Roman" panose="02020603050405020304" pitchFamily="18" charset="0"/>
              </a:rPr>
              <a:t>Defense Manpower Data Center</a:t>
            </a:r>
            <a:endParaRPr lang="en-US" sz="3200" dirty="0"/>
          </a:p>
        </p:txBody>
      </p:sp>
      <p:pic>
        <p:nvPicPr>
          <p:cNvPr id="4" name="Picture 1">
            <a:extLst>
              <a:ext uri="{FF2B5EF4-FFF2-40B4-BE49-F238E27FC236}">
                <a16:creationId xmlns:a16="http://schemas.microsoft.com/office/drawing/2014/main" id="{DFE94028-0F82-4A03-BD62-574DFC71B9CD}"/>
              </a:ext>
            </a:extLst>
          </p:cNvPr>
          <p:cNvPicPr>
            <a:picLocks noChangeAspect="1"/>
          </p:cNvPicPr>
          <p:nvPr/>
        </p:nvPicPr>
        <p:blipFill>
          <a:blip r:embed="rId2">
            <a:extLst>
              <a:ext uri="{28A0092B-C50C-407E-A947-70E740481C1C}">
                <a14:useLocalDpi xmlns:a14="http://schemas.microsoft.com/office/drawing/2010/main" val="0"/>
              </a:ext>
            </a:extLst>
          </a:blip>
          <a:srcRect l="7660"/>
          <a:stretch>
            <a:fillRect/>
          </a:stretch>
        </p:blipFill>
        <p:spPr bwMode="auto">
          <a:xfrm>
            <a:off x="10201522" y="4959693"/>
            <a:ext cx="1696479" cy="171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Content Placeholder 3"/>
          <p:cNvGraphicFramePr>
            <a:graphicFrameLocks noGrp="1"/>
          </p:cNvGraphicFramePr>
          <p:nvPr>
            <p:ph idx="1"/>
            <p:extLst>
              <p:ext uri="{D42A27DB-BD31-4B8C-83A1-F6EECF244321}">
                <p14:modId xmlns:p14="http://schemas.microsoft.com/office/powerpoint/2010/main" val="2792350089"/>
              </p:ext>
            </p:extLst>
          </p:nvPr>
        </p:nvGraphicFramePr>
        <p:xfrm>
          <a:off x="1313953" y="1224335"/>
          <a:ext cx="8915400" cy="488823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20000"/>
                    </a:ext>
                  </a:extLst>
                </a:gridCol>
                <a:gridCol w="2057400">
                  <a:extLst>
                    <a:ext uri="{9D8B030D-6E8A-4147-A177-3AD203B41FA5}">
                      <a16:colId xmlns:a16="http://schemas.microsoft.com/office/drawing/2014/main" val="2443599169"/>
                    </a:ext>
                  </a:extLst>
                </a:gridCol>
                <a:gridCol w="12954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1905000">
                  <a:extLst>
                    <a:ext uri="{9D8B030D-6E8A-4147-A177-3AD203B41FA5}">
                      <a16:colId xmlns:a16="http://schemas.microsoft.com/office/drawing/2014/main" val="20004"/>
                    </a:ext>
                  </a:extLst>
                </a:gridCol>
              </a:tblGrid>
              <a:tr h="588935">
                <a:tc>
                  <a:txBody>
                    <a:bodyPr/>
                    <a:lstStyle/>
                    <a:p>
                      <a:r>
                        <a:rPr lang="en-US" sz="1200" dirty="0">
                          <a:solidFill>
                            <a:schemeClr val="bg1"/>
                          </a:solidFill>
                        </a:rPr>
                        <a:t>Requirement </a:t>
                      </a:r>
                    </a:p>
                  </a:txBody>
                  <a:tcPr>
                    <a:solidFill>
                      <a:schemeClr val="tx2"/>
                    </a:solidFill>
                  </a:tcPr>
                </a:tc>
                <a:tc>
                  <a:txBody>
                    <a:bodyPr/>
                    <a:lstStyle/>
                    <a:p>
                      <a:r>
                        <a:rPr lang="en-US" sz="1200" dirty="0">
                          <a:solidFill>
                            <a:schemeClr val="bg1"/>
                          </a:solidFill>
                        </a:rPr>
                        <a:t>Current Contract/Vendor</a:t>
                      </a:r>
                    </a:p>
                  </a:txBody>
                  <a:tcPr>
                    <a:solidFill>
                      <a:schemeClr val="tx2"/>
                    </a:solidFill>
                  </a:tcPr>
                </a:tc>
                <a:tc>
                  <a:txBody>
                    <a:bodyPr/>
                    <a:lstStyle/>
                    <a:p>
                      <a:r>
                        <a:rPr lang="en-US" sz="1200" dirty="0">
                          <a:solidFill>
                            <a:schemeClr val="bg1"/>
                          </a:solidFill>
                        </a:rPr>
                        <a:t>Planned Acquisition Strategy</a:t>
                      </a:r>
                    </a:p>
                  </a:txBody>
                  <a:tcPr>
                    <a:solidFill>
                      <a:schemeClr val="tx2"/>
                    </a:solidFill>
                  </a:tcPr>
                </a:tc>
                <a:tc>
                  <a:txBody>
                    <a:bodyPr/>
                    <a:lstStyle/>
                    <a:p>
                      <a:r>
                        <a:rPr lang="en-US" sz="1200" dirty="0">
                          <a:solidFill>
                            <a:schemeClr val="bg1"/>
                          </a:solidFill>
                        </a:rPr>
                        <a:t>NAICS Code</a:t>
                      </a:r>
                    </a:p>
                  </a:txBody>
                  <a:tcPr>
                    <a:solidFill>
                      <a:schemeClr val="tx2"/>
                    </a:solidFill>
                  </a:tcPr>
                </a:tc>
                <a:tc>
                  <a:txBody>
                    <a:bodyPr/>
                    <a:lstStyle/>
                    <a:p>
                      <a:r>
                        <a:rPr lang="en-US" sz="1200" dirty="0">
                          <a:solidFill>
                            <a:schemeClr val="bg1"/>
                          </a:solidFill>
                        </a:rPr>
                        <a:t>Est. PoP Start</a:t>
                      </a:r>
                    </a:p>
                  </a:txBody>
                  <a:tcPr>
                    <a:solidFill>
                      <a:schemeClr val="tx2"/>
                    </a:solidFill>
                  </a:tcPr>
                </a:tc>
                <a:tc>
                  <a:txBody>
                    <a:bodyPr/>
                    <a:lstStyle/>
                    <a:p>
                      <a:r>
                        <a:rPr lang="en-US" sz="1200" dirty="0">
                          <a:solidFill>
                            <a:schemeClr val="bg1"/>
                          </a:solidFill>
                        </a:rPr>
                        <a:t>Place of Performance</a:t>
                      </a:r>
                    </a:p>
                  </a:txBody>
                  <a:tcPr>
                    <a:solidFill>
                      <a:schemeClr val="tx2"/>
                    </a:solidFill>
                  </a:tcPr>
                </a:tc>
                <a:extLst>
                  <a:ext uri="{0D108BD9-81ED-4DB2-BD59-A6C34878D82A}">
                    <a16:rowId xmlns:a16="http://schemas.microsoft.com/office/drawing/2014/main" val="10000"/>
                  </a:ext>
                </a:extLst>
              </a:tr>
              <a:tr h="188595">
                <a:tc>
                  <a:txBody>
                    <a:bodyPr/>
                    <a:lstStyle/>
                    <a:p>
                      <a:pPr algn="l" fontAlgn="t"/>
                      <a:r>
                        <a:rPr lang="en-US" sz="1100" b="0" i="0" u="none" strike="noStrike" dirty="0">
                          <a:solidFill>
                            <a:srgbClr val="000000"/>
                          </a:solidFill>
                          <a:effectLst/>
                          <a:latin typeface="Calibri" panose="020F0502020204030204" pitchFamily="34" charset="0"/>
                        </a:rPr>
                        <a:t>Cardstock BPA</a:t>
                      </a:r>
                    </a:p>
                  </a:txBody>
                  <a:tcPr marL="9525" marR="9525" marT="9525"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GS-35F-0615S, XTEC, Inc., </a:t>
                      </a:r>
                      <a:r>
                        <a:rPr lang="en-US" sz="1100" b="0" i="0" u="none" strike="noStrike">
                          <a:solidFill>
                            <a:srgbClr val="000000"/>
                          </a:solidFill>
                          <a:effectLst/>
                          <a:latin typeface="Calibri" panose="020F0502020204030204" pitchFamily="34" charset="0"/>
                        </a:rPr>
                        <a:t>Enterprise Services LLC</a:t>
                      </a:r>
                      <a:endParaRPr lang="en-US" sz="1100" b="0" i="0" u="none" strike="noStrike" dirty="0">
                        <a:solidFill>
                          <a:srgbClr val="000000"/>
                        </a:solidFill>
                        <a:effectLst/>
                        <a:latin typeface="Calibri" panose="020F0502020204030204" pitchFamily="34" charset="0"/>
                      </a:endParaRPr>
                    </a:p>
                    <a:p>
                      <a:pPr algn="l" fontAlgn="t"/>
                      <a:endParaRPr lang="en-US" sz="11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rPr>
                        <a:t>GSA – Region 2</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rPr>
                        <a:t>541519</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rPr>
                        <a:t>1/23/2023</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rPr>
                        <a:t>Contractor Site</a:t>
                      </a:r>
                    </a:p>
                  </a:txBody>
                  <a:tcPr marL="9525" marR="9525" marT="9525" marB="0"/>
                </a:tc>
                <a:extLst>
                  <a:ext uri="{0D108BD9-81ED-4DB2-BD59-A6C34878D82A}">
                    <a16:rowId xmlns:a16="http://schemas.microsoft.com/office/drawing/2014/main" val="1370816504"/>
                  </a:ext>
                </a:extLst>
              </a:tr>
              <a:tr h="45719">
                <a:tc>
                  <a:txBody>
                    <a:bodyPr/>
                    <a:lstStyle/>
                    <a:p>
                      <a:pPr algn="l" fontAlgn="t"/>
                      <a:r>
                        <a:rPr lang="en-US" sz="1100" b="0" i="0" u="none" strike="noStrike" dirty="0">
                          <a:solidFill>
                            <a:srgbClr val="000000"/>
                          </a:solidFill>
                          <a:effectLst/>
                          <a:latin typeface="Calibri" panose="020F0502020204030204" pitchFamily="34" charset="0"/>
                        </a:rPr>
                        <a:t>Interoperability Technology &amp; Program Services (ITPS) Blanket Purchase Agreement (BPA)**</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rPr>
                        <a:t>Multiple Awardees</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rPr>
                        <a:t>GSA - Region 3</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rPr>
                        <a:t>541519</a:t>
                      </a:r>
                    </a:p>
                  </a:txBody>
                  <a:tcPr marL="9525" marR="9525" marT="9525"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3/26/2023</a:t>
                      </a:r>
                    </a:p>
                    <a:p>
                      <a:pPr algn="l" fontAlgn="t"/>
                      <a:endParaRPr lang="en-US" sz="1100" b="0" i="0" u="none" strike="noStrike" dirty="0">
                        <a:solidFill>
                          <a:srgbClr val="000000"/>
                        </a:solidFill>
                        <a:effectLst/>
                        <a:latin typeface="Calibri" panose="020F0502020204030204" pitchFamily="34" charset="0"/>
                      </a:endParaRPr>
                    </a:p>
                  </a:txBody>
                  <a:tcPr marL="9525" marR="9525" marT="9525"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Alexandria VA, Seaside CA, and Contractor Site</a:t>
                      </a:r>
                    </a:p>
                    <a:p>
                      <a:pPr algn="l" fontAlgn="t"/>
                      <a:endParaRPr lang="en-US" sz="11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10002"/>
                  </a:ext>
                </a:extLst>
              </a:tr>
              <a:tr h="45719">
                <a:tc>
                  <a:txBody>
                    <a:bodyPr/>
                    <a:lstStyle/>
                    <a:p>
                      <a:pPr algn="l" fontAlgn="t"/>
                      <a:r>
                        <a:rPr lang="en-US" sz="1100" b="0" i="0" u="none" strike="noStrike" dirty="0">
                          <a:solidFill>
                            <a:srgbClr val="000000"/>
                          </a:solidFill>
                          <a:effectLst/>
                          <a:latin typeface="Calibri" panose="020F0502020204030204" pitchFamily="34" charset="0"/>
                        </a:rPr>
                        <a:t>Current Call Orders as Examples: Data Analytics &amp; Personnel Accountability (DAPA) Applications and services, Data</a:t>
                      </a:r>
                      <a:r>
                        <a:rPr lang="en-US" sz="1100" b="0" i="0" u="none" strike="noStrike" baseline="0" dirty="0">
                          <a:solidFill>
                            <a:srgbClr val="000000"/>
                          </a:solidFill>
                          <a:effectLst/>
                          <a:latin typeface="Calibri" panose="020F0502020204030204" pitchFamily="34" charset="0"/>
                        </a:rPr>
                        <a:t> to Decisions, Uniformed Services Human Resources Information System (USHRIS), Entitlements and Benefits,</a:t>
                      </a:r>
                      <a:endParaRPr lang="en-US" sz="11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t"/>
                      <a:r>
                        <a:rPr lang="en-US" sz="1100" b="0" i="0" u="none" strike="noStrike" baseline="0" dirty="0">
                          <a:solidFill>
                            <a:srgbClr val="000000"/>
                          </a:solidFill>
                          <a:effectLst/>
                          <a:latin typeface="Calibri" panose="020F0502020204030204" pitchFamily="34" charset="0"/>
                        </a:rPr>
                        <a:t>Examples Continued:  Legacy Credentialing, Synchronized Pre-Deployment &amp; Operational Tracker (SPOT), and  Defense Civilian Human Resource System (DCHRMS)</a:t>
                      </a:r>
                      <a:endParaRPr lang="en-US" sz="11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t"/>
                      <a:endParaRPr lang="en-US" sz="11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t"/>
                      <a:endParaRPr lang="en-US" sz="11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t"/>
                      <a:endParaRPr lang="en-US" sz="11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t"/>
                      <a:endParaRPr lang="en-US" sz="11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676625208"/>
                  </a:ext>
                </a:extLst>
              </a:tr>
              <a:tr h="398145">
                <a:tc>
                  <a:txBody>
                    <a:bodyPr/>
                    <a:lstStyle/>
                    <a:p>
                      <a:r>
                        <a:rPr lang="en-US" sz="1100" kern="1200" dirty="0">
                          <a:solidFill>
                            <a:schemeClr val="dk1"/>
                          </a:solidFill>
                          <a:effectLst/>
                          <a:latin typeface="+mj-lt"/>
                          <a:ea typeface="+mn-ea"/>
                          <a:cs typeface="+mn-cs"/>
                        </a:rPr>
                        <a:t>Investigations and Resolutions Case Management System (IRCMS)</a:t>
                      </a:r>
                    </a:p>
                    <a:p>
                      <a:r>
                        <a:rPr lang="en-US" sz="1100" kern="1200" dirty="0">
                          <a:solidFill>
                            <a:schemeClr val="dk1"/>
                          </a:solidFill>
                          <a:effectLst/>
                          <a:latin typeface="+mj-lt"/>
                          <a:ea typeface="+mn-ea"/>
                          <a:cs typeface="+mn-cs"/>
                        </a:rPr>
                        <a:t>Case Management Tracking System (CMTS)</a:t>
                      </a:r>
                    </a:p>
                    <a:p>
                      <a:r>
                        <a:rPr lang="en-US" sz="1100" kern="1200" dirty="0">
                          <a:solidFill>
                            <a:schemeClr val="dk1"/>
                          </a:solidFill>
                          <a:effectLst/>
                          <a:latin typeface="+mj-lt"/>
                          <a:ea typeface="+mn-ea"/>
                          <a:cs typeface="+mn-cs"/>
                        </a:rPr>
                        <a:t>Defense Injury and Unemployment Compensation System (DIUCS)</a:t>
                      </a:r>
                      <a:endParaRPr lang="en-US" sz="11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t"/>
                      <a:r>
                        <a:rPr lang="en-US" sz="1100" kern="1200" dirty="0">
                          <a:solidFill>
                            <a:schemeClr val="dk1"/>
                          </a:solidFill>
                          <a:effectLst/>
                          <a:latin typeface="+mn-lt"/>
                          <a:ea typeface="+mn-ea"/>
                          <a:cs typeface="+mn-cs"/>
                        </a:rPr>
                        <a:t>H9821018C0006, Salient CRGT (</a:t>
                      </a:r>
                      <a:r>
                        <a:rPr lang="en-US" sz="1100" kern="1200" dirty="0" err="1">
                          <a:solidFill>
                            <a:schemeClr val="dk1"/>
                          </a:solidFill>
                          <a:effectLst/>
                          <a:latin typeface="+mn-lt"/>
                          <a:ea typeface="+mn-ea"/>
                          <a:cs typeface="+mn-cs"/>
                        </a:rPr>
                        <a:t>GovCIO</a:t>
                      </a:r>
                      <a:r>
                        <a:rPr lang="en-US" sz="1100" kern="1200" dirty="0">
                          <a:solidFill>
                            <a:schemeClr val="dk1"/>
                          </a:solidFill>
                          <a:effectLst/>
                          <a:latin typeface="+mn-lt"/>
                          <a:ea typeface="+mn-ea"/>
                          <a:cs typeface="+mn-cs"/>
                        </a:rPr>
                        <a:t>)</a:t>
                      </a:r>
                      <a:endParaRPr lang="en-US" sz="1100" b="0" i="0" u="none" strike="noStrike" dirty="0">
                        <a:solidFill>
                          <a:srgbClr val="000000"/>
                        </a:solidFill>
                        <a:effectLst/>
                        <a:latin typeface="Calibri" panose="020F0502020204030204" pitchFamily="34" charset="0"/>
                      </a:endParaRPr>
                    </a:p>
                  </a:txBody>
                  <a:tcPr marL="9525" marR="9525" marT="9525"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DHRA Contracting</a:t>
                      </a:r>
                    </a:p>
                  </a:txBody>
                  <a:tcPr marL="9525" marR="9525" marT="9525"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511210</a:t>
                      </a:r>
                    </a:p>
                  </a:txBody>
                  <a:tcPr marL="9525" marR="9525" marT="9525"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3/26/2023</a:t>
                      </a:r>
                    </a:p>
                  </a:txBody>
                  <a:tcPr marL="9525" marR="9525" marT="9525"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Alexandria VA, Seaside CA, and Contractor Site</a:t>
                      </a:r>
                    </a:p>
                    <a:p>
                      <a:pPr algn="l" fontAlgn="t"/>
                      <a:endParaRPr lang="en-US" sz="11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4101492540"/>
                  </a:ext>
                </a:extLst>
              </a:tr>
              <a:tr h="194309">
                <a:tc>
                  <a:txBody>
                    <a:bodyPr/>
                    <a:lstStyle/>
                    <a:p>
                      <a:pPr algn="l" fontAlgn="t"/>
                      <a:r>
                        <a:rPr lang="en-US" sz="1100" b="0" i="0" u="none" strike="noStrike" dirty="0">
                          <a:solidFill>
                            <a:srgbClr val="000000"/>
                          </a:solidFill>
                          <a:effectLst/>
                          <a:latin typeface="Calibri" panose="020F0502020204030204" pitchFamily="34" charset="0"/>
                        </a:rPr>
                        <a:t>Customer Contact Center (CCC)* **</a:t>
                      </a:r>
                    </a:p>
                  </a:txBody>
                  <a:tcPr marL="9525" marR="9525" marT="9525"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47QFMA17K0060, </a:t>
                      </a:r>
                      <a:r>
                        <a:rPr lang="en-US" sz="1100" b="0" i="0" u="none" strike="noStrike" dirty="0" err="1">
                          <a:solidFill>
                            <a:srgbClr val="000000"/>
                          </a:solidFill>
                          <a:effectLst/>
                          <a:latin typeface="Calibri" panose="020F0502020204030204" pitchFamily="34" charset="0"/>
                        </a:rPr>
                        <a:t>InspiriTec</a:t>
                      </a:r>
                      <a:endParaRPr lang="en-US" sz="1100" b="0" i="0" u="none" strike="noStrike" dirty="0">
                        <a:solidFill>
                          <a:srgbClr val="000000"/>
                        </a:solidFill>
                        <a:effectLst/>
                        <a:latin typeface="Calibri" panose="020F0502020204030204" pitchFamily="34" charset="0"/>
                      </a:endParaRPr>
                    </a:p>
                    <a:p>
                      <a:pPr algn="l" fontAlgn="t"/>
                      <a:endParaRPr lang="en-US" sz="1100" b="0" i="0" u="none" strike="noStrike" dirty="0">
                        <a:solidFill>
                          <a:srgbClr val="000000"/>
                        </a:solidFill>
                        <a:effectLst/>
                        <a:latin typeface="Calibri" panose="020F0502020204030204" pitchFamily="34" charset="0"/>
                      </a:endParaRPr>
                    </a:p>
                  </a:txBody>
                  <a:tcPr marL="9525" marR="9525" marT="9525"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GSA</a:t>
                      </a:r>
                      <a:r>
                        <a:rPr lang="en-US" sz="1100" b="0" i="0" u="none" strike="noStrike" baseline="0" dirty="0">
                          <a:solidFill>
                            <a:srgbClr val="000000"/>
                          </a:solidFill>
                          <a:effectLst/>
                          <a:latin typeface="Calibri" panose="020F0502020204030204" pitchFamily="34" charset="0"/>
                        </a:rPr>
                        <a:t> – Region 3</a:t>
                      </a:r>
                      <a:endParaRPr lang="en-US" sz="1100" b="0" i="0" u="none" strike="noStrike" dirty="0">
                        <a:solidFill>
                          <a:srgbClr val="000000"/>
                        </a:solidFill>
                        <a:effectLst/>
                        <a:latin typeface="Calibri" panose="020F050202020403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US" sz="1100" b="0" i="0" u="none" strike="noStrike" dirty="0">
                        <a:solidFill>
                          <a:srgbClr val="000000"/>
                        </a:solidFill>
                        <a:effectLst/>
                        <a:latin typeface="Calibri" panose="020F0502020204030204" pitchFamily="34" charset="0"/>
                      </a:endParaRPr>
                    </a:p>
                  </a:txBody>
                  <a:tcPr marL="9525" marR="9525" marT="9525"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561422</a:t>
                      </a:r>
                    </a:p>
                  </a:txBody>
                  <a:tcPr marL="9525" marR="9525" marT="9525"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4/26/2023</a:t>
                      </a:r>
                    </a:p>
                    <a:p>
                      <a:pPr marL="0" marR="0" lvl="0" indent="0" algn="l" defTabSz="914400" rtl="0" eaLnBrk="1" fontAlgn="t" latinLnBrk="0" hangingPunct="1">
                        <a:lnSpc>
                          <a:spcPct val="100000"/>
                        </a:lnSpc>
                        <a:spcBef>
                          <a:spcPts val="0"/>
                        </a:spcBef>
                        <a:spcAft>
                          <a:spcPts val="0"/>
                        </a:spcAft>
                        <a:buClrTx/>
                        <a:buSzTx/>
                        <a:buFontTx/>
                        <a:buNone/>
                        <a:tabLst/>
                        <a:defRPr/>
                      </a:pPr>
                      <a:endParaRPr lang="en-US" sz="1100" b="0" i="0" u="none" strike="noStrike" dirty="0">
                        <a:solidFill>
                          <a:srgbClr val="000000"/>
                        </a:solidFill>
                        <a:effectLst/>
                        <a:latin typeface="Calibri" panose="020F0502020204030204" pitchFamily="34" charset="0"/>
                      </a:endParaRPr>
                    </a:p>
                  </a:txBody>
                  <a:tcPr marL="9525" marR="9525" marT="9525"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FT Knox, KY and Contractor site</a:t>
                      </a:r>
                    </a:p>
                    <a:p>
                      <a:pPr algn="l" fontAlgn="t"/>
                      <a:endParaRPr lang="en-US" sz="11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2089583236"/>
                  </a:ext>
                </a:extLst>
              </a:tr>
              <a:tr h="422909">
                <a:tc>
                  <a:txBody>
                    <a:bodyPr/>
                    <a:lstStyle/>
                    <a:p>
                      <a:pPr algn="l" fontAlgn="t"/>
                      <a:r>
                        <a:rPr lang="en-US" sz="1100" b="0" i="0" u="none" strike="noStrike" dirty="0">
                          <a:solidFill>
                            <a:srgbClr val="000000"/>
                          </a:solidFill>
                          <a:effectLst/>
                          <a:latin typeface="Calibri" panose="020F0502020204030204" pitchFamily="34" charset="0"/>
                        </a:rPr>
                        <a:t>Oracle Cloud Infrastructure (OCI)* **</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rPr>
                        <a:t>NNG15SC10B, 47QFMA20F0015,</a:t>
                      </a:r>
                    </a:p>
                    <a:p>
                      <a:pPr algn="l" fontAlgn="t"/>
                      <a:r>
                        <a:rPr lang="en-US" sz="1100" b="0" i="0" u="none" strike="noStrike" dirty="0">
                          <a:solidFill>
                            <a:srgbClr val="000000"/>
                          </a:solidFill>
                          <a:effectLst/>
                          <a:latin typeface="Calibri" panose="020F0502020204030204" pitchFamily="34" charset="0"/>
                        </a:rPr>
                        <a:t>Emergent,</a:t>
                      </a:r>
                      <a:r>
                        <a:rPr lang="en-US" sz="1100" b="0" i="0" u="none" strike="noStrike" baseline="0" dirty="0">
                          <a:solidFill>
                            <a:srgbClr val="000000"/>
                          </a:solidFill>
                          <a:effectLst/>
                          <a:latin typeface="Calibri" panose="020F0502020204030204" pitchFamily="34" charset="0"/>
                        </a:rPr>
                        <a:t> LLC.</a:t>
                      </a:r>
                      <a:endParaRPr lang="en-US" sz="1100" b="0" i="0" u="none" strike="noStrike" dirty="0">
                        <a:solidFill>
                          <a:srgbClr val="000000"/>
                        </a:solidFill>
                        <a:effectLst/>
                        <a:latin typeface="Calibri" panose="020F0502020204030204" pitchFamily="34" charset="0"/>
                      </a:endParaRPr>
                    </a:p>
                  </a:txBody>
                  <a:tcPr marL="9525" marR="9525" marT="9525"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GSA – Region 3</a:t>
                      </a:r>
                    </a:p>
                  </a:txBody>
                  <a:tcPr marL="9525" marR="9525" marT="9525"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334111</a:t>
                      </a:r>
                    </a:p>
                  </a:txBody>
                  <a:tcPr marL="9525" marR="9525" marT="9525"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5/29/2023</a:t>
                      </a:r>
                    </a:p>
                  </a:txBody>
                  <a:tcPr marL="9525" marR="9525" marT="9525"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Alexandria VA, Seaside CA, and Contractor Site</a:t>
                      </a:r>
                    </a:p>
                    <a:p>
                      <a:pPr algn="l" fontAlgn="t"/>
                      <a:endParaRPr lang="en-US" sz="11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4074005305"/>
                  </a:ext>
                </a:extLst>
              </a:tr>
            </a:tbl>
          </a:graphicData>
        </a:graphic>
      </p:graphicFrame>
      <p:sp>
        <p:nvSpPr>
          <p:cNvPr id="8" name="TextBox 7"/>
          <p:cNvSpPr txBox="1"/>
          <p:nvPr/>
        </p:nvSpPr>
        <p:spPr>
          <a:xfrm>
            <a:off x="1336812" y="6240919"/>
            <a:ext cx="8841851" cy="430887"/>
          </a:xfrm>
          <a:prstGeom prst="rect">
            <a:avLst/>
          </a:prstGeom>
          <a:noFill/>
        </p:spPr>
        <p:txBody>
          <a:bodyPr wrap="square" rtlCol="0">
            <a:spAutoFit/>
          </a:bodyPr>
          <a:lstStyle/>
          <a:p>
            <a:pPr>
              <a:defRPr/>
            </a:pPr>
            <a:r>
              <a:rPr lang="en-US" sz="1100" dirty="0">
                <a:solidFill>
                  <a:prstClr val="black"/>
                </a:solidFill>
                <a:latin typeface="Calibri"/>
              </a:rPr>
              <a:t>Note: The Government does not guarantee that the information provided is firm/factual. It should not be used for bid and proposal purposes.</a:t>
            </a:r>
          </a:p>
          <a:p>
            <a:pPr>
              <a:defRPr/>
            </a:pPr>
            <a:r>
              <a:rPr lang="en-US" sz="1100" dirty="0">
                <a:solidFill>
                  <a:prstClr val="black"/>
                </a:solidFill>
                <a:latin typeface="Calibri"/>
              </a:rPr>
              <a:t>* Follow-on – current contract number provided       ** Assisted Acquisition </a:t>
            </a:r>
          </a:p>
        </p:txBody>
      </p:sp>
    </p:spTree>
    <p:extLst>
      <p:ext uri="{BB962C8B-B14F-4D97-AF65-F5344CB8AC3E}">
        <p14:creationId xmlns:p14="http://schemas.microsoft.com/office/powerpoint/2010/main" val="56535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3200" b="1" dirty="0">
                <a:solidFill>
                  <a:srgbClr val="003366"/>
                </a:solidFill>
                <a:latin typeface="Arial"/>
                <a:ea typeface="ＭＳ Ｐゴシック" pitchFamily="34" charset="-128"/>
                <a:cs typeface="Times New Roman" panose="02020603050405020304" pitchFamily="18" charset="0"/>
              </a:rPr>
              <a:t>Defense Manpower Data Center</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77357568"/>
              </p:ext>
            </p:extLst>
          </p:nvPr>
        </p:nvGraphicFramePr>
        <p:xfrm>
          <a:off x="1488965" y="1699839"/>
          <a:ext cx="8915400" cy="3537585"/>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20000"/>
                    </a:ext>
                  </a:extLst>
                </a:gridCol>
                <a:gridCol w="2057400">
                  <a:extLst>
                    <a:ext uri="{9D8B030D-6E8A-4147-A177-3AD203B41FA5}">
                      <a16:colId xmlns:a16="http://schemas.microsoft.com/office/drawing/2014/main" val="2443599169"/>
                    </a:ext>
                  </a:extLst>
                </a:gridCol>
                <a:gridCol w="12954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1905000">
                  <a:extLst>
                    <a:ext uri="{9D8B030D-6E8A-4147-A177-3AD203B41FA5}">
                      <a16:colId xmlns:a16="http://schemas.microsoft.com/office/drawing/2014/main" val="20004"/>
                    </a:ext>
                  </a:extLst>
                </a:gridCol>
              </a:tblGrid>
              <a:tr h="588935">
                <a:tc>
                  <a:txBody>
                    <a:bodyPr/>
                    <a:lstStyle/>
                    <a:p>
                      <a:r>
                        <a:rPr lang="en-US" sz="1200" dirty="0">
                          <a:solidFill>
                            <a:schemeClr val="bg1"/>
                          </a:solidFill>
                        </a:rPr>
                        <a:t>Requirement </a:t>
                      </a:r>
                    </a:p>
                  </a:txBody>
                  <a:tcPr>
                    <a:solidFill>
                      <a:schemeClr val="tx2"/>
                    </a:solidFill>
                  </a:tcPr>
                </a:tc>
                <a:tc>
                  <a:txBody>
                    <a:bodyPr/>
                    <a:lstStyle/>
                    <a:p>
                      <a:r>
                        <a:rPr lang="en-US" sz="1200" dirty="0">
                          <a:solidFill>
                            <a:schemeClr val="bg1"/>
                          </a:solidFill>
                        </a:rPr>
                        <a:t>Current Contract/Vendor</a:t>
                      </a:r>
                    </a:p>
                  </a:txBody>
                  <a:tcPr>
                    <a:solidFill>
                      <a:schemeClr val="tx2"/>
                    </a:solidFill>
                  </a:tcPr>
                </a:tc>
                <a:tc>
                  <a:txBody>
                    <a:bodyPr/>
                    <a:lstStyle/>
                    <a:p>
                      <a:r>
                        <a:rPr lang="en-US" sz="1200" dirty="0">
                          <a:solidFill>
                            <a:schemeClr val="bg1"/>
                          </a:solidFill>
                        </a:rPr>
                        <a:t>Planned Acquisition Strategy</a:t>
                      </a:r>
                    </a:p>
                  </a:txBody>
                  <a:tcPr>
                    <a:solidFill>
                      <a:schemeClr val="tx2"/>
                    </a:solidFill>
                  </a:tcPr>
                </a:tc>
                <a:tc>
                  <a:txBody>
                    <a:bodyPr/>
                    <a:lstStyle/>
                    <a:p>
                      <a:r>
                        <a:rPr lang="en-US" sz="1200" dirty="0">
                          <a:solidFill>
                            <a:schemeClr val="bg1"/>
                          </a:solidFill>
                        </a:rPr>
                        <a:t>NAICS Code</a:t>
                      </a:r>
                    </a:p>
                  </a:txBody>
                  <a:tcPr>
                    <a:solidFill>
                      <a:schemeClr val="tx2"/>
                    </a:solidFill>
                  </a:tcPr>
                </a:tc>
                <a:tc>
                  <a:txBody>
                    <a:bodyPr/>
                    <a:lstStyle/>
                    <a:p>
                      <a:r>
                        <a:rPr lang="en-US" sz="1200" dirty="0">
                          <a:solidFill>
                            <a:schemeClr val="bg1"/>
                          </a:solidFill>
                        </a:rPr>
                        <a:t>Est. PoP Start</a:t>
                      </a:r>
                    </a:p>
                  </a:txBody>
                  <a:tcPr>
                    <a:solidFill>
                      <a:schemeClr val="tx2"/>
                    </a:solidFill>
                  </a:tcPr>
                </a:tc>
                <a:tc>
                  <a:txBody>
                    <a:bodyPr/>
                    <a:lstStyle/>
                    <a:p>
                      <a:r>
                        <a:rPr lang="en-US" sz="1200" dirty="0">
                          <a:solidFill>
                            <a:schemeClr val="bg1"/>
                          </a:solidFill>
                        </a:rPr>
                        <a:t>Place of Performance</a:t>
                      </a:r>
                    </a:p>
                  </a:txBody>
                  <a:tcPr>
                    <a:solidFill>
                      <a:schemeClr val="tx2"/>
                    </a:solidFill>
                  </a:tcPr>
                </a:tc>
                <a:extLst>
                  <a:ext uri="{0D108BD9-81ED-4DB2-BD59-A6C34878D82A}">
                    <a16:rowId xmlns:a16="http://schemas.microsoft.com/office/drawing/2014/main" val="10000"/>
                  </a:ext>
                </a:extLst>
              </a:tr>
              <a:tr h="4571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Enterprise Management Information Technology Services (EMITS) II* **</a:t>
                      </a:r>
                    </a:p>
                    <a:p>
                      <a:pPr algn="l" fontAlgn="t"/>
                      <a:endParaRPr lang="en-US" sz="1100" b="0" i="0" u="none" strike="noStrike" dirty="0">
                        <a:solidFill>
                          <a:srgbClr val="000000"/>
                        </a:solidFill>
                        <a:effectLst/>
                        <a:latin typeface="Calibri" panose="020F0502020204030204" pitchFamily="34" charset="0"/>
                      </a:endParaRPr>
                    </a:p>
                  </a:txBody>
                  <a:tcPr marL="9525" marR="9525" marT="9525"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47GQCA15F0081</a:t>
                      </a:r>
                      <a:br>
                        <a:rPr lang="en-US" sz="1100" b="0" i="0" u="none" strike="noStrike" dirty="0">
                          <a:solidFill>
                            <a:srgbClr val="000000"/>
                          </a:solidFill>
                          <a:effectLst/>
                          <a:latin typeface="Calibri" panose="020F0502020204030204" pitchFamily="34" charset="0"/>
                        </a:rPr>
                      </a:br>
                      <a:r>
                        <a:rPr lang="en-US" sz="1100" b="0" i="0" u="none" strike="noStrike" dirty="0">
                          <a:solidFill>
                            <a:srgbClr val="000000"/>
                          </a:solidFill>
                          <a:effectLst/>
                          <a:latin typeface="Calibri" panose="020F0502020204030204" pitchFamily="34" charset="0"/>
                        </a:rPr>
                        <a:t>Deloitte</a:t>
                      </a:r>
                    </a:p>
                    <a:p>
                      <a:pPr algn="l" fontAlgn="t"/>
                      <a:endParaRPr lang="en-US" sz="1100" b="0" i="0" u="none" strike="noStrike" dirty="0">
                        <a:solidFill>
                          <a:srgbClr val="000000"/>
                        </a:solidFill>
                        <a:effectLst/>
                        <a:latin typeface="Calibri" panose="020F0502020204030204" pitchFamily="34" charset="0"/>
                      </a:endParaRPr>
                    </a:p>
                  </a:txBody>
                  <a:tcPr marL="9525" marR="9525" marT="9525"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GSA-Region 3</a:t>
                      </a:r>
                    </a:p>
                    <a:p>
                      <a:pPr algn="l" fontAlgn="t"/>
                      <a:endParaRPr lang="en-US" sz="1100" b="0" i="0" u="none" strike="noStrike" dirty="0">
                        <a:solidFill>
                          <a:srgbClr val="000000"/>
                        </a:solidFill>
                        <a:effectLst/>
                        <a:latin typeface="Calibri" panose="020F0502020204030204" pitchFamily="34" charset="0"/>
                      </a:endParaRPr>
                    </a:p>
                  </a:txBody>
                  <a:tcPr marL="9525" marR="9525" marT="9525"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541512</a:t>
                      </a:r>
                    </a:p>
                    <a:p>
                      <a:pPr algn="l" fontAlgn="t"/>
                      <a:endParaRPr lang="en-US" sz="1100" b="0" i="0" u="none" strike="noStrike" dirty="0">
                        <a:solidFill>
                          <a:srgbClr val="000000"/>
                        </a:solidFill>
                        <a:effectLst/>
                        <a:latin typeface="Calibri" panose="020F0502020204030204" pitchFamily="34" charset="0"/>
                      </a:endParaRPr>
                    </a:p>
                  </a:txBody>
                  <a:tcPr marL="9525" marR="9525" marT="9525"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8/02/2023</a:t>
                      </a:r>
                    </a:p>
                    <a:p>
                      <a:pPr algn="l" fontAlgn="t"/>
                      <a:endParaRPr lang="en-US" sz="1100" b="0" i="0" u="none" strike="noStrike" dirty="0">
                        <a:solidFill>
                          <a:srgbClr val="000000"/>
                        </a:solidFill>
                        <a:effectLst/>
                        <a:latin typeface="Calibri" panose="020F0502020204030204" pitchFamily="34" charset="0"/>
                      </a:endParaRPr>
                    </a:p>
                  </a:txBody>
                  <a:tcPr marL="9525" marR="9525" marT="9525"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Alexandria VA, Seaside CA, and Contractor Site</a:t>
                      </a:r>
                    </a:p>
                    <a:p>
                      <a:pPr algn="l" fontAlgn="t"/>
                      <a:endParaRPr lang="en-US" sz="11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145947084"/>
                  </a:ext>
                </a:extLst>
              </a:tr>
              <a:tr h="4571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Amazon Web Services (AWS) * </a:t>
                      </a:r>
                    </a:p>
                    <a:p>
                      <a:pPr algn="l" fontAlgn="t"/>
                      <a:endParaRPr lang="en-US" sz="11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rPr>
                        <a:t>NNG15SD22B, H9821020F0274</a:t>
                      </a:r>
                    </a:p>
                    <a:p>
                      <a:pPr algn="l" fontAlgn="t"/>
                      <a:r>
                        <a:rPr lang="en-US" sz="1100" b="0" i="0" u="none" strike="noStrike" dirty="0">
                          <a:solidFill>
                            <a:srgbClr val="000000"/>
                          </a:solidFill>
                          <a:effectLst/>
                          <a:latin typeface="Calibri" panose="020F0502020204030204" pitchFamily="34" charset="0"/>
                        </a:rPr>
                        <a:t>Four</a:t>
                      </a:r>
                      <a:r>
                        <a:rPr lang="en-US" sz="1100" b="0" i="0" u="none" strike="noStrike" baseline="0" dirty="0">
                          <a:solidFill>
                            <a:srgbClr val="000000"/>
                          </a:solidFill>
                          <a:effectLst/>
                          <a:latin typeface="Calibri" panose="020F0502020204030204" pitchFamily="34" charset="0"/>
                        </a:rPr>
                        <a:t> Points Technology, LLC.</a:t>
                      </a:r>
                      <a:endParaRPr lang="en-US" sz="1100" b="0" i="0" u="none" strike="noStrike" dirty="0">
                        <a:solidFill>
                          <a:srgbClr val="000000"/>
                        </a:solidFill>
                        <a:effectLst/>
                        <a:latin typeface="Calibri" panose="020F0502020204030204" pitchFamily="34" charset="0"/>
                      </a:endParaRPr>
                    </a:p>
                    <a:p>
                      <a:pPr algn="l" fontAlgn="t"/>
                      <a:endParaRPr lang="en-US" sz="1100" b="0" i="0" u="none" strike="noStrike" dirty="0">
                        <a:solidFill>
                          <a:srgbClr val="000000"/>
                        </a:solidFill>
                        <a:effectLst/>
                        <a:latin typeface="Calibri" panose="020F0502020204030204" pitchFamily="34" charset="0"/>
                      </a:endParaRPr>
                    </a:p>
                  </a:txBody>
                  <a:tcPr marL="9525" marR="9525" marT="9525"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DHRA</a:t>
                      </a:r>
                      <a:r>
                        <a:rPr lang="en-US" sz="1100" b="0" i="0" u="none" strike="noStrike" baseline="0" dirty="0">
                          <a:solidFill>
                            <a:srgbClr val="000000"/>
                          </a:solidFill>
                          <a:effectLst/>
                          <a:latin typeface="Calibri" panose="020F0502020204030204" pitchFamily="34" charset="0"/>
                        </a:rPr>
                        <a:t> Contracting</a:t>
                      </a:r>
                      <a:endParaRPr lang="en-US" sz="1100" b="0" i="0" u="none" strike="noStrike" dirty="0">
                        <a:solidFill>
                          <a:srgbClr val="000000"/>
                        </a:solidFill>
                        <a:effectLst/>
                        <a:latin typeface="Calibri" panose="020F0502020204030204" pitchFamily="34" charset="0"/>
                      </a:endParaRPr>
                    </a:p>
                    <a:p>
                      <a:pPr algn="l" fontAlgn="t"/>
                      <a:endParaRPr lang="en-US" sz="1100" b="0" i="0" u="none" strike="noStrike" dirty="0">
                        <a:solidFill>
                          <a:srgbClr val="000000"/>
                        </a:solidFill>
                        <a:effectLst/>
                        <a:latin typeface="Calibri" panose="020F0502020204030204" pitchFamily="34" charset="0"/>
                      </a:endParaRPr>
                    </a:p>
                  </a:txBody>
                  <a:tcPr marL="9525" marR="9525" marT="9525"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541519</a:t>
                      </a:r>
                    </a:p>
                    <a:p>
                      <a:pPr algn="l" fontAlgn="t"/>
                      <a:endParaRPr lang="en-US" sz="1100" b="0" i="0" u="none" strike="noStrike" dirty="0">
                        <a:solidFill>
                          <a:srgbClr val="000000"/>
                        </a:solidFill>
                        <a:effectLst/>
                        <a:latin typeface="Calibri" panose="020F0502020204030204" pitchFamily="34" charset="0"/>
                      </a:endParaRPr>
                    </a:p>
                  </a:txBody>
                  <a:tcPr marL="9525" marR="9525" marT="9525"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8/06/2023</a:t>
                      </a:r>
                    </a:p>
                    <a:p>
                      <a:pPr algn="l" fontAlgn="t"/>
                      <a:endParaRPr lang="en-US" sz="1100" b="0" i="0" u="none" strike="noStrike" dirty="0">
                        <a:solidFill>
                          <a:srgbClr val="000000"/>
                        </a:solidFill>
                        <a:effectLst/>
                        <a:latin typeface="Calibri" panose="020F0502020204030204" pitchFamily="34" charset="0"/>
                      </a:endParaRPr>
                    </a:p>
                  </a:txBody>
                  <a:tcPr marL="9525" marR="9525" marT="9525"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Alexandria VA, Seaside CA, and Contractor Site</a:t>
                      </a:r>
                    </a:p>
                    <a:p>
                      <a:pPr algn="l" fontAlgn="t"/>
                      <a:endParaRPr lang="en-US" sz="11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3845021700"/>
                  </a:ext>
                </a:extLst>
              </a:tr>
              <a:tr h="45719">
                <a:tc>
                  <a:txBody>
                    <a:bodyPr/>
                    <a:lstStyle/>
                    <a:p>
                      <a:pPr algn="l" fontAlgn="t"/>
                      <a:r>
                        <a:rPr lang="en-US" sz="1100" b="0" i="0" u="none" strike="noStrike" dirty="0">
                          <a:solidFill>
                            <a:srgbClr val="000000"/>
                          </a:solidFill>
                          <a:effectLst/>
                          <a:latin typeface="Calibri" panose="020F0502020204030204" pitchFamily="34" charset="0"/>
                        </a:rPr>
                        <a:t>World Wide COTS</a:t>
                      </a:r>
                      <a:r>
                        <a:rPr lang="en-US" sz="1100" b="0" i="0" u="none" strike="noStrike" baseline="0" dirty="0">
                          <a:solidFill>
                            <a:srgbClr val="000000"/>
                          </a:solidFill>
                          <a:effectLst/>
                          <a:latin typeface="Calibri" panose="020F0502020204030204" pitchFamily="34" charset="0"/>
                        </a:rPr>
                        <a:t> Hardware, Software, Maintenance &amp; Integration Services III (WWHW/SW III) * **</a:t>
                      </a:r>
                      <a:endParaRPr lang="en-US" sz="11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rPr>
                        <a:t>47QFMA18F0041</a:t>
                      </a:r>
                      <a:br>
                        <a:rPr lang="en-US" sz="1100" b="0" i="0" u="none" strike="noStrike" dirty="0">
                          <a:solidFill>
                            <a:srgbClr val="000000"/>
                          </a:solidFill>
                          <a:effectLst/>
                          <a:latin typeface="Calibri" panose="020F0502020204030204" pitchFamily="34" charset="0"/>
                        </a:rPr>
                      </a:br>
                      <a:r>
                        <a:rPr lang="en-US" sz="1100" b="0" i="0" u="none" strike="noStrike" dirty="0" err="1">
                          <a:solidFill>
                            <a:srgbClr val="000000"/>
                          </a:solidFill>
                          <a:effectLst/>
                          <a:latin typeface="Calibri" panose="020F0502020204030204" pitchFamily="34" charset="0"/>
                        </a:rPr>
                        <a:t>Perspecta</a:t>
                      </a:r>
                      <a:endParaRPr lang="en-US" sz="11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t"/>
                      <a:r>
                        <a:rPr lang="en-US" sz="1100" b="0" i="0" u="none" strike="noStrike">
                          <a:solidFill>
                            <a:srgbClr val="000000"/>
                          </a:solidFill>
                          <a:effectLst/>
                          <a:latin typeface="Calibri" panose="020F0502020204030204" pitchFamily="34" charset="0"/>
                        </a:rPr>
                        <a:t>GSA - Region 3</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rPr>
                        <a:t>541512</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rPr>
                        <a:t>9/16/2023</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rPr>
                        <a:t>Alexandria VA, Seaside CA, and Contractor Site</a:t>
                      </a:r>
                    </a:p>
                  </a:txBody>
                  <a:tcPr marL="9525" marR="9525" marT="9525" marB="0"/>
                </a:tc>
                <a:extLst>
                  <a:ext uri="{0D108BD9-81ED-4DB2-BD59-A6C34878D82A}">
                    <a16:rowId xmlns:a16="http://schemas.microsoft.com/office/drawing/2014/main" val="10001"/>
                  </a:ext>
                </a:extLst>
              </a:tr>
              <a:tr h="371475">
                <a:tc>
                  <a:txBody>
                    <a:bodyPr/>
                    <a:lstStyle/>
                    <a:p>
                      <a:pPr algn="l" fontAlgn="t"/>
                      <a:r>
                        <a:rPr lang="en-US" sz="1100" b="0" i="0" u="none" strike="noStrike" dirty="0">
                          <a:solidFill>
                            <a:srgbClr val="000000"/>
                          </a:solidFill>
                          <a:effectLst/>
                          <a:latin typeface="Calibri" panose="020F0502020204030204" pitchFamily="34" charset="0"/>
                        </a:rPr>
                        <a:t>ADMIN Support *</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rPr>
                        <a:t>H9821020D0004, </a:t>
                      </a:r>
                      <a:r>
                        <a:rPr lang="en-US" sz="1100" b="0" i="0" u="none" strike="noStrike" dirty="0" err="1">
                          <a:solidFill>
                            <a:srgbClr val="000000"/>
                          </a:solidFill>
                          <a:effectLst/>
                          <a:latin typeface="Calibri" panose="020F0502020204030204" pitchFamily="34" charset="0"/>
                        </a:rPr>
                        <a:t>Clason</a:t>
                      </a:r>
                      <a:r>
                        <a:rPr lang="en-US" sz="1100" b="0" i="0" u="none" strike="noStrike" dirty="0">
                          <a:solidFill>
                            <a:srgbClr val="000000"/>
                          </a:solidFill>
                          <a:effectLst/>
                          <a:latin typeface="Calibri" panose="020F0502020204030204" pitchFamily="34" charset="0"/>
                        </a:rPr>
                        <a:t> Point Partners</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rPr>
                        <a:t>DHRA Contracting</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rPr>
                        <a:t>541611</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rPr>
                        <a:t>9/20/2023</a:t>
                      </a:r>
                    </a:p>
                  </a:txBody>
                  <a:tcPr marL="9525" marR="9525" marT="9525"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Alexandria VA, Seaside CA, and Contractor Site</a:t>
                      </a:r>
                    </a:p>
                    <a:p>
                      <a:pPr algn="l" fontAlgn="t"/>
                      <a:endParaRPr lang="en-US" sz="11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3840552300"/>
                  </a:ext>
                </a:extLst>
              </a:tr>
              <a:tr h="421004">
                <a:tc>
                  <a:txBody>
                    <a:bodyPr/>
                    <a:lstStyle/>
                    <a:p>
                      <a:pPr algn="l" fontAlgn="t"/>
                      <a:r>
                        <a:rPr lang="en-US" sz="1100" b="0" i="0" u="none" strike="noStrike" dirty="0">
                          <a:solidFill>
                            <a:srgbClr val="000000"/>
                          </a:solidFill>
                          <a:effectLst/>
                          <a:latin typeface="Calibri" panose="020F0502020204030204" pitchFamily="34" charset="0"/>
                        </a:rPr>
                        <a:t>Defense Civilian Personnel Data System (DCPDS)</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rPr>
                        <a:t>H9821021C0008, </a:t>
                      </a:r>
                      <a:r>
                        <a:rPr lang="en-US" sz="1100" b="0" i="0" u="none" strike="noStrike" dirty="0" err="1">
                          <a:solidFill>
                            <a:srgbClr val="000000"/>
                          </a:solidFill>
                          <a:effectLst/>
                          <a:latin typeface="Calibri" panose="020F0502020204030204" pitchFamily="34" charset="0"/>
                        </a:rPr>
                        <a:t>Leidos</a:t>
                      </a:r>
                      <a:endParaRPr lang="en-US" sz="11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rPr>
                        <a:t>DHRA Contracting</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rPr>
                        <a:t>541519</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rPr>
                        <a:t>9/27/2023</a:t>
                      </a:r>
                    </a:p>
                  </a:txBody>
                  <a:tcPr marL="9525" marR="9525" marT="9525"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Alexandria VA, Seaside CA, and Contractor Site</a:t>
                      </a:r>
                    </a:p>
                    <a:p>
                      <a:pPr algn="l" fontAlgn="t"/>
                      <a:endParaRPr lang="en-US" sz="11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25351865"/>
                  </a:ext>
                </a:extLst>
              </a:tr>
            </a:tbl>
          </a:graphicData>
        </a:graphic>
      </p:graphicFrame>
      <p:pic>
        <p:nvPicPr>
          <p:cNvPr id="5" name="Picture 1">
            <a:extLst>
              <a:ext uri="{FF2B5EF4-FFF2-40B4-BE49-F238E27FC236}">
                <a16:creationId xmlns:a16="http://schemas.microsoft.com/office/drawing/2014/main" id="{DFE94028-0F82-4A03-BD62-574DFC71B9CD}"/>
              </a:ext>
            </a:extLst>
          </p:cNvPr>
          <p:cNvPicPr>
            <a:picLocks noChangeAspect="1"/>
          </p:cNvPicPr>
          <p:nvPr/>
        </p:nvPicPr>
        <p:blipFill>
          <a:blip r:embed="rId2">
            <a:extLst>
              <a:ext uri="{28A0092B-C50C-407E-A947-70E740481C1C}">
                <a14:useLocalDpi xmlns:a14="http://schemas.microsoft.com/office/drawing/2010/main" val="0"/>
              </a:ext>
            </a:extLst>
          </a:blip>
          <a:srcRect l="7660"/>
          <a:stretch>
            <a:fillRect/>
          </a:stretch>
        </p:blipFill>
        <p:spPr bwMode="auto">
          <a:xfrm>
            <a:off x="10404366" y="5103086"/>
            <a:ext cx="1554396" cy="156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9028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3200" b="1" dirty="0">
                <a:solidFill>
                  <a:srgbClr val="003366"/>
                </a:solidFill>
                <a:latin typeface="Arial"/>
                <a:ea typeface="ＭＳ Ｐゴシック" pitchFamily="34" charset="-128"/>
                <a:cs typeface="Times New Roman" panose="02020603050405020304" pitchFamily="18" charset="0"/>
              </a:rPr>
              <a:t>Defense Manpower Data Center</a:t>
            </a:r>
            <a:endParaRPr lang="en-US" sz="3200" dirty="0"/>
          </a:p>
        </p:txBody>
      </p:sp>
      <p:graphicFrame>
        <p:nvGraphicFramePr>
          <p:cNvPr id="7" name="Content Placeholder 3"/>
          <p:cNvGraphicFramePr>
            <a:graphicFrameLocks noGrp="1"/>
          </p:cNvGraphicFramePr>
          <p:nvPr>
            <p:ph idx="1"/>
            <p:extLst>
              <p:ext uri="{D42A27DB-BD31-4B8C-83A1-F6EECF244321}">
                <p14:modId xmlns:p14="http://schemas.microsoft.com/office/powerpoint/2010/main" val="1348394449"/>
              </p:ext>
            </p:extLst>
          </p:nvPr>
        </p:nvGraphicFramePr>
        <p:xfrm>
          <a:off x="2077453" y="2118526"/>
          <a:ext cx="7850606" cy="3372545"/>
        </p:xfrm>
        <a:graphic>
          <a:graphicData uri="http://schemas.openxmlformats.org/drawingml/2006/table">
            <a:tbl>
              <a:tblPr firstRow="1" bandRow="1">
                <a:tableStyleId>{5C22544A-7EE6-4342-B048-85BDC9FD1C3A}</a:tableStyleId>
              </a:tblPr>
              <a:tblGrid>
                <a:gridCol w="1252546">
                  <a:extLst>
                    <a:ext uri="{9D8B030D-6E8A-4147-A177-3AD203B41FA5}">
                      <a16:colId xmlns:a16="http://schemas.microsoft.com/office/drawing/2014/main" val="20000"/>
                    </a:ext>
                  </a:extLst>
                </a:gridCol>
                <a:gridCol w="1957667">
                  <a:extLst>
                    <a:ext uri="{9D8B030D-6E8A-4147-A177-3AD203B41FA5}">
                      <a16:colId xmlns:a16="http://schemas.microsoft.com/office/drawing/2014/main" val="2443599169"/>
                    </a:ext>
                  </a:extLst>
                </a:gridCol>
                <a:gridCol w="1232603">
                  <a:extLst>
                    <a:ext uri="{9D8B030D-6E8A-4147-A177-3AD203B41FA5}">
                      <a16:colId xmlns:a16="http://schemas.microsoft.com/office/drawing/2014/main" val="20001"/>
                    </a:ext>
                  </a:extLst>
                </a:gridCol>
                <a:gridCol w="725060">
                  <a:extLst>
                    <a:ext uri="{9D8B030D-6E8A-4147-A177-3AD203B41FA5}">
                      <a16:colId xmlns:a16="http://schemas.microsoft.com/office/drawing/2014/main" val="20002"/>
                    </a:ext>
                  </a:extLst>
                </a:gridCol>
                <a:gridCol w="870075">
                  <a:extLst>
                    <a:ext uri="{9D8B030D-6E8A-4147-A177-3AD203B41FA5}">
                      <a16:colId xmlns:a16="http://schemas.microsoft.com/office/drawing/2014/main" val="20003"/>
                    </a:ext>
                  </a:extLst>
                </a:gridCol>
                <a:gridCol w="1812655">
                  <a:extLst>
                    <a:ext uri="{9D8B030D-6E8A-4147-A177-3AD203B41FA5}">
                      <a16:colId xmlns:a16="http://schemas.microsoft.com/office/drawing/2014/main" val="20004"/>
                    </a:ext>
                  </a:extLst>
                </a:gridCol>
              </a:tblGrid>
              <a:tr h="441701">
                <a:tc>
                  <a:txBody>
                    <a:bodyPr/>
                    <a:lstStyle/>
                    <a:p>
                      <a:r>
                        <a:rPr lang="en-US" sz="900" dirty="0">
                          <a:solidFill>
                            <a:schemeClr val="bg1"/>
                          </a:solidFill>
                        </a:rPr>
                        <a:t>Requirement </a:t>
                      </a:r>
                    </a:p>
                  </a:txBody>
                  <a:tcPr marL="68580" marR="68580" marT="34290" marB="34290">
                    <a:solidFill>
                      <a:schemeClr val="tx2"/>
                    </a:solidFill>
                  </a:tcPr>
                </a:tc>
                <a:tc>
                  <a:txBody>
                    <a:bodyPr/>
                    <a:lstStyle/>
                    <a:p>
                      <a:r>
                        <a:rPr lang="en-US" sz="900" dirty="0">
                          <a:solidFill>
                            <a:schemeClr val="bg1"/>
                          </a:solidFill>
                        </a:rPr>
                        <a:t>Current Contract/Vendor</a:t>
                      </a:r>
                    </a:p>
                  </a:txBody>
                  <a:tcPr marL="68580" marR="68580" marT="34290" marB="34290">
                    <a:solidFill>
                      <a:schemeClr val="tx2"/>
                    </a:solidFill>
                  </a:tcPr>
                </a:tc>
                <a:tc>
                  <a:txBody>
                    <a:bodyPr/>
                    <a:lstStyle/>
                    <a:p>
                      <a:r>
                        <a:rPr lang="en-US" sz="900" dirty="0">
                          <a:solidFill>
                            <a:schemeClr val="bg1"/>
                          </a:solidFill>
                        </a:rPr>
                        <a:t>Planned Acquisition Strategy</a:t>
                      </a:r>
                    </a:p>
                  </a:txBody>
                  <a:tcPr marL="68580" marR="68580" marT="34290" marB="34290">
                    <a:solidFill>
                      <a:schemeClr val="tx2"/>
                    </a:solidFill>
                  </a:tcPr>
                </a:tc>
                <a:tc>
                  <a:txBody>
                    <a:bodyPr/>
                    <a:lstStyle/>
                    <a:p>
                      <a:r>
                        <a:rPr lang="en-US" sz="900" dirty="0">
                          <a:solidFill>
                            <a:schemeClr val="bg1"/>
                          </a:solidFill>
                        </a:rPr>
                        <a:t>NAICS Code</a:t>
                      </a:r>
                    </a:p>
                  </a:txBody>
                  <a:tcPr marL="68580" marR="68580" marT="34290" marB="34290">
                    <a:solidFill>
                      <a:schemeClr val="tx2"/>
                    </a:solidFill>
                  </a:tcPr>
                </a:tc>
                <a:tc>
                  <a:txBody>
                    <a:bodyPr/>
                    <a:lstStyle/>
                    <a:p>
                      <a:r>
                        <a:rPr lang="en-US" sz="900" dirty="0">
                          <a:solidFill>
                            <a:schemeClr val="bg1"/>
                          </a:solidFill>
                        </a:rPr>
                        <a:t>Est. PoP Start</a:t>
                      </a:r>
                    </a:p>
                  </a:txBody>
                  <a:tcPr marL="68580" marR="68580" marT="34290" marB="34290">
                    <a:solidFill>
                      <a:schemeClr val="tx2"/>
                    </a:solidFill>
                  </a:tcPr>
                </a:tc>
                <a:tc>
                  <a:txBody>
                    <a:bodyPr/>
                    <a:lstStyle/>
                    <a:p>
                      <a:r>
                        <a:rPr lang="en-US" sz="900" dirty="0">
                          <a:solidFill>
                            <a:schemeClr val="bg1"/>
                          </a:solidFill>
                        </a:rPr>
                        <a:t>Place of Performance</a:t>
                      </a:r>
                    </a:p>
                  </a:txBody>
                  <a:tcPr marL="68580" marR="68580" marT="34290" marB="34290">
                    <a:solidFill>
                      <a:schemeClr val="tx2"/>
                    </a:solidFill>
                  </a:tcPr>
                </a:tc>
                <a:extLst>
                  <a:ext uri="{0D108BD9-81ED-4DB2-BD59-A6C34878D82A}">
                    <a16:rowId xmlns:a16="http://schemas.microsoft.com/office/drawing/2014/main" val="10000"/>
                  </a:ext>
                </a:extLst>
              </a:tr>
              <a:tr h="144304">
                <a:tc gridSpan="6">
                  <a:txBody>
                    <a:bodyPr/>
                    <a:lstStyle/>
                    <a:p>
                      <a:pPr algn="ctr" fontAlgn="t"/>
                      <a:r>
                        <a:rPr lang="en-US" sz="900" b="1" kern="1200" dirty="0">
                          <a:solidFill>
                            <a:schemeClr val="bg1"/>
                          </a:solidFill>
                          <a:latin typeface="+mn-lt"/>
                          <a:ea typeface="+mn-ea"/>
                          <a:cs typeface="+mn-cs"/>
                        </a:rPr>
                        <a:t>Commodity Contracts</a:t>
                      </a:r>
                    </a:p>
                  </a:txBody>
                  <a:tcPr marL="7144" marR="7144" marT="7144" marB="0">
                    <a:solidFill>
                      <a:srgbClr val="1F497D"/>
                    </a:solidFill>
                  </a:tcPr>
                </a:tc>
                <a:tc hMerge="1">
                  <a:txBody>
                    <a:bodyPr/>
                    <a:lstStyle/>
                    <a:p>
                      <a:pPr algn="l" fontAlgn="t"/>
                      <a:endParaRPr lang="en-US" sz="1100" b="0" i="0" u="none" strike="noStrike" dirty="0">
                        <a:solidFill>
                          <a:srgbClr val="000000"/>
                        </a:solidFill>
                        <a:effectLst/>
                        <a:latin typeface="Calibri" panose="020F0502020204030204" pitchFamily="34" charset="0"/>
                      </a:endParaRPr>
                    </a:p>
                  </a:txBody>
                  <a:tcPr marL="9525" marR="9525" marT="9525" marB="0"/>
                </a:tc>
                <a:tc hMerge="1">
                  <a:txBody>
                    <a:bodyPr/>
                    <a:lstStyle/>
                    <a:p>
                      <a:pPr algn="l" fontAlgn="t"/>
                      <a:endParaRPr lang="en-US" sz="1100" b="0" i="0" u="none" strike="noStrike" dirty="0">
                        <a:solidFill>
                          <a:srgbClr val="000000"/>
                        </a:solidFill>
                        <a:effectLst/>
                        <a:latin typeface="Calibri" panose="020F0502020204030204" pitchFamily="34" charset="0"/>
                      </a:endParaRPr>
                    </a:p>
                  </a:txBody>
                  <a:tcPr marL="9525" marR="9525" marT="9525" marB="0"/>
                </a:tc>
                <a:tc hMerge="1">
                  <a:txBody>
                    <a:bodyPr/>
                    <a:lstStyle/>
                    <a:p>
                      <a:pPr algn="l" fontAlgn="t"/>
                      <a:endParaRPr lang="en-US" sz="1100" b="0" i="0" u="none" strike="noStrike" dirty="0">
                        <a:solidFill>
                          <a:srgbClr val="000000"/>
                        </a:solidFill>
                        <a:effectLst/>
                        <a:latin typeface="Calibri" panose="020F0502020204030204" pitchFamily="34" charset="0"/>
                      </a:endParaRPr>
                    </a:p>
                  </a:txBody>
                  <a:tcPr marL="9525" marR="9525" marT="9525" marB="0"/>
                </a:tc>
                <a:tc hMerge="1">
                  <a:txBody>
                    <a:bodyPr/>
                    <a:lstStyle/>
                    <a:p>
                      <a:pPr algn="l" fontAlgn="t"/>
                      <a:endParaRPr lang="en-US" sz="1100" b="0" i="0" u="none" strike="noStrike" dirty="0">
                        <a:solidFill>
                          <a:srgbClr val="000000"/>
                        </a:solidFill>
                        <a:effectLst/>
                        <a:latin typeface="Calibri" panose="020F0502020204030204" pitchFamily="34" charset="0"/>
                      </a:endParaRPr>
                    </a:p>
                  </a:txBody>
                  <a:tcPr marL="9525" marR="9525" marT="9525" marB="0"/>
                </a:tc>
                <a:tc hMerge="1">
                  <a:txBody>
                    <a:bodyPr/>
                    <a:lstStyle/>
                    <a:p>
                      <a:pPr algn="l" fontAlgn="t"/>
                      <a:endParaRPr lang="en-US" sz="11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3497144987"/>
                  </a:ext>
                </a:extLst>
              </a:tr>
              <a:tr h="292894">
                <a:tc>
                  <a:txBody>
                    <a:bodyPr/>
                    <a:lstStyle/>
                    <a:p>
                      <a:pPr algn="l" fontAlgn="b"/>
                      <a:r>
                        <a:rPr lang="en-US" sz="1100" b="0" i="0" u="none" strike="noStrike" dirty="0">
                          <a:solidFill>
                            <a:srgbClr val="000000"/>
                          </a:solidFill>
                          <a:effectLst/>
                          <a:latin typeface="+mj-lt"/>
                        </a:rPr>
                        <a:t>SAP Business Objects (BOBJ) Software Maintenance*</a:t>
                      </a:r>
                    </a:p>
                  </a:txBody>
                  <a:tcPr marL="7144" marR="7144" marT="7144" marB="34290" anchor="b"/>
                </a:tc>
                <a:tc>
                  <a:txBody>
                    <a:bodyPr/>
                    <a:lstStyle/>
                    <a:p>
                      <a:pPr algn="l" fontAlgn="t"/>
                      <a:r>
                        <a:rPr lang="en-US" sz="1100" b="0" i="0" u="none" strike="noStrike" dirty="0">
                          <a:solidFill>
                            <a:srgbClr val="000000"/>
                          </a:solidFill>
                          <a:effectLst/>
                          <a:latin typeface="+mj-lt"/>
                        </a:rPr>
                        <a:t>GS-35F-0119Y; H9821020F0036; </a:t>
                      </a:r>
                      <a:r>
                        <a:rPr lang="en-US" sz="1100" b="0" i="0" u="none" strike="noStrike" dirty="0" err="1">
                          <a:solidFill>
                            <a:srgbClr val="000000"/>
                          </a:solidFill>
                          <a:effectLst/>
                          <a:latin typeface="+mj-lt"/>
                        </a:rPr>
                        <a:t>CARAHSOFT</a:t>
                      </a:r>
                      <a:r>
                        <a:rPr lang="en-US" sz="1100" b="0" i="0" u="none" strike="noStrike" dirty="0">
                          <a:solidFill>
                            <a:srgbClr val="000000"/>
                          </a:solidFill>
                          <a:effectLst/>
                          <a:latin typeface="+mj-lt"/>
                        </a:rPr>
                        <a:t> TECHNOLOGY CORP.</a:t>
                      </a:r>
                    </a:p>
                  </a:txBody>
                  <a:tcPr marL="7144" marR="7144" marT="7144"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mj-lt"/>
                        </a:rPr>
                        <a:t>DHRA Contracting; ESI</a:t>
                      </a:r>
                    </a:p>
                  </a:txBody>
                  <a:tcPr marL="7144" marR="7144" marT="7144"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mj-lt"/>
                        </a:rPr>
                        <a:t>541519</a:t>
                      </a:r>
                    </a:p>
                  </a:txBody>
                  <a:tcPr marL="7144" marR="7144" marT="7144" marB="0"/>
                </a:tc>
                <a:tc>
                  <a:txBody>
                    <a:bodyPr/>
                    <a:lstStyle/>
                    <a:p>
                      <a:pPr algn="l" fontAlgn="t"/>
                      <a:r>
                        <a:rPr lang="en-US" sz="1100" b="0" i="0" u="none" strike="noStrike" dirty="0">
                          <a:solidFill>
                            <a:srgbClr val="000000"/>
                          </a:solidFill>
                          <a:effectLst/>
                          <a:latin typeface="+mj-lt"/>
                        </a:rPr>
                        <a:t>12/31/2022</a:t>
                      </a:r>
                    </a:p>
                  </a:txBody>
                  <a:tcPr marL="7144" marR="7144" marT="7144"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mj-lt"/>
                        </a:rPr>
                        <a:t>N/A</a:t>
                      </a:r>
                    </a:p>
                    <a:p>
                      <a:pPr algn="l" fontAlgn="t"/>
                      <a:endParaRPr lang="en-US" sz="1100" b="0" i="0" u="none" strike="noStrike" dirty="0">
                        <a:solidFill>
                          <a:srgbClr val="000000"/>
                        </a:solidFill>
                        <a:effectLst/>
                        <a:latin typeface="+mj-lt"/>
                      </a:endParaRPr>
                    </a:p>
                  </a:txBody>
                  <a:tcPr marL="7144" marR="7144" marT="7144" marB="0"/>
                </a:tc>
                <a:extLst>
                  <a:ext uri="{0D108BD9-81ED-4DB2-BD59-A6C34878D82A}">
                    <a16:rowId xmlns:a16="http://schemas.microsoft.com/office/drawing/2014/main" val="912592741"/>
                  </a:ext>
                </a:extLst>
              </a:tr>
              <a:tr h="258604">
                <a:tc>
                  <a:txBody>
                    <a:bodyPr/>
                    <a:lstStyle/>
                    <a:p>
                      <a:pPr algn="l" fontAlgn="t"/>
                      <a:r>
                        <a:rPr lang="en-US" sz="1100" b="0" i="0" u="none" strike="noStrike" dirty="0" err="1">
                          <a:solidFill>
                            <a:srgbClr val="000000"/>
                          </a:solidFill>
                          <a:effectLst/>
                          <a:latin typeface="+mj-lt"/>
                        </a:rPr>
                        <a:t>Atlassian</a:t>
                      </a:r>
                      <a:r>
                        <a:rPr lang="en-US" sz="1100" b="0" i="0" u="none" strike="noStrike" dirty="0">
                          <a:solidFill>
                            <a:srgbClr val="000000"/>
                          </a:solidFill>
                          <a:effectLst/>
                          <a:latin typeface="+mj-lt"/>
                        </a:rPr>
                        <a:t> JIRA Software Licenses*</a:t>
                      </a:r>
                    </a:p>
                  </a:txBody>
                  <a:tcPr marL="7144" marR="7144" marT="7144" marB="0"/>
                </a:tc>
                <a:tc>
                  <a:txBody>
                    <a:bodyPr/>
                    <a:lstStyle/>
                    <a:p>
                      <a:pPr algn="l" fontAlgn="t"/>
                      <a:r>
                        <a:rPr lang="en-US" sz="1100" b="0" i="0" u="none" strike="noStrike" dirty="0">
                          <a:solidFill>
                            <a:srgbClr val="000000"/>
                          </a:solidFill>
                          <a:effectLst/>
                          <a:latin typeface="+mj-lt"/>
                        </a:rPr>
                        <a:t>NNG15SD79B; H9821021F0096</a:t>
                      </a:r>
                      <a:br>
                        <a:rPr lang="en-US" sz="1100" b="0" i="0" u="none" strike="noStrike" dirty="0">
                          <a:solidFill>
                            <a:srgbClr val="000000"/>
                          </a:solidFill>
                          <a:effectLst/>
                          <a:latin typeface="+mj-lt"/>
                        </a:rPr>
                      </a:br>
                      <a:r>
                        <a:rPr lang="en-US" sz="1100" b="0" i="0" u="none" strike="noStrike" dirty="0">
                          <a:solidFill>
                            <a:srgbClr val="000000"/>
                          </a:solidFill>
                          <a:effectLst/>
                          <a:latin typeface="+mj-lt"/>
                        </a:rPr>
                        <a:t>AURORA SYSTEMS CONSULTING, INC</a:t>
                      </a:r>
                    </a:p>
                  </a:txBody>
                  <a:tcPr marL="7144" marR="7144" marT="7144" marB="0"/>
                </a:tc>
                <a:tc>
                  <a:txBody>
                    <a:bodyPr/>
                    <a:lstStyle/>
                    <a:p>
                      <a:pPr algn="l" fontAlgn="t"/>
                      <a:r>
                        <a:rPr lang="en-US" sz="1100" b="0" i="0" u="none" strike="noStrike" dirty="0">
                          <a:solidFill>
                            <a:srgbClr val="000000"/>
                          </a:solidFill>
                          <a:effectLst/>
                          <a:latin typeface="+mj-lt"/>
                        </a:rPr>
                        <a:t>DHRA Contracting</a:t>
                      </a:r>
                    </a:p>
                  </a:txBody>
                  <a:tcPr marL="7144" marR="7144" marT="7144" marB="0"/>
                </a:tc>
                <a:tc>
                  <a:txBody>
                    <a:bodyPr/>
                    <a:lstStyle/>
                    <a:p>
                      <a:pPr algn="l" fontAlgn="t"/>
                      <a:r>
                        <a:rPr lang="en-US" sz="1100" b="0" i="0" u="none" strike="noStrike" dirty="0">
                          <a:solidFill>
                            <a:srgbClr val="000000"/>
                          </a:solidFill>
                          <a:effectLst/>
                          <a:latin typeface="+mj-lt"/>
                        </a:rPr>
                        <a:t>541519</a:t>
                      </a:r>
                    </a:p>
                  </a:txBody>
                  <a:tcPr marL="7144" marR="7144" marT="7144" marB="0"/>
                </a:tc>
                <a:tc>
                  <a:txBody>
                    <a:bodyPr/>
                    <a:lstStyle/>
                    <a:p>
                      <a:pPr algn="l" fontAlgn="t"/>
                      <a:r>
                        <a:rPr lang="en-US" sz="1100" b="0" i="0" u="none" strike="noStrike" dirty="0">
                          <a:solidFill>
                            <a:srgbClr val="000000"/>
                          </a:solidFill>
                          <a:effectLst/>
                          <a:latin typeface="+mj-lt"/>
                        </a:rPr>
                        <a:t>4/19/2023</a:t>
                      </a:r>
                    </a:p>
                  </a:txBody>
                  <a:tcPr marL="7144" marR="7144" marT="7144" marB="0"/>
                </a:tc>
                <a:tc>
                  <a:txBody>
                    <a:bodyPr/>
                    <a:lstStyle/>
                    <a:p>
                      <a:pPr algn="l" fontAlgn="t"/>
                      <a:r>
                        <a:rPr lang="en-US" sz="1100" b="0" i="0" u="none" strike="noStrike" dirty="0">
                          <a:solidFill>
                            <a:srgbClr val="000000"/>
                          </a:solidFill>
                          <a:effectLst/>
                          <a:latin typeface="+mj-lt"/>
                        </a:rPr>
                        <a:t>N/A</a:t>
                      </a:r>
                    </a:p>
                  </a:txBody>
                  <a:tcPr marL="7144" marR="7144" marT="7144" marB="0"/>
                </a:tc>
                <a:extLst>
                  <a:ext uri="{0D108BD9-81ED-4DB2-BD59-A6C34878D82A}">
                    <a16:rowId xmlns:a16="http://schemas.microsoft.com/office/drawing/2014/main" val="137633438"/>
                  </a:ext>
                </a:extLst>
              </a:tr>
              <a:tr h="384334">
                <a:tc>
                  <a:txBody>
                    <a:bodyPr/>
                    <a:lstStyle/>
                    <a:p>
                      <a:pPr algn="l" fontAlgn="b"/>
                      <a:r>
                        <a:rPr lang="en-US" sz="1100" b="0" i="0" u="none" strike="noStrike" dirty="0">
                          <a:solidFill>
                            <a:srgbClr val="000000"/>
                          </a:solidFill>
                          <a:effectLst/>
                          <a:latin typeface="+mj-lt"/>
                        </a:rPr>
                        <a:t>IBM </a:t>
                      </a:r>
                      <a:r>
                        <a:rPr lang="en-US" sz="1100" b="0" i="0" u="none" strike="noStrike" dirty="0" err="1">
                          <a:solidFill>
                            <a:srgbClr val="000000"/>
                          </a:solidFill>
                          <a:effectLst/>
                          <a:latin typeface="+mj-lt"/>
                        </a:rPr>
                        <a:t>SoftwareXcel</a:t>
                      </a:r>
                      <a:r>
                        <a:rPr lang="en-US" sz="1100" b="0" i="0" u="none" strike="noStrike" dirty="0">
                          <a:solidFill>
                            <a:srgbClr val="000000"/>
                          </a:solidFill>
                          <a:effectLst/>
                          <a:latin typeface="+mj-lt"/>
                        </a:rPr>
                        <a:t> Enterprise Renewal Mainframe*</a:t>
                      </a:r>
                    </a:p>
                  </a:txBody>
                  <a:tcPr marL="7144" marR="7144" marT="7144" marB="34290"/>
                </a:tc>
                <a:tc>
                  <a:txBody>
                    <a:bodyPr/>
                    <a:lstStyle/>
                    <a:p>
                      <a:pPr algn="l" fontAlgn="t"/>
                      <a:r>
                        <a:rPr lang="en-US" sz="1100" b="0" i="0" u="none" strike="noStrike" dirty="0">
                          <a:solidFill>
                            <a:srgbClr val="000000"/>
                          </a:solidFill>
                          <a:effectLst/>
                          <a:latin typeface="+mj-lt"/>
                        </a:rPr>
                        <a:t>NNG15SD19B; H9821020F0204 </a:t>
                      </a:r>
                    </a:p>
                    <a:p>
                      <a:pPr algn="l" fontAlgn="t"/>
                      <a:r>
                        <a:rPr lang="en-US" sz="1100" b="0" i="0" u="none" strike="noStrike" dirty="0">
                          <a:solidFill>
                            <a:srgbClr val="000000"/>
                          </a:solidFill>
                          <a:effectLst/>
                          <a:latin typeface="+mj-lt"/>
                        </a:rPr>
                        <a:t>ALVAREZ LLC</a:t>
                      </a:r>
                    </a:p>
                  </a:txBody>
                  <a:tcPr marL="7144" marR="7144" marT="7144"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mj-lt"/>
                        </a:rPr>
                        <a:t>DHRA Contracting; </a:t>
                      </a:r>
                      <a:r>
                        <a:rPr lang="en-US" sz="1100" b="0" i="0" u="none" strike="noStrike" dirty="0" err="1">
                          <a:solidFill>
                            <a:srgbClr val="000000"/>
                          </a:solidFill>
                          <a:effectLst/>
                          <a:latin typeface="+mj-lt"/>
                        </a:rPr>
                        <a:t>SEWP</a:t>
                      </a:r>
                      <a:r>
                        <a:rPr lang="en-US" sz="1100" b="0" i="0" u="none" strike="noStrike" dirty="0">
                          <a:solidFill>
                            <a:srgbClr val="000000"/>
                          </a:solidFill>
                          <a:effectLst/>
                          <a:latin typeface="+mj-lt"/>
                        </a:rPr>
                        <a:t> Small Business</a:t>
                      </a:r>
                    </a:p>
                    <a:p>
                      <a:pPr algn="l" fontAlgn="t"/>
                      <a:endParaRPr lang="en-US" sz="1100" b="0" i="0" u="none" strike="noStrike" dirty="0">
                        <a:solidFill>
                          <a:srgbClr val="000000"/>
                        </a:solidFill>
                        <a:effectLst/>
                        <a:latin typeface="+mj-lt"/>
                      </a:endParaRPr>
                    </a:p>
                  </a:txBody>
                  <a:tcPr marL="7144" marR="7144" marT="7144"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mj-lt"/>
                        </a:rPr>
                        <a:t>541519</a:t>
                      </a:r>
                    </a:p>
                    <a:p>
                      <a:pPr algn="l" fontAlgn="t"/>
                      <a:endParaRPr lang="en-US" sz="1100" b="0" i="0" u="none" strike="noStrike" dirty="0">
                        <a:solidFill>
                          <a:srgbClr val="000000"/>
                        </a:solidFill>
                        <a:effectLst/>
                        <a:latin typeface="+mj-lt"/>
                      </a:endParaRPr>
                    </a:p>
                  </a:txBody>
                  <a:tcPr marL="7144" marR="7144" marT="7144" marB="0"/>
                </a:tc>
                <a:tc>
                  <a:txBody>
                    <a:bodyPr/>
                    <a:lstStyle/>
                    <a:p>
                      <a:pPr algn="l" fontAlgn="t"/>
                      <a:r>
                        <a:rPr lang="en-US" sz="1100" b="0" i="0" u="none" strike="noStrike" dirty="0">
                          <a:solidFill>
                            <a:srgbClr val="000000"/>
                          </a:solidFill>
                          <a:effectLst/>
                          <a:latin typeface="+mj-lt"/>
                        </a:rPr>
                        <a:t>06/04/2023</a:t>
                      </a:r>
                    </a:p>
                  </a:txBody>
                  <a:tcPr marL="7144" marR="7144" marT="7144" marB="0"/>
                </a:tc>
                <a:tc>
                  <a:txBody>
                    <a:bodyPr/>
                    <a:lstStyle/>
                    <a:p>
                      <a:pPr algn="l" fontAlgn="t"/>
                      <a:r>
                        <a:rPr lang="en-US" sz="1100" b="0" i="0" u="none" strike="noStrike" dirty="0">
                          <a:solidFill>
                            <a:srgbClr val="000000"/>
                          </a:solidFill>
                          <a:effectLst/>
                          <a:latin typeface="+mj-lt"/>
                        </a:rPr>
                        <a:t>N/A</a:t>
                      </a:r>
                    </a:p>
                  </a:txBody>
                  <a:tcPr marL="7144" marR="7144" marT="7144" marB="0"/>
                </a:tc>
                <a:extLst>
                  <a:ext uri="{0D108BD9-81ED-4DB2-BD59-A6C34878D82A}">
                    <a16:rowId xmlns:a16="http://schemas.microsoft.com/office/drawing/2014/main" val="1833890031"/>
                  </a:ext>
                </a:extLst>
              </a:tr>
              <a:tr h="384334">
                <a:tc>
                  <a:txBody>
                    <a:bodyPr/>
                    <a:lstStyle/>
                    <a:p>
                      <a:r>
                        <a:rPr lang="en-US" sz="1100" dirty="0" err="1">
                          <a:latin typeface="+mj-lt"/>
                        </a:rPr>
                        <a:t>Verint</a:t>
                      </a:r>
                      <a:r>
                        <a:rPr lang="en-US" sz="1100" dirty="0">
                          <a:latin typeface="+mj-lt"/>
                        </a:rPr>
                        <a:t> (OPA)*</a:t>
                      </a:r>
                    </a:p>
                    <a:p>
                      <a:endParaRPr lang="en-US" sz="1100" dirty="0">
                        <a:latin typeface="+mj-lt"/>
                      </a:endParaRPr>
                    </a:p>
                  </a:txBody>
                  <a:tcPr marL="7144" marR="7144" marT="7144" marB="34290" anchor="b"/>
                </a:tc>
                <a:tc>
                  <a:txBody>
                    <a:bodyPr/>
                    <a:lstStyle/>
                    <a:p>
                      <a:r>
                        <a:rPr lang="en-US" sz="1100" dirty="0">
                          <a:latin typeface="+mj-lt"/>
                        </a:rPr>
                        <a:t>NNG15SC89B; H9821018F0225; STERLING COMPUTERS</a:t>
                      </a:r>
                    </a:p>
                  </a:txBody>
                  <a:tcPr marL="7144" marR="7144" marT="7144"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mj-lt"/>
                        </a:rPr>
                        <a:t>DHRA Contracting; </a:t>
                      </a:r>
                      <a:r>
                        <a:rPr lang="en-US" sz="1100" b="0" i="0" u="none" strike="noStrike" dirty="0" err="1">
                          <a:solidFill>
                            <a:srgbClr val="000000"/>
                          </a:solidFill>
                          <a:effectLst/>
                          <a:latin typeface="+mj-lt"/>
                        </a:rPr>
                        <a:t>SEWP</a:t>
                      </a:r>
                      <a:r>
                        <a:rPr lang="en-US" sz="1100" b="0" i="0" u="none" strike="noStrike" dirty="0">
                          <a:solidFill>
                            <a:srgbClr val="000000"/>
                          </a:solidFill>
                          <a:effectLst/>
                          <a:latin typeface="+mj-lt"/>
                        </a:rPr>
                        <a:t> Small Business</a:t>
                      </a:r>
                    </a:p>
                    <a:p>
                      <a:pPr algn="l" fontAlgn="t"/>
                      <a:endParaRPr lang="en-US" sz="1100" b="0" i="0" u="none" strike="noStrike" dirty="0">
                        <a:solidFill>
                          <a:srgbClr val="000000"/>
                        </a:solidFill>
                        <a:effectLst/>
                        <a:latin typeface="+mj-lt"/>
                      </a:endParaRPr>
                    </a:p>
                  </a:txBody>
                  <a:tcPr marL="7144" marR="7144" marT="7144"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mj-lt"/>
                        </a:rPr>
                        <a:t>541519</a:t>
                      </a:r>
                    </a:p>
                    <a:p>
                      <a:pPr marL="0" marR="0" lvl="0" indent="0" algn="l" defTabSz="914400" rtl="0" eaLnBrk="1" fontAlgn="t" latinLnBrk="0" hangingPunct="1">
                        <a:lnSpc>
                          <a:spcPct val="100000"/>
                        </a:lnSpc>
                        <a:spcBef>
                          <a:spcPts val="0"/>
                        </a:spcBef>
                        <a:spcAft>
                          <a:spcPts val="0"/>
                        </a:spcAft>
                        <a:buClrTx/>
                        <a:buSzTx/>
                        <a:buFontTx/>
                        <a:buNone/>
                        <a:tabLst/>
                        <a:defRPr/>
                      </a:pPr>
                      <a:endParaRPr lang="en-US" sz="1100" b="0" i="0" u="none" strike="noStrike" dirty="0">
                        <a:solidFill>
                          <a:srgbClr val="000000"/>
                        </a:solidFill>
                        <a:effectLst/>
                        <a:latin typeface="+mj-lt"/>
                      </a:endParaRPr>
                    </a:p>
                  </a:txBody>
                  <a:tcPr marL="7144" marR="7144" marT="7144" marB="0"/>
                </a:tc>
                <a:tc>
                  <a:txBody>
                    <a:bodyPr/>
                    <a:lstStyle/>
                    <a:p>
                      <a:pPr algn="l" fontAlgn="t"/>
                      <a:r>
                        <a:rPr lang="en-US" sz="1100" b="0" i="0" u="none" strike="noStrike" dirty="0">
                          <a:solidFill>
                            <a:srgbClr val="000000"/>
                          </a:solidFill>
                          <a:effectLst/>
                          <a:latin typeface="+mj-lt"/>
                        </a:rPr>
                        <a:t>09/30/2023</a:t>
                      </a:r>
                    </a:p>
                  </a:txBody>
                  <a:tcPr marL="7144" marR="7144" marT="7144" marB="0"/>
                </a:tc>
                <a:tc>
                  <a:txBody>
                    <a:bodyPr/>
                    <a:lstStyle/>
                    <a:p>
                      <a:pPr algn="l" fontAlgn="t"/>
                      <a:r>
                        <a:rPr lang="en-US" sz="1100" b="0" i="0" u="none" strike="noStrike" dirty="0">
                          <a:solidFill>
                            <a:srgbClr val="000000"/>
                          </a:solidFill>
                          <a:effectLst/>
                          <a:latin typeface="+mj-lt"/>
                        </a:rPr>
                        <a:t>N/A</a:t>
                      </a:r>
                    </a:p>
                  </a:txBody>
                  <a:tcPr marL="7144" marR="7144" marT="7144" marB="0"/>
                </a:tc>
                <a:extLst>
                  <a:ext uri="{0D108BD9-81ED-4DB2-BD59-A6C34878D82A}">
                    <a16:rowId xmlns:a16="http://schemas.microsoft.com/office/drawing/2014/main" val="1341756713"/>
                  </a:ext>
                </a:extLst>
              </a:tr>
              <a:tr h="239255">
                <a:tc>
                  <a:txBody>
                    <a:bodyPr/>
                    <a:lstStyle/>
                    <a:p>
                      <a:pPr algn="l" fontAlgn="b"/>
                      <a:r>
                        <a:rPr lang="en-US" sz="1100" b="0" i="0" u="none" strike="noStrike" dirty="0">
                          <a:solidFill>
                            <a:srgbClr val="000000"/>
                          </a:solidFill>
                          <a:effectLst/>
                          <a:latin typeface="+mj-lt"/>
                        </a:rPr>
                        <a:t>Wireless Mobile Devices and Services*</a:t>
                      </a:r>
                    </a:p>
                  </a:txBody>
                  <a:tcPr marL="7144" marR="7144" marT="7144" marB="34290" anchor="b"/>
                </a:tc>
                <a:tc>
                  <a:txBody>
                    <a:bodyPr/>
                    <a:lstStyle/>
                    <a:p>
                      <a:pPr marL="0" lvl="0" algn="l" defTabSz="914400" rtl="0" eaLnBrk="1" fontAlgn="t" latinLnBrk="0" hangingPunct="1"/>
                      <a:r>
                        <a:rPr lang="en-US" sz="1100" b="0" i="0" u="none" strike="noStrike" kern="1200" dirty="0">
                          <a:solidFill>
                            <a:srgbClr val="000000"/>
                          </a:solidFill>
                          <a:effectLst/>
                          <a:latin typeface="+mj-lt"/>
                          <a:ea typeface="+mn-ea"/>
                          <a:cs typeface="+mn-cs"/>
                        </a:rPr>
                        <a:t>N0024418D0001; H9821019F0011; </a:t>
                      </a:r>
                    </a:p>
                    <a:p>
                      <a:pPr marL="0" lvl="0" algn="l" defTabSz="914400" rtl="0" eaLnBrk="1" fontAlgn="t" latinLnBrk="0" hangingPunct="1"/>
                      <a:r>
                        <a:rPr lang="en-US" sz="1100" b="0" i="0" u="none" strike="noStrike" kern="1200" dirty="0">
                          <a:solidFill>
                            <a:srgbClr val="000000"/>
                          </a:solidFill>
                          <a:effectLst/>
                          <a:latin typeface="+mj-lt"/>
                          <a:ea typeface="+mn-ea"/>
                          <a:cs typeface="+mn-cs"/>
                        </a:rPr>
                        <a:t>AT&amp;T</a:t>
                      </a:r>
                    </a:p>
                    <a:p>
                      <a:pPr algn="l" fontAlgn="t"/>
                      <a:endParaRPr lang="en-US" sz="1100" b="0" i="0" u="none" strike="noStrike" dirty="0">
                        <a:solidFill>
                          <a:srgbClr val="000000"/>
                        </a:solidFill>
                        <a:effectLst/>
                        <a:latin typeface="+mj-lt"/>
                      </a:endParaRPr>
                    </a:p>
                  </a:txBody>
                  <a:tcPr marL="7144" marR="7144" marT="7144"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b="0" i="0" u="none" strike="noStrike" dirty="0" err="1">
                          <a:solidFill>
                            <a:srgbClr val="000000"/>
                          </a:solidFill>
                          <a:effectLst/>
                          <a:latin typeface="+mj-lt"/>
                        </a:rPr>
                        <a:t>DoN</a:t>
                      </a:r>
                      <a:r>
                        <a:rPr lang="en-US" sz="1100" b="0" i="0" u="none" strike="noStrike" dirty="0">
                          <a:solidFill>
                            <a:srgbClr val="000000"/>
                          </a:solidFill>
                          <a:effectLst/>
                          <a:latin typeface="+mj-lt"/>
                        </a:rPr>
                        <a:t> – WMS BPA via DHRA Contracting</a:t>
                      </a:r>
                    </a:p>
                    <a:p>
                      <a:pPr algn="l" fontAlgn="t"/>
                      <a:endParaRPr lang="en-US" sz="1100" b="0" i="0" u="none" strike="noStrike" dirty="0">
                        <a:solidFill>
                          <a:srgbClr val="000000"/>
                        </a:solidFill>
                        <a:effectLst/>
                        <a:latin typeface="+mj-lt"/>
                      </a:endParaRPr>
                    </a:p>
                  </a:txBody>
                  <a:tcPr marL="7144" marR="7144" marT="7144"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mj-lt"/>
                        </a:rPr>
                        <a:t>517312</a:t>
                      </a:r>
                    </a:p>
                    <a:p>
                      <a:pPr algn="l" fontAlgn="t"/>
                      <a:endParaRPr lang="en-US" sz="1100" b="0" i="0" u="none" strike="noStrike" dirty="0">
                        <a:solidFill>
                          <a:srgbClr val="000000"/>
                        </a:solidFill>
                        <a:effectLst/>
                        <a:latin typeface="+mj-lt"/>
                      </a:endParaRPr>
                    </a:p>
                  </a:txBody>
                  <a:tcPr marL="7144" marR="7144" marT="7144" marB="0"/>
                </a:tc>
                <a:tc>
                  <a:txBody>
                    <a:bodyPr/>
                    <a:lstStyle/>
                    <a:p>
                      <a:pPr algn="l" fontAlgn="t"/>
                      <a:r>
                        <a:rPr lang="en-US" sz="1100" b="0" i="0" u="none" strike="noStrike" dirty="0">
                          <a:solidFill>
                            <a:srgbClr val="000000"/>
                          </a:solidFill>
                          <a:effectLst/>
                          <a:latin typeface="+mj-lt"/>
                        </a:rPr>
                        <a:t>12/05/2023</a:t>
                      </a:r>
                    </a:p>
                  </a:txBody>
                  <a:tcPr marL="7144" marR="7144" marT="7144" marB="0"/>
                </a:tc>
                <a:tc>
                  <a:txBody>
                    <a:bodyPr/>
                    <a:lstStyle/>
                    <a:p>
                      <a:pPr algn="l" fontAlgn="t"/>
                      <a:r>
                        <a:rPr lang="en-US" sz="1100" b="0" i="0" u="none" strike="noStrike" dirty="0">
                          <a:solidFill>
                            <a:srgbClr val="000000"/>
                          </a:solidFill>
                          <a:effectLst/>
                          <a:latin typeface="+mj-lt"/>
                        </a:rPr>
                        <a:t>N/A</a:t>
                      </a:r>
                    </a:p>
                  </a:txBody>
                  <a:tcPr marL="7144" marR="7144" marT="7144" marB="0"/>
                </a:tc>
                <a:extLst>
                  <a:ext uri="{0D108BD9-81ED-4DB2-BD59-A6C34878D82A}">
                    <a16:rowId xmlns:a16="http://schemas.microsoft.com/office/drawing/2014/main" val="489916673"/>
                  </a:ext>
                </a:extLst>
              </a:tr>
            </a:tbl>
          </a:graphicData>
        </a:graphic>
      </p:graphicFrame>
      <p:pic>
        <p:nvPicPr>
          <p:cNvPr id="9" name="Picture 1">
            <a:extLst>
              <a:ext uri="{FF2B5EF4-FFF2-40B4-BE49-F238E27FC236}">
                <a16:creationId xmlns:a16="http://schemas.microsoft.com/office/drawing/2014/main" id="{DFE94028-0F82-4A03-BD62-574DFC71B9CD}"/>
              </a:ext>
            </a:extLst>
          </p:cNvPr>
          <p:cNvPicPr>
            <a:picLocks noChangeAspect="1"/>
          </p:cNvPicPr>
          <p:nvPr/>
        </p:nvPicPr>
        <p:blipFill>
          <a:blip r:embed="rId2">
            <a:extLst>
              <a:ext uri="{28A0092B-C50C-407E-A947-70E740481C1C}">
                <a14:useLocalDpi xmlns:a14="http://schemas.microsoft.com/office/drawing/2010/main" val="0"/>
              </a:ext>
            </a:extLst>
          </a:blip>
          <a:srcRect l="7660"/>
          <a:stretch>
            <a:fillRect/>
          </a:stretch>
        </p:blipFill>
        <p:spPr bwMode="auto">
          <a:xfrm>
            <a:off x="10404366" y="5103086"/>
            <a:ext cx="1554396" cy="156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65157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a:latin typeface="Arial" panose="020B0604020202020204" pitchFamily="34" charset="0"/>
                <a:cs typeface="Arial" panose="020B0604020202020204" pitchFamily="34" charset="0"/>
              </a:rPr>
              <a:t>Defense Personnel Analytics Center (DPAC)</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76122300"/>
              </p:ext>
            </p:extLst>
          </p:nvPr>
        </p:nvGraphicFramePr>
        <p:xfrm>
          <a:off x="1676402" y="1983032"/>
          <a:ext cx="8912943" cy="3688080"/>
        </p:xfrm>
        <a:graphic>
          <a:graphicData uri="http://schemas.openxmlformats.org/drawingml/2006/table">
            <a:tbl>
              <a:tblPr firstRow="1" bandRow="1">
                <a:tableStyleId>{5C22544A-7EE6-4342-B048-85BDC9FD1C3A}</a:tableStyleId>
              </a:tblPr>
              <a:tblGrid>
                <a:gridCol w="3961308">
                  <a:extLst>
                    <a:ext uri="{9D8B030D-6E8A-4147-A177-3AD203B41FA5}">
                      <a16:colId xmlns:a16="http://schemas.microsoft.com/office/drawing/2014/main" val="20000"/>
                    </a:ext>
                  </a:extLst>
                </a:gridCol>
                <a:gridCol w="1131801">
                  <a:extLst>
                    <a:ext uri="{9D8B030D-6E8A-4147-A177-3AD203B41FA5}">
                      <a16:colId xmlns:a16="http://schemas.microsoft.com/office/drawing/2014/main" val="20001"/>
                    </a:ext>
                  </a:extLst>
                </a:gridCol>
                <a:gridCol w="1048582">
                  <a:extLst>
                    <a:ext uri="{9D8B030D-6E8A-4147-A177-3AD203B41FA5}">
                      <a16:colId xmlns:a16="http://schemas.microsoft.com/office/drawing/2014/main" val="20002"/>
                    </a:ext>
                  </a:extLst>
                </a:gridCol>
                <a:gridCol w="898784">
                  <a:extLst>
                    <a:ext uri="{9D8B030D-6E8A-4147-A177-3AD203B41FA5}">
                      <a16:colId xmlns:a16="http://schemas.microsoft.com/office/drawing/2014/main" val="20003"/>
                    </a:ext>
                  </a:extLst>
                </a:gridCol>
                <a:gridCol w="1872468">
                  <a:extLst>
                    <a:ext uri="{9D8B030D-6E8A-4147-A177-3AD203B41FA5}">
                      <a16:colId xmlns:a16="http://schemas.microsoft.com/office/drawing/2014/main" val="20004"/>
                    </a:ext>
                  </a:extLst>
                </a:gridCol>
              </a:tblGrid>
              <a:tr h="696316">
                <a:tc>
                  <a:txBody>
                    <a:bodyPr/>
                    <a:lstStyle/>
                    <a:p>
                      <a:r>
                        <a:rPr lang="en-US" sz="1400" dirty="0">
                          <a:solidFill>
                            <a:schemeClr val="bg1"/>
                          </a:solidFill>
                        </a:rPr>
                        <a:t>Title/Description</a:t>
                      </a:r>
                      <a:r>
                        <a:rPr lang="en-US" sz="1400" baseline="0" dirty="0">
                          <a:solidFill>
                            <a:schemeClr val="bg1"/>
                          </a:solidFill>
                        </a:rPr>
                        <a:t> of </a:t>
                      </a:r>
                      <a:r>
                        <a:rPr lang="en-US" sz="1400" baseline="0" dirty="0" smtClean="0">
                          <a:solidFill>
                            <a:schemeClr val="bg1"/>
                          </a:solidFill>
                        </a:rPr>
                        <a:t>Requirement2</a:t>
                      </a:r>
                      <a:endParaRPr lang="en-US" sz="1400" dirty="0">
                        <a:solidFill>
                          <a:schemeClr val="bg1"/>
                        </a:solidFill>
                      </a:endParaRPr>
                    </a:p>
                  </a:txBody>
                  <a:tcPr>
                    <a:solidFill>
                      <a:schemeClr val="tx2"/>
                    </a:solidFill>
                  </a:tcPr>
                </a:tc>
                <a:tc>
                  <a:txBody>
                    <a:bodyPr/>
                    <a:lstStyle/>
                    <a:p>
                      <a:r>
                        <a:rPr lang="en-US" sz="1400" dirty="0">
                          <a:solidFill>
                            <a:schemeClr val="bg1"/>
                          </a:solidFill>
                        </a:rPr>
                        <a:t>Planned Acquisition Strategy</a:t>
                      </a:r>
                    </a:p>
                  </a:txBody>
                  <a:tcPr>
                    <a:solidFill>
                      <a:schemeClr val="tx2"/>
                    </a:solidFill>
                  </a:tcPr>
                </a:tc>
                <a:tc>
                  <a:txBody>
                    <a:bodyPr/>
                    <a:lstStyle/>
                    <a:p>
                      <a:r>
                        <a:rPr lang="en-US" sz="1400" dirty="0">
                          <a:solidFill>
                            <a:schemeClr val="bg1"/>
                          </a:solidFill>
                        </a:rPr>
                        <a:t>Est. Sol</a:t>
                      </a:r>
                      <a:r>
                        <a:rPr lang="en-US" sz="1400" baseline="0" dirty="0">
                          <a:solidFill>
                            <a:schemeClr val="bg1"/>
                          </a:solidFill>
                        </a:rPr>
                        <a:t>icitation </a:t>
                      </a:r>
                      <a:r>
                        <a:rPr lang="en-US" sz="1400" dirty="0">
                          <a:solidFill>
                            <a:schemeClr val="bg1"/>
                          </a:solidFill>
                        </a:rPr>
                        <a:t>Date</a:t>
                      </a:r>
                    </a:p>
                  </a:txBody>
                  <a:tcPr>
                    <a:solidFill>
                      <a:schemeClr val="tx2"/>
                    </a:solidFill>
                  </a:tcPr>
                </a:tc>
                <a:tc>
                  <a:txBody>
                    <a:bodyPr/>
                    <a:lstStyle/>
                    <a:p>
                      <a:r>
                        <a:rPr lang="en-US" sz="1400" dirty="0">
                          <a:solidFill>
                            <a:schemeClr val="bg1"/>
                          </a:solidFill>
                        </a:rPr>
                        <a:t>NAICS Code</a:t>
                      </a:r>
                    </a:p>
                  </a:txBody>
                  <a:tcPr>
                    <a:solidFill>
                      <a:schemeClr val="tx2"/>
                    </a:solidFill>
                  </a:tcPr>
                </a:tc>
                <a:tc>
                  <a:txBody>
                    <a:bodyPr/>
                    <a:lstStyle/>
                    <a:p>
                      <a:r>
                        <a:rPr lang="en-US" sz="1400" dirty="0">
                          <a:solidFill>
                            <a:schemeClr val="bg1"/>
                          </a:solidFill>
                        </a:rPr>
                        <a:t>Period of Performance / Place of Performance</a:t>
                      </a:r>
                    </a:p>
                  </a:txBody>
                  <a:tcPr>
                    <a:solidFill>
                      <a:schemeClr val="tx2"/>
                    </a:solidFill>
                  </a:tcPr>
                </a:tc>
                <a:extLst>
                  <a:ext uri="{0D108BD9-81ED-4DB2-BD59-A6C34878D82A}">
                    <a16:rowId xmlns:a16="http://schemas.microsoft.com/office/drawing/2014/main" val="10000"/>
                  </a:ext>
                </a:extLst>
              </a:tr>
              <a:tr h="696316">
                <a:tc>
                  <a:txBody>
                    <a:bodyPr/>
                    <a:lstStyle/>
                    <a:p>
                      <a:r>
                        <a:rPr lang="en-US" sz="1400" b="1" dirty="0"/>
                        <a:t>Analytical Support **</a:t>
                      </a:r>
                      <a:endParaRPr lang="en-US" sz="1400" b="1" baseline="0" dirty="0"/>
                    </a:p>
                    <a:p>
                      <a:r>
                        <a:rPr lang="en-US" sz="1400" b="0" i="1" u="none" strike="noStrike" kern="1200" baseline="0" dirty="0">
                          <a:solidFill>
                            <a:schemeClr val="dk1"/>
                          </a:solidFill>
                          <a:latin typeface="+mn-lt"/>
                          <a:ea typeface="+mn-ea"/>
                          <a:cs typeface="+mn-cs"/>
                        </a:rPr>
                        <a:t>Design, analysis, and reporting of DoD surveys and associated statistical information. 47QFPA18D0004* held by </a:t>
                      </a:r>
                      <a:r>
                        <a:rPr lang="en-US" sz="1400" b="0" i="1" u="none" strike="noStrike" kern="1200" baseline="0" dirty="0" err="1">
                          <a:solidFill>
                            <a:schemeClr val="dk1"/>
                          </a:solidFill>
                          <a:latin typeface="+mn-lt"/>
                          <a:ea typeface="+mn-ea"/>
                          <a:cs typeface="+mn-cs"/>
                        </a:rPr>
                        <a:t>Fors</a:t>
                      </a:r>
                      <a:r>
                        <a:rPr lang="en-US" sz="1400" b="0" i="1" u="none" strike="noStrike" kern="1200" baseline="0" dirty="0">
                          <a:solidFill>
                            <a:schemeClr val="dk1"/>
                          </a:solidFill>
                          <a:latin typeface="+mn-lt"/>
                          <a:ea typeface="+mn-ea"/>
                          <a:cs typeface="+mn-cs"/>
                        </a:rPr>
                        <a:t> Marsh</a:t>
                      </a:r>
                    </a:p>
                  </a:txBody>
                  <a:tcPr/>
                </a:tc>
                <a:tc>
                  <a:txBody>
                    <a:bodyPr/>
                    <a:lstStyle/>
                    <a:p>
                      <a:pPr algn="ctr"/>
                      <a:r>
                        <a:rPr lang="en-US" sz="1400" dirty="0"/>
                        <a:t>Unrestricted/ GSA MAS</a:t>
                      </a:r>
                    </a:p>
                    <a:p>
                      <a:pPr algn="ctr"/>
                      <a:r>
                        <a:rPr lang="en-US" sz="1400" dirty="0"/>
                        <a:t>GSA Region 9 Contracting Office </a:t>
                      </a:r>
                    </a:p>
                  </a:txBody>
                  <a:tcPr anchor="ctr"/>
                </a:tc>
                <a:tc>
                  <a:txBody>
                    <a:bodyPr/>
                    <a:lstStyle/>
                    <a:p>
                      <a:pPr algn="ctr"/>
                      <a:r>
                        <a:rPr lang="en-US" sz="1400" dirty="0"/>
                        <a:t>11/2022</a:t>
                      </a:r>
                    </a:p>
                  </a:txBody>
                  <a:tcPr anchor="ctr"/>
                </a:tc>
                <a:tc>
                  <a:txBody>
                    <a:bodyPr/>
                    <a:lstStyle/>
                    <a:p>
                      <a:pPr algn="ctr"/>
                      <a:r>
                        <a:rPr lang="en-US" sz="1400" dirty="0"/>
                        <a:t>541720</a:t>
                      </a:r>
                    </a:p>
                  </a:txBody>
                  <a:tcPr anchor="ctr"/>
                </a:tc>
                <a:tc>
                  <a:txBody>
                    <a:bodyPr/>
                    <a:lstStyle/>
                    <a:p>
                      <a:pPr algn="ctr"/>
                      <a:r>
                        <a:rPr lang="en-US" sz="1400" dirty="0">
                          <a:solidFill>
                            <a:schemeClr val="dk1"/>
                          </a:solidFill>
                        </a:rPr>
                        <a:t>07/20/2018</a:t>
                      </a:r>
                      <a:r>
                        <a:rPr lang="en-US" sz="1400" baseline="0" dirty="0">
                          <a:solidFill>
                            <a:schemeClr val="dk1"/>
                          </a:solidFill>
                        </a:rPr>
                        <a:t> – 07/19/2023 / Mark Center</a:t>
                      </a:r>
                      <a:endParaRPr lang="en-US" sz="1400" dirty="0">
                        <a:solidFill>
                          <a:schemeClr val="tx1"/>
                        </a:solidFill>
                      </a:endParaRPr>
                    </a:p>
                  </a:txBody>
                  <a:tcPr anchor="ctr"/>
                </a:tc>
                <a:extLst>
                  <a:ext uri="{0D108BD9-81ED-4DB2-BD59-A6C34878D82A}">
                    <a16:rowId xmlns:a16="http://schemas.microsoft.com/office/drawing/2014/main" val="10001"/>
                  </a:ext>
                </a:extLst>
              </a:tr>
              <a:tr h="899409">
                <a:tc>
                  <a:txBody>
                    <a:bodyPr/>
                    <a:lstStyle/>
                    <a:p>
                      <a:r>
                        <a:rPr lang="en-US" sz="1400" b="1" dirty="0"/>
                        <a:t>Operations Support **</a:t>
                      </a:r>
                    </a:p>
                    <a:p>
                      <a:r>
                        <a:rPr lang="en-US" sz="1400" i="1" dirty="0"/>
                        <a:t>Collect and tabulate DoD</a:t>
                      </a:r>
                      <a:r>
                        <a:rPr lang="en-US" sz="1400" i="1" baseline="0" dirty="0"/>
                        <a:t> survey </a:t>
                      </a:r>
                      <a:r>
                        <a:rPr lang="en-US" sz="1400" i="1" dirty="0"/>
                        <a:t>data, create</a:t>
                      </a:r>
                      <a:r>
                        <a:rPr lang="en-US" sz="1400" i="1" baseline="0" dirty="0"/>
                        <a:t> </a:t>
                      </a:r>
                      <a:r>
                        <a:rPr lang="en-US" sz="1400" i="1" dirty="0"/>
                        <a:t>databases</a:t>
                      </a:r>
                      <a:r>
                        <a:rPr lang="en-US" sz="1400" i="1" baseline="0" dirty="0"/>
                        <a:t> </a:t>
                      </a:r>
                      <a:r>
                        <a:rPr lang="en-US" sz="1400" i="1" dirty="0"/>
                        <a:t>for analysis,</a:t>
                      </a:r>
                      <a:r>
                        <a:rPr lang="en-US" sz="1400" i="1" baseline="0" dirty="0"/>
                        <a:t> and </a:t>
                      </a:r>
                      <a:r>
                        <a:rPr lang="en-US" sz="1400" i="1" dirty="0"/>
                        <a:t>analyze and evaluate data collection methods for</a:t>
                      </a:r>
                      <a:r>
                        <a:rPr lang="en-US" sz="1400" i="1" baseline="0" dirty="0"/>
                        <a:t> continual process improvement.</a:t>
                      </a:r>
                    </a:p>
                    <a:p>
                      <a:r>
                        <a:rPr lang="en-US" sz="1400" i="1" dirty="0"/>
                        <a:t>47QFPA19D0001*  held by Data Recognition Corporation</a:t>
                      </a:r>
                    </a:p>
                  </a:txBody>
                  <a:tcPr/>
                </a:tc>
                <a:tc>
                  <a:txBody>
                    <a:bodyPr/>
                    <a:lstStyle/>
                    <a:p>
                      <a:pPr algn="ctr"/>
                      <a:r>
                        <a:rPr lang="en-US" sz="1400" dirty="0"/>
                        <a:t>Unrestricted/GSA MAS 541611</a:t>
                      </a:r>
                    </a:p>
                    <a:p>
                      <a:pPr algn="ctr"/>
                      <a:r>
                        <a:rPr lang="en-US" sz="1400" dirty="0"/>
                        <a:t>GSA Region 9 Contracting Office</a:t>
                      </a:r>
                    </a:p>
                  </a:txBody>
                  <a:tcPr anchor="ctr"/>
                </a:tc>
                <a:tc>
                  <a:txBody>
                    <a:bodyPr/>
                    <a:lstStyle/>
                    <a:p>
                      <a:pPr algn="ctr"/>
                      <a:r>
                        <a:rPr lang="en-US" sz="1400" dirty="0"/>
                        <a:t>11/2023</a:t>
                      </a:r>
                    </a:p>
                  </a:txBody>
                  <a:tcPr anchor="ctr"/>
                </a:tc>
                <a:tc>
                  <a:txBody>
                    <a:bodyPr/>
                    <a:lstStyle/>
                    <a:p>
                      <a:pPr algn="ctr"/>
                      <a:r>
                        <a:rPr lang="en-US" sz="1400" dirty="0"/>
                        <a:t>541910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03/08/2019 – 03/09/2024 / Mark Center</a:t>
                      </a:r>
                      <a:endParaRPr lang="en-US" sz="1400" dirty="0">
                        <a:solidFill>
                          <a:schemeClr val="tx1"/>
                        </a:solidFill>
                      </a:endParaRPr>
                    </a:p>
                  </a:txBody>
                  <a:tcPr anchor="ctr"/>
                </a:tc>
                <a:extLst>
                  <a:ext uri="{0D108BD9-81ED-4DB2-BD59-A6C34878D82A}">
                    <a16:rowId xmlns:a16="http://schemas.microsoft.com/office/drawing/2014/main" val="10002"/>
                  </a:ext>
                </a:extLst>
              </a:tr>
            </a:tbl>
          </a:graphicData>
        </a:graphic>
      </p:graphicFrame>
      <p:sp>
        <p:nvSpPr>
          <p:cNvPr id="5" name="TextBox 4"/>
          <p:cNvSpPr txBox="1"/>
          <p:nvPr/>
        </p:nvSpPr>
        <p:spPr>
          <a:xfrm>
            <a:off x="1676402" y="6127639"/>
            <a:ext cx="89154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Note: The Government does not guarantee that the information provided is firm/factual. It should not be used for </a:t>
            </a:r>
            <a:r>
              <a:rPr kumimoji="0" lang="en-US" sz="1200" b="0" i="0" u="none" strike="noStrike" kern="1200" cap="none" spc="0" normalizeH="0" baseline="0" noProof="0" dirty="0">
                <a:ln>
                  <a:noFill/>
                </a:ln>
                <a:solidFill>
                  <a:prstClr val="black"/>
                </a:solidFill>
                <a:effectLst/>
                <a:uLnTx/>
                <a:uFillTx/>
                <a:latin typeface="Calibri"/>
                <a:ea typeface="+mn-ea"/>
                <a:cs typeface="+mn-cs"/>
              </a:rPr>
              <a:t>bid and proposal purposes.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 Follow-on – current contract number provided       ** Assisted Acquisition </a:t>
            </a:r>
          </a:p>
        </p:txBody>
      </p:sp>
    </p:spTree>
    <p:extLst>
      <p:ext uri="{BB962C8B-B14F-4D97-AF65-F5344CB8AC3E}">
        <p14:creationId xmlns:p14="http://schemas.microsoft.com/office/powerpoint/2010/main" val="1226960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7"/>
          <p:cNvSpPr txBox="1">
            <a:spLocks/>
          </p:cNvSpPr>
          <p:nvPr/>
        </p:nvSpPr>
        <p:spPr>
          <a:xfrm>
            <a:off x="1981200" y="707638"/>
            <a:ext cx="7665718" cy="689291"/>
          </a:xfrm>
          <a:prstGeom prst="rect">
            <a:avLst/>
          </a:prstGeom>
        </p:spPr>
        <p:txBody>
          <a:bodyPr vert="horz" wrap="square" lIns="0" tIns="1206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lnSpc>
                <a:spcPct val="100000"/>
              </a:lnSpc>
              <a:spcBef>
                <a:spcPts val="95"/>
              </a:spcBef>
            </a:pPr>
            <a:r>
              <a:rPr lang="en-US" sz="2200" b="1" spc="-25" dirty="0" smtClean="0">
                <a:latin typeface="Arial" panose="020B0604020202020204" pitchFamily="34" charset="0"/>
                <a:cs typeface="Arial" panose="020B0604020202020204" pitchFamily="34" charset="0"/>
              </a:rPr>
              <a:t>INVESTIGATIONS</a:t>
            </a:r>
            <a:r>
              <a:rPr lang="en-US" sz="2200" b="1" spc="-30" dirty="0" smtClean="0">
                <a:latin typeface="Arial" panose="020B0604020202020204" pitchFamily="34" charset="0"/>
                <a:cs typeface="Arial" panose="020B0604020202020204" pitchFamily="34" charset="0"/>
              </a:rPr>
              <a:t> </a:t>
            </a:r>
            <a:r>
              <a:rPr lang="en-US" sz="2200" b="1" dirty="0" smtClean="0">
                <a:latin typeface="Arial" panose="020B0604020202020204" pitchFamily="34" charset="0"/>
                <a:cs typeface="Arial" panose="020B0604020202020204" pitchFamily="34" charset="0"/>
              </a:rPr>
              <a:t>AND</a:t>
            </a:r>
            <a:r>
              <a:rPr lang="en-US" sz="2200" b="1" spc="-55" dirty="0" smtClean="0">
                <a:latin typeface="Arial" panose="020B0604020202020204" pitchFamily="34" charset="0"/>
                <a:cs typeface="Arial" panose="020B0604020202020204" pitchFamily="34" charset="0"/>
              </a:rPr>
              <a:t> </a:t>
            </a:r>
            <a:r>
              <a:rPr lang="en-US" sz="2200" b="1" spc="-10" dirty="0" smtClean="0">
                <a:latin typeface="Arial" panose="020B0604020202020204" pitchFamily="34" charset="0"/>
                <a:cs typeface="Arial" panose="020B0604020202020204" pitchFamily="34" charset="0"/>
              </a:rPr>
              <a:t>RESOLUTIONS</a:t>
            </a:r>
            <a:r>
              <a:rPr lang="en-US" sz="2200" b="1" spc="-45" dirty="0" smtClean="0">
                <a:latin typeface="Arial" panose="020B0604020202020204" pitchFamily="34" charset="0"/>
                <a:cs typeface="Arial" panose="020B0604020202020204" pitchFamily="34" charset="0"/>
              </a:rPr>
              <a:t> </a:t>
            </a:r>
            <a:r>
              <a:rPr lang="en-US" sz="2200" b="1" spc="-30" dirty="0" smtClean="0">
                <a:latin typeface="Arial" panose="020B0604020202020204" pitchFamily="34" charset="0"/>
                <a:cs typeface="Arial" panose="020B0604020202020204" pitchFamily="34" charset="0"/>
              </a:rPr>
              <a:t>DIRECTORATE</a:t>
            </a:r>
            <a:r>
              <a:rPr lang="en-US" sz="2200" b="1" spc="-40" dirty="0" smtClean="0">
                <a:latin typeface="Arial" panose="020B0604020202020204" pitchFamily="34" charset="0"/>
                <a:cs typeface="Arial" panose="020B0604020202020204" pitchFamily="34" charset="0"/>
              </a:rPr>
              <a:t> </a:t>
            </a:r>
            <a:r>
              <a:rPr lang="en-US" sz="2200" b="1" spc="-10" dirty="0" smtClean="0">
                <a:latin typeface="Arial" panose="020B0604020202020204" pitchFamily="34" charset="0"/>
                <a:cs typeface="Arial" panose="020B0604020202020204" pitchFamily="34" charset="0"/>
              </a:rPr>
              <a:t>(IRD)</a:t>
            </a:r>
            <a:endParaRPr lang="en-US" sz="2200" dirty="0">
              <a:latin typeface="Arial" panose="020B0604020202020204" pitchFamily="34" charset="0"/>
              <a:cs typeface="Arial" panose="020B0604020202020204" pitchFamily="34" charset="0"/>
            </a:endParaRPr>
          </a:p>
        </p:txBody>
      </p:sp>
      <p:graphicFrame>
        <p:nvGraphicFramePr>
          <p:cNvPr id="4" name="object 2"/>
          <p:cNvGraphicFramePr>
            <a:graphicFrameLocks noGrp="1"/>
          </p:cNvGraphicFramePr>
          <p:nvPr>
            <p:extLst>
              <p:ext uri="{D42A27DB-BD31-4B8C-83A1-F6EECF244321}">
                <p14:modId xmlns:p14="http://schemas.microsoft.com/office/powerpoint/2010/main" val="624347586"/>
              </p:ext>
            </p:extLst>
          </p:nvPr>
        </p:nvGraphicFramePr>
        <p:xfrm>
          <a:off x="2157096" y="1389642"/>
          <a:ext cx="7665718" cy="1160144"/>
        </p:xfrm>
        <a:graphic>
          <a:graphicData uri="http://schemas.openxmlformats.org/drawingml/2006/table">
            <a:tbl>
              <a:tblPr firstRow="1" bandRow="1">
                <a:tableStyleId>{2D5ABB26-0587-4C30-8999-92F81FD0307C}</a:tableStyleId>
              </a:tblPr>
              <a:tblGrid>
                <a:gridCol w="2656840">
                  <a:extLst>
                    <a:ext uri="{9D8B030D-6E8A-4147-A177-3AD203B41FA5}">
                      <a16:colId xmlns:a16="http://schemas.microsoft.com/office/drawing/2014/main" val="20000"/>
                    </a:ext>
                  </a:extLst>
                </a:gridCol>
                <a:gridCol w="1185544">
                  <a:extLst>
                    <a:ext uri="{9D8B030D-6E8A-4147-A177-3AD203B41FA5}">
                      <a16:colId xmlns:a16="http://schemas.microsoft.com/office/drawing/2014/main" val="20001"/>
                    </a:ext>
                  </a:extLst>
                </a:gridCol>
                <a:gridCol w="1069975">
                  <a:extLst>
                    <a:ext uri="{9D8B030D-6E8A-4147-A177-3AD203B41FA5}">
                      <a16:colId xmlns:a16="http://schemas.microsoft.com/office/drawing/2014/main" val="20002"/>
                    </a:ext>
                  </a:extLst>
                </a:gridCol>
                <a:gridCol w="779145">
                  <a:extLst>
                    <a:ext uri="{9D8B030D-6E8A-4147-A177-3AD203B41FA5}">
                      <a16:colId xmlns:a16="http://schemas.microsoft.com/office/drawing/2014/main" val="20003"/>
                    </a:ext>
                  </a:extLst>
                </a:gridCol>
                <a:gridCol w="1974214">
                  <a:extLst>
                    <a:ext uri="{9D8B030D-6E8A-4147-A177-3AD203B41FA5}">
                      <a16:colId xmlns:a16="http://schemas.microsoft.com/office/drawing/2014/main" val="20004"/>
                    </a:ext>
                  </a:extLst>
                </a:gridCol>
              </a:tblGrid>
              <a:tr h="661035">
                <a:tc>
                  <a:txBody>
                    <a:bodyPr/>
                    <a:lstStyle/>
                    <a:p>
                      <a:pPr marL="68580">
                        <a:lnSpc>
                          <a:spcPct val="100000"/>
                        </a:lnSpc>
                        <a:spcBef>
                          <a:spcPts val="200"/>
                        </a:spcBef>
                      </a:pPr>
                      <a:r>
                        <a:rPr sz="1100" b="1" spc="-10" dirty="0">
                          <a:solidFill>
                            <a:srgbClr val="FFFFFF"/>
                          </a:solidFill>
                          <a:latin typeface="Calibri"/>
                          <a:cs typeface="Calibri"/>
                        </a:rPr>
                        <a:t>Description</a:t>
                      </a:r>
                      <a:r>
                        <a:rPr sz="1100" b="1" spc="15" dirty="0">
                          <a:solidFill>
                            <a:srgbClr val="FFFFFF"/>
                          </a:solidFill>
                          <a:latin typeface="Calibri"/>
                          <a:cs typeface="Calibri"/>
                        </a:rPr>
                        <a:t> </a:t>
                      </a:r>
                      <a:r>
                        <a:rPr sz="1100" b="1" dirty="0">
                          <a:solidFill>
                            <a:srgbClr val="FFFFFF"/>
                          </a:solidFill>
                          <a:latin typeface="Calibri"/>
                          <a:cs typeface="Calibri"/>
                        </a:rPr>
                        <a:t>of</a:t>
                      </a:r>
                      <a:r>
                        <a:rPr sz="1100" b="1" spc="-5" dirty="0">
                          <a:solidFill>
                            <a:srgbClr val="FFFFFF"/>
                          </a:solidFill>
                          <a:latin typeface="Calibri"/>
                          <a:cs typeface="Calibri"/>
                        </a:rPr>
                        <a:t> </a:t>
                      </a:r>
                      <a:r>
                        <a:rPr sz="1100" b="1" spc="-10" dirty="0">
                          <a:solidFill>
                            <a:srgbClr val="FFFFFF"/>
                          </a:solidFill>
                          <a:latin typeface="Calibri"/>
                          <a:cs typeface="Calibri"/>
                        </a:rPr>
                        <a:t>Requirement</a:t>
                      </a:r>
                      <a:endParaRPr sz="1100">
                        <a:latin typeface="Calibri"/>
                        <a:cs typeface="Calibri"/>
                      </a:endParaRPr>
                    </a:p>
                  </a:txBody>
                  <a:tcPr marL="0" marR="0" marT="2540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1F487C"/>
                    </a:solidFill>
                  </a:tcPr>
                </a:tc>
                <a:tc>
                  <a:txBody>
                    <a:bodyPr/>
                    <a:lstStyle/>
                    <a:p>
                      <a:pPr marL="67945" marR="460375">
                        <a:lnSpc>
                          <a:spcPct val="100000"/>
                        </a:lnSpc>
                        <a:spcBef>
                          <a:spcPts val="200"/>
                        </a:spcBef>
                      </a:pPr>
                      <a:r>
                        <a:rPr sz="1100" b="1" spc="-10" dirty="0">
                          <a:solidFill>
                            <a:srgbClr val="FFFFFF"/>
                          </a:solidFill>
                          <a:latin typeface="Calibri"/>
                          <a:cs typeface="Calibri"/>
                        </a:rPr>
                        <a:t>Planned Acquisition Strategy</a:t>
                      </a:r>
                      <a:endParaRPr sz="1100" dirty="0">
                        <a:latin typeface="Calibri"/>
                        <a:cs typeface="Calibri"/>
                      </a:endParaRPr>
                    </a:p>
                  </a:txBody>
                  <a:tcPr marL="0" marR="0" marT="2540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1F487C"/>
                    </a:solidFill>
                  </a:tcPr>
                </a:tc>
                <a:tc>
                  <a:txBody>
                    <a:bodyPr/>
                    <a:lstStyle/>
                    <a:p>
                      <a:pPr marL="67945" marR="99060">
                        <a:lnSpc>
                          <a:spcPct val="100000"/>
                        </a:lnSpc>
                        <a:spcBef>
                          <a:spcPts val="200"/>
                        </a:spcBef>
                      </a:pPr>
                      <a:r>
                        <a:rPr sz="1100" b="1" dirty="0">
                          <a:solidFill>
                            <a:srgbClr val="FFFFFF"/>
                          </a:solidFill>
                          <a:latin typeface="Calibri"/>
                          <a:cs typeface="Calibri"/>
                        </a:rPr>
                        <a:t>Est.</a:t>
                      </a:r>
                      <a:r>
                        <a:rPr sz="1100" b="1" spc="-10" dirty="0">
                          <a:solidFill>
                            <a:srgbClr val="FFFFFF"/>
                          </a:solidFill>
                          <a:latin typeface="Calibri"/>
                          <a:cs typeface="Calibri"/>
                        </a:rPr>
                        <a:t> Solicitation </a:t>
                      </a:r>
                      <a:r>
                        <a:rPr sz="1100" b="1" spc="-20" dirty="0">
                          <a:solidFill>
                            <a:srgbClr val="FFFFFF"/>
                          </a:solidFill>
                          <a:latin typeface="Calibri"/>
                          <a:cs typeface="Calibri"/>
                        </a:rPr>
                        <a:t>Date</a:t>
                      </a:r>
                      <a:endParaRPr sz="1100">
                        <a:latin typeface="Calibri"/>
                        <a:cs typeface="Calibri"/>
                      </a:endParaRPr>
                    </a:p>
                  </a:txBody>
                  <a:tcPr marL="0" marR="0" marT="2540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1F487C"/>
                    </a:solidFill>
                  </a:tcPr>
                </a:tc>
                <a:tc>
                  <a:txBody>
                    <a:bodyPr/>
                    <a:lstStyle/>
                    <a:p>
                      <a:pPr marL="67945">
                        <a:lnSpc>
                          <a:spcPct val="100000"/>
                        </a:lnSpc>
                        <a:spcBef>
                          <a:spcPts val="200"/>
                        </a:spcBef>
                      </a:pPr>
                      <a:r>
                        <a:rPr sz="1100" b="1" spc="-10" dirty="0">
                          <a:solidFill>
                            <a:srgbClr val="FFFFFF"/>
                          </a:solidFill>
                          <a:latin typeface="Calibri"/>
                          <a:cs typeface="Calibri"/>
                        </a:rPr>
                        <a:t>NAICS</a:t>
                      </a:r>
                      <a:endParaRPr sz="1100">
                        <a:latin typeface="Calibri"/>
                        <a:cs typeface="Calibri"/>
                      </a:endParaRPr>
                    </a:p>
                    <a:p>
                      <a:pPr marL="67945">
                        <a:lnSpc>
                          <a:spcPct val="100000"/>
                        </a:lnSpc>
                      </a:pPr>
                      <a:r>
                        <a:rPr sz="1100" b="1" spc="-20" dirty="0">
                          <a:solidFill>
                            <a:srgbClr val="FFFFFF"/>
                          </a:solidFill>
                          <a:latin typeface="Calibri"/>
                          <a:cs typeface="Calibri"/>
                        </a:rPr>
                        <a:t>Code</a:t>
                      </a:r>
                      <a:endParaRPr sz="1100">
                        <a:latin typeface="Calibri"/>
                        <a:cs typeface="Calibri"/>
                      </a:endParaRPr>
                    </a:p>
                  </a:txBody>
                  <a:tcPr marL="0" marR="0" marT="2540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1F487C"/>
                    </a:solidFill>
                  </a:tcPr>
                </a:tc>
                <a:tc>
                  <a:txBody>
                    <a:bodyPr/>
                    <a:lstStyle/>
                    <a:p>
                      <a:pPr marL="67945">
                        <a:lnSpc>
                          <a:spcPct val="100000"/>
                        </a:lnSpc>
                        <a:spcBef>
                          <a:spcPts val="200"/>
                        </a:spcBef>
                      </a:pPr>
                      <a:r>
                        <a:rPr sz="1100" b="1" dirty="0">
                          <a:solidFill>
                            <a:srgbClr val="FFFFFF"/>
                          </a:solidFill>
                          <a:latin typeface="Calibri"/>
                          <a:cs typeface="Calibri"/>
                        </a:rPr>
                        <a:t>Period</a:t>
                      </a:r>
                      <a:r>
                        <a:rPr sz="1100" b="1" spc="-30" dirty="0">
                          <a:solidFill>
                            <a:srgbClr val="FFFFFF"/>
                          </a:solidFill>
                          <a:latin typeface="Calibri"/>
                          <a:cs typeface="Calibri"/>
                        </a:rPr>
                        <a:t> </a:t>
                      </a:r>
                      <a:r>
                        <a:rPr sz="1100" b="1" dirty="0">
                          <a:solidFill>
                            <a:srgbClr val="FFFFFF"/>
                          </a:solidFill>
                          <a:latin typeface="Calibri"/>
                          <a:cs typeface="Calibri"/>
                        </a:rPr>
                        <a:t>of</a:t>
                      </a:r>
                      <a:r>
                        <a:rPr sz="1100" b="1" spc="-35" dirty="0">
                          <a:solidFill>
                            <a:srgbClr val="FFFFFF"/>
                          </a:solidFill>
                          <a:latin typeface="Calibri"/>
                          <a:cs typeface="Calibri"/>
                        </a:rPr>
                        <a:t> </a:t>
                      </a:r>
                      <a:r>
                        <a:rPr sz="1100" b="1" spc="-10" dirty="0">
                          <a:solidFill>
                            <a:srgbClr val="FFFFFF"/>
                          </a:solidFill>
                          <a:latin typeface="Calibri"/>
                          <a:cs typeface="Calibri"/>
                        </a:rPr>
                        <a:t>Performance</a:t>
                      </a:r>
                      <a:endParaRPr sz="1100">
                        <a:latin typeface="Calibri"/>
                        <a:cs typeface="Calibri"/>
                      </a:endParaRPr>
                    </a:p>
                  </a:txBody>
                  <a:tcPr marL="0" marR="0" marT="2540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1F487C"/>
                    </a:solidFill>
                  </a:tcPr>
                </a:tc>
                <a:extLst>
                  <a:ext uri="{0D108BD9-81ED-4DB2-BD59-A6C34878D82A}">
                    <a16:rowId xmlns:a16="http://schemas.microsoft.com/office/drawing/2014/main" val="10000"/>
                  </a:ext>
                </a:extLst>
              </a:tr>
              <a:tr h="499109">
                <a:tc>
                  <a:txBody>
                    <a:bodyPr/>
                    <a:lstStyle/>
                    <a:p>
                      <a:pPr marR="4445" indent="34925">
                        <a:lnSpc>
                          <a:spcPct val="100000"/>
                        </a:lnSpc>
                        <a:spcBef>
                          <a:spcPts val="455"/>
                        </a:spcBef>
                      </a:pPr>
                      <a:r>
                        <a:rPr sz="1200" dirty="0">
                          <a:latin typeface="Calibri"/>
                          <a:cs typeface="Calibri"/>
                        </a:rPr>
                        <a:t>FY20</a:t>
                      </a:r>
                      <a:r>
                        <a:rPr sz="1200" spc="-10" dirty="0">
                          <a:latin typeface="Calibri"/>
                          <a:cs typeface="Calibri"/>
                        </a:rPr>
                        <a:t> </a:t>
                      </a:r>
                      <a:r>
                        <a:rPr sz="1200" dirty="0">
                          <a:latin typeface="Calibri"/>
                          <a:cs typeface="Calibri"/>
                        </a:rPr>
                        <a:t>DMOC</a:t>
                      </a:r>
                      <a:r>
                        <a:rPr sz="1200" spc="5" dirty="0">
                          <a:latin typeface="Calibri"/>
                          <a:cs typeface="Calibri"/>
                        </a:rPr>
                        <a:t> </a:t>
                      </a:r>
                      <a:r>
                        <a:rPr sz="1200" dirty="0">
                          <a:latin typeface="Calibri"/>
                          <a:cs typeface="Calibri"/>
                        </a:rPr>
                        <a:t>IRD</a:t>
                      </a:r>
                      <a:r>
                        <a:rPr sz="1200" spc="-10" dirty="0">
                          <a:latin typeface="Calibri"/>
                          <a:cs typeface="Calibri"/>
                        </a:rPr>
                        <a:t> </a:t>
                      </a:r>
                      <a:r>
                        <a:rPr sz="1200" dirty="0">
                          <a:latin typeface="Calibri"/>
                          <a:cs typeface="Calibri"/>
                        </a:rPr>
                        <a:t>EEO </a:t>
                      </a:r>
                      <a:r>
                        <a:rPr sz="1200" spc="-10" dirty="0">
                          <a:latin typeface="Calibri"/>
                          <a:cs typeface="Calibri"/>
                        </a:rPr>
                        <a:t>Investigative</a:t>
                      </a:r>
                      <a:r>
                        <a:rPr sz="1200" spc="-20" dirty="0">
                          <a:latin typeface="Calibri"/>
                          <a:cs typeface="Calibri"/>
                        </a:rPr>
                        <a:t> </a:t>
                      </a:r>
                      <a:r>
                        <a:rPr sz="1200" spc="-10" dirty="0">
                          <a:latin typeface="Calibri"/>
                          <a:cs typeface="Calibri"/>
                        </a:rPr>
                        <a:t>Support </a:t>
                      </a:r>
                      <a:r>
                        <a:rPr sz="1200" dirty="0">
                          <a:latin typeface="Calibri"/>
                          <a:cs typeface="Calibri"/>
                        </a:rPr>
                        <a:t>Services </a:t>
                      </a:r>
                      <a:r>
                        <a:rPr sz="1200" spc="-10" dirty="0">
                          <a:latin typeface="Calibri"/>
                          <a:cs typeface="Calibri"/>
                        </a:rPr>
                        <a:t>(H9821020F0216)</a:t>
                      </a:r>
                      <a:endParaRPr sz="1200">
                        <a:latin typeface="Calibri"/>
                        <a:cs typeface="Calibri"/>
                      </a:endParaRPr>
                    </a:p>
                  </a:txBody>
                  <a:tcPr marL="0" marR="0" marT="5778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68580">
                        <a:lnSpc>
                          <a:spcPct val="100000"/>
                        </a:lnSpc>
                        <a:spcBef>
                          <a:spcPts val="190"/>
                        </a:spcBef>
                      </a:pPr>
                      <a:r>
                        <a:rPr sz="1200" dirty="0">
                          <a:latin typeface="Calibri"/>
                          <a:cs typeface="Calibri"/>
                        </a:rPr>
                        <a:t>Sole</a:t>
                      </a:r>
                      <a:r>
                        <a:rPr sz="1200" spc="-10" dirty="0">
                          <a:latin typeface="Calibri"/>
                          <a:cs typeface="Calibri"/>
                        </a:rPr>
                        <a:t> </a:t>
                      </a:r>
                      <a:r>
                        <a:rPr sz="1200" dirty="0">
                          <a:latin typeface="Calibri"/>
                          <a:cs typeface="Calibri"/>
                        </a:rPr>
                        <a:t>Source</a:t>
                      </a:r>
                      <a:r>
                        <a:rPr sz="1200" spc="-15" dirty="0">
                          <a:latin typeface="Calibri"/>
                          <a:cs typeface="Calibri"/>
                        </a:rPr>
                        <a:t> </a:t>
                      </a:r>
                      <a:r>
                        <a:rPr sz="1200" spc="-25" dirty="0">
                          <a:latin typeface="Calibri"/>
                          <a:cs typeface="Calibri"/>
                        </a:rPr>
                        <a:t>8A</a:t>
                      </a:r>
                      <a:endParaRPr sz="1200">
                        <a:latin typeface="Calibri"/>
                        <a:cs typeface="Calibri"/>
                      </a:endParaRPr>
                    </a:p>
                  </a:txBody>
                  <a:tcPr marL="0" marR="0" marT="2413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67945">
                        <a:lnSpc>
                          <a:spcPct val="100000"/>
                        </a:lnSpc>
                        <a:spcBef>
                          <a:spcPts val="190"/>
                        </a:spcBef>
                      </a:pPr>
                      <a:r>
                        <a:rPr sz="1200" dirty="0">
                          <a:latin typeface="Calibri"/>
                          <a:cs typeface="Calibri"/>
                        </a:rPr>
                        <a:t>APR</a:t>
                      </a:r>
                      <a:r>
                        <a:rPr sz="1200" spc="5" dirty="0">
                          <a:latin typeface="Calibri"/>
                          <a:cs typeface="Calibri"/>
                        </a:rPr>
                        <a:t> </a:t>
                      </a:r>
                      <a:r>
                        <a:rPr sz="1200" spc="-25" dirty="0">
                          <a:latin typeface="Calibri"/>
                          <a:cs typeface="Calibri"/>
                        </a:rPr>
                        <a:t>’25</a:t>
                      </a:r>
                      <a:endParaRPr sz="1200">
                        <a:latin typeface="Calibri"/>
                        <a:cs typeface="Calibri"/>
                      </a:endParaRPr>
                    </a:p>
                  </a:txBody>
                  <a:tcPr marL="0" marR="0" marT="2413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68580">
                        <a:lnSpc>
                          <a:spcPct val="100000"/>
                        </a:lnSpc>
                        <a:spcBef>
                          <a:spcPts val="195"/>
                        </a:spcBef>
                      </a:pPr>
                      <a:r>
                        <a:rPr sz="1200" spc="-10" dirty="0">
                          <a:latin typeface="Calibri"/>
                          <a:cs typeface="Calibri"/>
                        </a:rPr>
                        <a:t>611430</a:t>
                      </a:r>
                      <a:endParaRPr sz="1200">
                        <a:latin typeface="Calibri"/>
                        <a:cs typeface="Calibri"/>
                      </a:endParaRPr>
                    </a:p>
                  </a:txBody>
                  <a:tcPr marL="0" marR="0" marT="2476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68580">
                        <a:lnSpc>
                          <a:spcPct val="100000"/>
                        </a:lnSpc>
                        <a:spcBef>
                          <a:spcPts val="190"/>
                        </a:spcBef>
                      </a:pPr>
                      <a:r>
                        <a:rPr sz="1200" spc="-10" dirty="0">
                          <a:latin typeface="Calibri"/>
                          <a:cs typeface="Calibri"/>
                        </a:rPr>
                        <a:t>JUN2020-JUN2025</a:t>
                      </a:r>
                      <a:endParaRPr sz="1200" dirty="0">
                        <a:latin typeface="Calibri"/>
                        <a:cs typeface="Calibri"/>
                      </a:endParaRPr>
                    </a:p>
                  </a:txBody>
                  <a:tcPr marL="0" marR="0" marT="2413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1"/>
                  </a:ext>
                </a:extLst>
              </a:tr>
            </a:tbl>
          </a:graphicData>
        </a:graphic>
      </p:graphicFrame>
      <p:sp>
        <p:nvSpPr>
          <p:cNvPr id="7" name="object 2"/>
          <p:cNvSpPr txBox="1">
            <a:spLocks/>
          </p:cNvSpPr>
          <p:nvPr/>
        </p:nvSpPr>
        <p:spPr>
          <a:xfrm>
            <a:off x="0" y="2417197"/>
            <a:ext cx="11628119" cy="695960"/>
          </a:xfrm>
          <a:prstGeom prst="rect">
            <a:avLst/>
          </a:prstGeom>
        </p:spPr>
        <p:txBody>
          <a:bodyPr vert="horz" wrap="square" lIns="0" tIns="36057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917950">
              <a:lnSpc>
                <a:spcPct val="100000"/>
              </a:lnSpc>
              <a:spcBef>
                <a:spcPts val="100"/>
              </a:spcBef>
            </a:pPr>
            <a:r>
              <a:rPr lang="en-US" sz="2200" b="1" dirty="0" smtClean="0">
                <a:latin typeface="Arial" panose="020B0604020202020204" pitchFamily="34" charset="0"/>
                <a:cs typeface="Arial" panose="020B0604020202020204" pitchFamily="34" charset="0"/>
              </a:rPr>
              <a:t>DIVERSITY</a:t>
            </a:r>
            <a:r>
              <a:rPr lang="en-US" sz="2200" b="1" spc="-45" dirty="0" smtClean="0">
                <a:latin typeface="Arial" panose="020B0604020202020204" pitchFamily="34" charset="0"/>
                <a:cs typeface="Arial" panose="020B0604020202020204" pitchFamily="34" charset="0"/>
              </a:rPr>
              <a:t> </a:t>
            </a:r>
            <a:r>
              <a:rPr lang="en-US" sz="2200" b="1" dirty="0" smtClean="0">
                <a:latin typeface="Arial" panose="020B0604020202020204" pitchFamily="34" charset="0"/>
                <a:cs typeface="Arial" panose="020B0604020202020204" pitchFamily="34" charset="0"/>
              </a:rPr>
              <a:t>&amp;</a:t>
            </a:r>
            <a:r>
              <a:rPr lang="en-US" sz="2200" b="1" spc="-35" dirty="0" smtClean="0">
                <a:latin typeface="Arial" panose="020B0604020202020204" pitchFamily="34" charset="0"/>
                <a:cs typeface="Arial" panose="020B0604020202020204" pitchFamily="34" charset="0"/>
              </a:rPr>
              <a:t> </a:t>
            </a:r>
            <a:r>
              <a:rPr lang="en-US" sz="2200" b="1" dirty="0" smtClean="0">
                <a:latin typeface="Arial" panose="020B0604020202020204" pitchFamily="34" charset="0"/>
                <a:cs typeface="Arial" panose="020B0604020202020204" pitchFamily="34" charset="0"/>
              </a:rPr>
              <a:t>INCLUSION</a:t>
            </a:r>
            <a:r>
              <a:rPr lang="en-US" sz="2200" b="1" spc="-40" dirty="0" smtClean="0">
                <a:latin typeface="Arial" panose="020B0604020202020204" pitchFamily="34" charset="0"/>
                <a:cs typeface="Arial" panose="020B0604020202020204" pitchFamily="34" charset="0"/>
              </a:rPr>
              <a:t> </a:t>
            </a:r>
            <a:r>
              <a:rPr lang="en-US" sz="2200" b="1" spc="-10" dirty="0" smtClean="0">
                <a:latin typeface="Arial" panose="020B0604020202020204" pitchFamily="34" charset="0"/>
                <a:cs typeface="Arial" panose="020B0604020202020204" pitchFamily="34" charset="0"/>
              </a:rPr>
              <a:t>(D&amp;I)</a:t>
            </a:r>
            <a:endParaRPr lang="en-US" sz="2200" dirty="0">
              <a:latin typeface="Arial" panose="020B0604020202020204" pitchFamily="34" charset="0"/>
              <a:cs typeface="Arial" panose="020B0604020202020204" pitchFamily="34" charset="0"/>
            </a:endParaRPr>
          </a:p>
        </p:txBody>
      </p:sp>
      <p:graphicFrame>
        <p:nvGraphicFramePr>
          <p:cNvPr id="8" name="object 2"/>
          <p:cNvGraphicFramePr>
            <a:graphicFrameLocks noGrp="1"/>
          </p:cNvGraphicFramePr>
          <p:nvPr>
            <p:extLst>
              <p:ext uri="{D42A27DB-BD31-4B8C-83A1-F6EECF244321}">
                <p14:modId xmlns:p14="http://schemas.microsoft.com/office/powerpoint/2010/main" val="1145181751"/>
              </p:ext>
            </p:extLst>
          </p:nvPr>
        </p:nvGraphicFramePr>
        <p:xfrm>
          <a:off x="2188901" y="3113157"/>
          <a:ext cx="7665718" cy="2708275"/>
        </p:xfrm>
        <a:graphic>
          <a:graphicData uri="http://schemas.openxmlformats.org/drawingml/2006/table">
            <a:tbl>
              <a:tblPr firstRow="1" bandRow="1">
                <a:tableStyleId>{2D5ABB26-0587-4C30-8999-92F81FD0307C}</a:tableStyleId>
              </a:tblPr>
              <a:tblGrid>
                <a:gridCol w="2656840">
                  <a:extLst>
                    <a:ext uri="{9D8B030D-6E8A-4147-A177-3AD203B41FA5}">
                      <a16:colId xmlns:a16="http://schemas.microsoft.com/office/drawing/2014/main" val="20000"/>
                    </a:ext>
                  </a:extLst>
                </a:gridCol>
                <a:gridCol w="1185544">
                  <a:extLst>
                    <a:ext uri="{9D8B030D-6E8A-4147-A177-3AD203B41FA5}">
                      <a16:colId xmlns:a16="http://schemas.microsoft.com/office/drawing/2014/main" val="20001"/>
                    </a:ext>
                  </a:extLst>
                </a:gridCol>
                <a:gridCol w="1069975">
                  <a:extLst>
                    <a:ext uri="{9D8B030D-6E8A-4147-A177-3AD203B41FA5}">
                      <a16:colId xmlns:a16="http://schemas.microsoft.com/office/drawing/2014/main" val="20002"/>
                    </a:ext>
                  </a:extLst>
                </a:gridCol>
                <a:gridCol w="779145">
                  <a:extLst>
                    <a:ext uri="{9D8B030D-6E8A-4147-A177-3AD203B41FA5}">
                      <a16:colId xmlns:a16="http://schemas.microsoft.com/office/drawing/2014/main" val="20003"/>
                    </a:ext>
                  </a:extLst>
                </a:gridCol>
                <a:gridCol w="1974214">
                  <a:extLst>
                    <a:ext uri="{9D8B030D-6E8A-4147-A177-3AD203B41FA5}">
                      <a16:colId xmlns:a16="http://schemas.microsoft.com/office/drawing/2014/main" val="20004"/>
                    </a:ext>
                  </a:extLst>
                </a:gridCol>
              </a:tblGrid>
              <a:tr h="661035">
                <a:tc>
                  <a:txBody>
                    <a:bodyPr/>
                    <a:lstStyle/>
                    <a:p>
                      <a:pPr marL="68580">
                        <a:lnSpc>
                          <a:spcPct val="100000"/>
                        </a:lnSpc>
                        <a:spcBef>
                          <a:spcPts val="200"/>
                        </a:spcBef>
                      </a:pPr>
                      <a:r>
                        <a:rPr sz="1100" b="1" spc="-10" dirty="0">
                          <a:solidFill>
                            <a:srgbClr val="FFFFFF"/>
                          </a:solidFill>
                          <a:latin typeface="Calibri"/>
                          <a:cs typeface="Calibri"/>
                        </a:rPr>
                        <a:t>Description</a:t>
                      </a:r>
                      <a:r>
                        <a:rPr sz="1100" b="1" spc="15" dirty="0">
                          <a:solidFill>
                            <a:srgbClr val="FFFFFF"/>
                          </a:solidFill>
                          <a:latin typeface="Calibri"/>
                          <a:cs typeface="Calibri"/>
                        </a:rPr>
                        <a:t> </a:t>
                      </a:r>
                      <a:r>
                        <a:rPr sz="1100" b="1" dirty="0">
                          <a:solidFill>
                            <a:srgbClr val="FFFFFF"/>
                          </a:solidFill>
                          <a:latin typeface="Calibri"/>
                          <a:cs typeface="Calibri"/>
                        </a:rPr>
                        <a:t>of</a:t>
                      </a:r>
                      <a:r>
                        <a:rPr sz="1100" b="1" spc="-5" dirty="0">
                          <a:solidFill>
                            <a:srgbClr val="FFFFFF"/>
                          </a:solidFill>
                          <a:latin typeface="Calibri"/>
                          <a:cs typeface="Calibri"/>
                        </a:rPr>
                        <a:t> </a:t>
                      </a:r>
                      <a:r>
                        <a:rPr sz="1100" b="1" spc="-10" dirty="0">
                          <a:solidFill>
                            <a:srgbClr val="FFFFFF"/>
                          </a:solidFill>
                          <a:latin typeface="Calibri"/>
                          <a:cs typeface="Calibri"/>
                        </a:rPr>
                        <a:t>Requirement</a:t>
                      </a:r>
                      <a:endParaRPr sz="1100">
                        <a:latin typeface="Calibri"/>
                        <a:cs typeface="Calibri"/>
                      </a:endParaRPr>
                    </a:p>
                  </a:txBody>
                  <a:tcPr marL="0" marR="0" marT="2540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1F487C"/>
                    </a:solidFill>
                  </a:tcPr>
                </a:tc>
                <a:tc>
                  <a:txBody>
                    <a:bodyPr/>
                    <a:lstStyle/>
                    <a:p>
                      <a:pPr marL="67945" marR="460375">
                        <a:lnSpc>
                          <a:spcPct val="100000"/>
                        </a:lnSpc>
                        <a:spcBef>
                          <a:spcPts val="200"/>
                        </a:spcBef>
                      </a:pPr>
                      <a:r>
                        <a:rPr sz="1100" b="1" spc="-10" dirty="0">
                          <a:solidFill>
                            <a:srgbClr val="FFFFFF"/>
                          </a:solidFill>
                          <a:latin typeface="Calibri"/>
                          <a:cs typeface="Calibri"/>
                        </a:rPr>
                        <a:t>Planned Acquisition Strategy</a:t>
                      </a:r>
                      <a:endParaRPr sz="1100">
                        <a:latin typeface="Calibri"/>
                        <a:cs typeface="Calibri"/>
                      </a:endParaRPr>
                    </a:p>
                  </a:txBody>
                  <a:tcPr marL="0" marR="0" marT="2540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1F487C"/>
                    </a:solidFill>
                  </a:tcPr>
                </a:tc>
                <a:tc>
                  <a:txBody>
                    <a:bodyPr/>
                    <a:lstStyle/>
                    <a:p>
                      <a:pPr marL="67945" marR="99060">
                        <a:lnSpc>
                          <a:spcPct val="100000"/>
                        </a:lnSpc>
                        <a:spcBef>
                          <a:spcPts val="200"/>
                        </a:spcBef>
                      </a:pPr>
                      <a:r>
                        <a:rPr sz="1100" b="1" dirty="0">
                          <a:solidFill>
                            <a:srgbClr val="FFFFFF"/>
                          </a:solidFill>
                          <a:latin typeface="Calibri"/>
                          <a:cs typeface="Calibri"/>
                        </a:rPr>
                        <a:t>Est.</a:t>
                      </a:r>
                      <a:r>
                        <a:rPr sz="1100" b="1" spc="-10" dirty="0">
                          <a:solidFill>
                            <a:srgbClr val="FFFFFF"/>
                          </a:solidFill>
                          <a:latin typeface="Calibri"/>
                          <a:cs typeface="Calibri"/>
                        </a:rPr>
                        <a:t> Solicitation </a:t>
                      </a:r>
                      <a:r>
                        <a:rPr sz="1100" b="1" spc="-20" dirty="0">
                          <a:solidFill>
                            <a:srgbClr val="FFFFFF"/>
                          </a:solidFill>
                          <a:latin typeface="Calibri"/>
                          <a:cs typeface="Calibri"/>
                        </a:rPr>
                        <a:t>Date</a:t>
                      </a:r>
                      <a:endParaRPr sz="1100" dirty="0">
                        <a:latin typeface="Calibri"/>
                        <a:cs typeface="Calibri"/>
                      </a:endParaRPr>
                    </a:p>
                  </a:txBody>
                  <a:tcPr marL="0" marR="0" marT="2540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1F487C"/>
                    </a:solidFill>
                  </a:tcPr>
                </a:tc>
                <a:tc>
                  <a:txBody>
                    <a:bodyPr/>
                    <a:lstStyle/>
                    <a:p>
                      <a:pPr marL="67945">
                        <a:lnSpc>
                          <a:spcPct val="100000"/>
                        </a:lnSpc>
                        <a:spcBef>
                          <a:spcPts val="200"/>
                        </a:spcBef>
                      </a:pPr>
                      <a:r>
                        <a:rPr sz="1100" b="1" spc="-10" dirty="0">
                          <a:solidFill>
                            <a:srgbClr val="FFFFFF"/>
                          </a:solidFill>
                          <a:latin typeface="Calibri"/>
                          <a:cs typeface="Calibri"/>
                        </a:rPr>
                        <a:t>NAICS</a:t>
                      </a:r>
                      <a:endParaRPr sz="1100">
                        <a:latin typeface="Calibri"/>
                        <a:cs typeface="Calibri"/>
                      </a:endParaRPr>
                    </a:p>
                    <a:p>
                      <a:pPr marL="67945">
                        <a:lnSpc>
                          <a:spcPct val="100000"/>
                        </a:lnSpc>
                      </a:pPr>
                      <a:r>
                        <a:rPr sz="1100" b="1" spc="-20" dirty="0">
                          <a:solidFill>
                            <a:srgbClr val="FFFFFF"/>
                          </a:solidFill>
                          <a:latin typeface="Calibri"/>
                          <a:cs typeface="Calibri"/>
                        </a:rPr>
                        <a:t>Code</a:t>
                      </a:r>
                      <a:endParaRPr sz="1100">
                        <a:latin typeface="Calibri"/>
                        <a:cs typeface="Calibri"/>
                      </a:endParaRPr>
                    </a:p>
                  </a:txBody>
                  <a:tcPr marL="0" marR="0" marT="2540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1F487C"/>
                    </a:solidFill>
                  </a:tcPr>
                </a:tc>
                <a:tc>
                  <a:txBody>
                    <a:bodyPr/>
                    <a:lstStyle/>
                    <a:p>
                      <a:pPr marL="67945">
                        <a:lnSpc>
                          <a:spcPct val="100000"/>
                        </a:lnSpc>
                        <a:spcBef>
                          <a:spcPts val="200"/>
                        </a:spcBef>
                      </a:pPr>
                      <a:r>
                        <a:rPr sz="1100" b="1" dirty="0">
                          <a:solidFill>
                            <a:srgbClr val="FFFFFF"/>
                          </a:solidFill>
                          <a:latin typeface="Calibri"/>
                          <a:cs typeface="Calibri"/>
                        </a:rPr>
                        <a:t>Period</a:t>
                      </a:r>
                      <a:r>
                        <a:rPr sz="1100" b="1" spc="-30" dirty="0">
                          <a:solidFill>
                            <a:srgbClr val="FFFFFF"/>
                          </a:solidFill>
                          <a:latin typeface="Calibri"/>
                          <a:cs typeface="Calibri"/>
                        </a:rPr>
                        <a:t> </a:t>
                      </a:r>
                      <a:r>
                        <a:rPr sz="1100" b="1" dirty="0">
                          <a:solidFill>
                            <a:srgbClr val="FFFFFF"/>
                          </a:solidFill>
                          <a:latin typeface="Calibri"/>
                          <a:cs typeface="Calibri"/>
                        </a:rPr>
                        <a:t>of</a:t>
                      </a:r>
                      <a:r>
                        <a:rPr sz="1100" b="1" spc="-35" dirty="0">
                          <a:solidFill>
                            <a:srgbClr val="FFFFFF"/>
                          </a:solidFill>
                          <a:latin typeface="Calibri"/>
                          <a:cs typeface="Calibri"/>
                        </a:rPr>
                        <a:t> </a:t>
                      </a:r>
                      <a:r>
                        <a:rPr sz="1100" b="1" spc="-10" dirty="0">
                          <a:solidFill>
                            <a:srgbClr val="FFFFFF"/>
                          </a:solidFill>
                          <a:latin typeface="Calibri"/>
                          <a:cs typeface="Calibri"/>
                        </a:rPr>
                        <a:t>Performance</a:t>
                      </a:r>
                      <a:endParaRPr sz="1100">
                        <a:latin typeface="Calibri"/>
                        <a:cs typeface="Calibri"/>
                      </a:endParaRPr>
                    </a:p>
                  </a:txBody>
                  <a:tcPr marL="0" marR="0" marT="2540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1F487C"/>
                    </a:solidFill>
                  </a:tcPr>
                </a:tc>
                <a:extLst>
                  <a:ext uri="{0D108BD9-81ED-4DB2-BD59-A6C34878D82A}">
                    <a16:rowId xmlns:a16="http://schemas.microsoft.com/office/drawing/2014/main" val="10000"/>
                  </a:ext>
                </a:extLst>
              </a:tr>
              <a:tr h="365760">
                <a:tc>
                  <a:txBody>
                    <a:bodyPr/>
                    <a:lstStyle/>
                    <a:p>
                      <a:pPr>
                        <a:lnSpc>
                          <a:spcPts val="1370"/>
                        </a:lnSpc>
                      </a:pPr>
                      <a:r>
                        <a:rPr sz="1200" spc="-10" dirty="0">
                          <a:latin typeface="Calibri"/>
                          <a:cs typeface="Calibri"/>
                        </a:rPr>
                        <a:t>Taking</a:t>
                      </a:r>
                      <a:r>
                        <a:rPr sz="1200" spc="-15" dirty="0">
                          <a:latin typeface="Calibri"/>
                          <a:cs typeface="Calibri"/>
                        </a:rPr>
                        <a:t> </a:t>
                      </a:r>
                      <a:r>
                        <a:rPr sz="1200" dirty="0">
                          <a:latin typeface="Calibri"/>
                          <a:cs typeface="Calibri"/>
                        </a:rPr>
                        <a:t>the</a:t>
                      </a:r>
                      <a:r>
                        <a:rPr sz="1200" spc="-10" dirty="0">
                          <a:latin typeface="Calibri"/>
                          <a:cs typeface="Calibri"/>
                        </a:rPr>
                        <a:t> Pentagon</a:t>
                      </a:r>
                      <a:r>
                        <a:rPr sz="1200" spc="-15" dirty="0">
                          <a:latin typeface="Calibri"/>
                          <a:cs typeface="Calibri"/>
                        </a:rPr>
                        <a:t> </a:t>
                      </a:r>
                      <a:r>
                        <a:rPr sz="1200" dirty="0">
                          <a:latin typeface="Calibri"/>
                          <a:cs typeface="Calibri"/>
                        </a:rPr>
                        <a:t>to</a:t>
                      </a:r>
                      <a:r>
                        <a:rPr sz="1200" spc="-5" dirty="0">
                          <a:latin typeface="Calibri"/>
                          <a:cs typeface="Calibri"/>
                        </a:rPr>
                        <a:t> </a:t>
                      </a:r>
                      <a:r>
                        <a:rPr sz="1200" dirty="0">
                          <a:latin typeface="Calibri"/>
                          <a:cs typeface="Calibri"/>
                        </a:rPr>
                        <a:t>the</a:t>
                      </a:r>
                      <a:r>
                        <a:rPr sz="1200" spc="-10" dirty="0">
                          <a:latin typeface="Calibri"/>
                          <a:cs typeface="Calibri"/>
                        </a:rPr>
                        <a:t> People</a:t>
                      </a:r>
                      <a:endParaRPr sz="1200">
                        <a:latin typeface="Calibri"/>
                        <a:cs typeface="Calibri"/>
                      </a:endParaRPr>
                    </a:p>
                    <a:p>
                      <a:pPr>
                        <a:lnSpc>
                          <a:spcPts val="1410"/>
                        </a:lnSpc>
                      </a:pPr>
                      <a:r>
                        <a:rPr sz="1200" spc="-10" dirty="0">
                          <a:latin typeface="Calibri"/>
                          <a:cs typeface="Calibri"/>
                        </a:rPr>
                        <a:t>(H9821021C0013)</a:t>
                      </a:r>
                      <a:endParaRPr sz="1200">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68580">
                        <a:lnSpc>
                          <a:spcPct val="100000"/>
                        </a:lnSpc>
                        <a:spcBef>
                          <a:spcPts val="190"/>
                        </a:spcBef>
                      </a:pPr>
                      <a:r>
                        <a:rPr sz="1200" dirty="0">
                          <a:latin typeface="Calibri"/>
                          <a:cs typeface="Calibri"/>
                        </a:rPr>
                        <a:t>FFP/</a:t>
                      </a:r>
                      <a:r>
                        <a:rPr sz="1200" spc="-65" dirty="0">
                          <a:latin typeface="Calibri"/>
                          <a:cs typeface="Calibri"/>
                        </a:rPr>
                        <a:t> </a:t>
                      </a:r>
                      <a:r>
                        <a:rPr sz="1200" spc="-25" dirty="0">
                          <a:latin typeface="Calibri"/>
                          <a:cs typeface="Calibri"/>
                        </a:rPr>
                        <a:t>8A</a:t>
                      </a:r>
                      <a:endParaRPr sz="1200">
                        <a:latin typeface="Calibri"/>
                        <a:cs typeface="Calibri"/>
                      </a:endParaRPr>
                    </a:p>
                  </a:txBody>
                  <a:tcPr marL="0" marR="0" marT="2413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67945">
                        <a:lnSpc>
                          <a:spcPct val="100000"/>
                        </a:lnSpc>
                        <a:spcBef>
                          <a:spcPts val="190"/>
                        </a:spcBef>
                      </a:pPr>
                      <a:r>
                        <a:rPr sz="1200" dirty="0">
                          <a:latin typeface="Calibri"/>
                          <a:cs typeface="Calibri"/>
                        </a:rPr>
                        <a:t>JUL</a:t>
                      </a:r>
                      <a:r>
                        <a:rPr sz="1200" spc="5" dirty="0">
                          <a:latin typeface="Calibri"/>
                          <a:cs typeface="Calibri"/>
                        </a:rPr>
                        <a:t> </a:t>
                      </a:r>
                      <a:r>
                        <a:rPr sz="1200" spc="-25" dirty="0">
                          <a:latin typeface="Calibri"/>
                          <a:cs typeface="Calibri"/>
                        </a:rPr>
                        <a:t>‘26</a:t>
                      </a:r>
                      <a:endParaRPr sz="1200">
                        <a:latin typeface="Calibri"/>
                        <a:cs typeface="Calibri"/>
                      </a:endParaRPr>
                    </a:p>
                  </a:txBody>
                  <a:tcPr marL="0" marR="0" marT="2413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68580">
                        <a:lnSpc>
                          <a:spcPct val="100000"/>
                        </a:lnSpc>
                        <a:spcBef>
                          <a:spcPts val="190"/>
                        </a:spcBef>
                      </a:pPr>
                      <a:r>
                        <a:rPr sz="1200" spc="-10" dirty="0">
                          <a:latin typeface="Calibri"/>
                          <a:cs typeface="Calibri"/>
                        </a:rPr>
                        <a:t>541430</a:t>
                      </a:r>
                      <a:endParaRPr sz="1200">
                        <a:latin typeface="Calibri"/>
                        <a:cs typeface="Calibri"/>
                      </a:endParaRPr>
                    </a:p>
                  </a:txBody>
                  <a:tcPr marL="0" marR="0" marT="2413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68580">
                        <a:lnSpc>
                          <a:spcPct val="100000"/>
                        </a:lnSpc>
                        <a:spcBef>
                          <a:spcPts val="190"/>
                        </a:spcBef>
                      </a:pPr>
                      <a:r>
                        <a:rPr sz="1200" spc="-10" dirty="0">
                          <a:latin typeface="Calibri"/>
                          <a:cs typeface="Calibri"/>
                        </a:rPr>
                        <a:t>SEP2021-SEP2026</a:t>
                      </a:r>
                      <a:endParaRPr sz="1200">
                        <a:latin typeface="Calibri"/>
                        <a:cs typeface="Calibri"/>
                      </a:endParaRPr>
                    </a:p>
                  </a:txBody>
                  <a:tcPr marL="0" marR="0" marT="2413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1"/>
                  </a:ext>
                </a:extLst>
              </a:tr>
              <a:tr h="420370">
                <a:tc>
                  <a:txBody>
                    <a:bodyPr/>
                    <a:lstStyle/>
                    <a:p>
                      <a:pPr marR="9525">
                        <a:lnSpc>
                          <a:spcPct val="100000"/>
                        </a:lnSpc>
                        <a:spcBef>
                          <a:spcPts val="145"/>
                        </a:spcBef>
                      </a:pPr>
                      <a:r>
                        <a:rPr sz="1200" dirty="0">
                          <a:latin typeface="Calibri"/>
                          <a:cs typeface="Calibri"/>
                        </a:rPr>
                        <a:t>Outreach</a:t>
                      </a:r>
                      <a:r>
                        <a:rPr sz="1200" spc="-10" dirty="0">
                          <a:latin typeface="Calibri"/>
                          <a:cs typeface="Calibri"/>
                        </a:rPr>
                        <a:t> Engagement/ </a:t>
                      </a:r>
                      <a:r>
                        <a:rPr sz="1200" dirty="0">
                          <a:latin typeface="Calibri"/>
                          <a:cs typeface="Calibri"/>
                        </a:rPr>
                        <a:t>STEM </a:t>
                      </a:r>
                      <a:r>
                        <a:rPr sz="1200" spc="-10" dirty="0">
                          <a:latin typeface="Calibri"/>
                          <a:cs typeface="Calibri"/>
                        </a:rPr>
                        <a:t>Consultation (H9821020C003)</a:t>
                      </a:r>
                      <a:endParaRPr sz="1200">
                        <a:latin typeface="Calibri"/>
                        <a:cs typeface="Calibri"/>
                      </a:endParaRPr>
                    </a:p>
                  </a:txBody>
                  <a:tcPr marL="0" marR="0" marT="184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68580">
                        <a:lnSpc>
                          <a:spcPct val="100000"/>
                        </a:lnSpc>
                        <a:spcBef>
                          <a:spcPts val="190"/>
                        </a:spcBef>
                      </a:pPr>
                      <a:r>
                        <a:rPr sz="1200" spc="-10" dirty="0">
                          <a:latin typeface="Calibri"/>
                          <a:cs typeface="Calibri"/>
                        </a:rPr>
                        <a:t>FFP/8A</a:t>
                      </a:r>
                      <a:endParaRPr sz="1200">
                        <a:latin typeface="Calibri"/>
                        <a:cs typeface="Calibri"/>
                      </a:endParaRPr>
                    </a:p>
                  </a:txBody>
                  <a:tcPr marL="0" marR="0" marT="241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67945">
                        <a:lnSpc>
                          <a:spcPct val="100000"/>
                        </a:lnSpc>
                        <a:spcBef>
                          <a:spcPts val="190"/>
                        </a:spcBef>
                      </a:pPr>
                      <a:r>
                        <a:rPr sz="1200" dirty="0">
                          <a:latin typeface="Calibri"/>
                          <a:cs typeface="Calibri"/>
                        </a:rPr>
                        <a:t>JAN</a:t>
                      </a:r>
                      <a:r>
                        <a:rPr sz="1200" spc="-10" dirty="0">
                          <a:latin typeface="Calibri"/>
                          <a:cs typeface="Calibri"/>
                        </a:rPr>
                        <a:t> </a:t>
                      </a:r>
                      <a:r>
                        <a:rPr sz="1200" spc="-25" dirty="0">
                          <a:latin typeface="Calibri"/>
                          <a:cs typeface="Calibri"/>
                        </a:rPr>
                        <a:t>‘25</a:t>
                      </a:r>
                      <a:endParaRPr sz="1200">
                        <a:latin typeface="Calibri"/>
                        <a:cs typeface="Calibri"/>
                      </a:endParaRPr>
                    </a:p>
                  </a:txBody>
                  <a:tcPr marL="0" marR="0" marT="241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68580">
                        <a:lnSpc>
                          <a:spcPct val="100000"/>
                        </a:lnSpc>
                        <a:spcBef>
                          <a:spcPts val="190"/>
                        </a:spcBef>
                      </a:pPr>
                      <a:r>
                        <a:rPr sz="1200" spc="-10" dirty="0">
                          <a:latin typeface="Calibri"/>
                          <a:cs typeface="Calibri"/>
                        </a:rPr>
                        <a:t>611430</a:t>
                      </a:r>
                      <a:endParaRPr sz="1200">
                        <a:latin typeface="Calibri"/>
                        <a:cs typeface="Calibri"/>
                      </a:endParaRPr>
                    </a:p>
                  </a:txBody>
                  <a:tcPr marL="0" marR="0" marT="241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68580">
                        <a:lnSpc>
                          <a:spcPct val="100000"/>
                        </a:lnSpc>
                        <a:spcBef>
                          <a:spcPts val="190"/>
                        </a:spcBef>
                      </a:pPr>
                      <a:r>
                        <a:rPr sz="1200" spc="-10" dirty="0">
                          <a:latin typeface="Calibri"/>
                          <a:cs typeface="Calibri"/>
                        </a:rPr>
                        <a:t>MAR2020-MAR2025</a:t>
                      </a:r>
                      <a:endParaRPr sz="1200">
                        <a:latin typeface="Calibri"/>
                        <a:cs typeface="Calibri"/>
                      </a:endParaRPr>
                    </a:p>
                  </a:txBody>
                  <a:tcPr marL="0" marR="0" marT="241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val="10002"/>
                  </a:ext>
                </a:extLst>
              </a:tr>
              <a:tr h="420370">
                <a:tc>
                  <a:txBody>
                    <a:bodyPr/>
                    <a:lstStyle/>
                    <a:p>
                      <a:pPr marR="771525">
                        <a:lnSpc>
                          <a:spcPct val="100000"/>
                        </a:lnSpc>
                        <a:spcBef>
                          <a:spcPts val="145"/>
                        </a:spcBef>
                      </a:pPr>
                      <a:r>
                        <a:rPr sz="1200" dirty="0">
                          <a:latin typeface="Calibri"/>
                          <a:cs typeface="Calibri"/>
                        </a:rPr>
                        <a:t>D&amp;I</a:t>
                      </a:r>
                      <a:r>
                        <a:rPr sz="1200" spc="20" dirty="0">
                          <a:latin typeface="Calibri"/>
                          <a:cs typeface="Calibri"/>
                        </a:rPr>
                        <a:t> </a:t>
                      </a:r>
                      <a:r>
                        <a:rPr sz="1200" spc="-10" dirty="0">
                          <a:latin typeface="Calibri"/>
                          <a:cs typeface="Calibri"/>
                        </a:rPr>
                        <a:t>Research/Emerging</a:t>
                      </a:r>
                      <a:r>
                        <a:rPr sz="1200" spc="20" dirty="0">
                          <a:latin typeface="Calibri"/>
                          <a:cs typeface="Calibri"/>
                        </a:rPr>
                        <a:t> </a:t>
                      </a:r>
                      <a:r>
                        <a:rPr sz="1200" spc="-10" dirty="0">
                          <a:latin typeface="Calibri"/>
                          <a:cs typeface="Calibri"/>
                        </a:rPr>
                        <a:t>Issues (H9821021C0016)</a:t>
                      </a:r>
                      <a:endParaRPr sz="1200">
                        <a:latin typeface="Calibri"/>
                        <a:cs typeface="Calibri"/>
                      </a:endParaRPr>
                    </a:p>
                  </a:txBody>
                  <a:tcPr marL="0" marR="0" marT="184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68580">
                        <a:lnSpc>
                          <a:spcPct val="100000"/>
                        </a:lnSpc>
                        <a:spcBef>
                          <a:spcPts val="190"/>
                        </a:spcBef>
                      </a:pPr>
                      <a:r>
                        <a:rPr sz="1200" spc="-10" dirty="0">
                          <a:latin typeface="Calibri"/>
                          <a:cs typeface="Calibri"/>
                        </a:rPr>
                        <a:t>FFP/8A</a:t>
                      </a:r>
                      <a:endParaRPr sz="1200">
                        <a:latin typeface="Calibri"/>
                        <a:cs typeface="Calibri"/>
                      </a:endParaRPr>
                    </a:p>
                  </a:txBody>
                  <a:tcPr marL="0" marR="0" marT="241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67945">
                        <a:lnSpc>
                          <a:spcPct val="100000"/>
                        </a:lnSpc>
                        <a:spcBef>
                          <a:spcPts val="190"/>
                        </a:spcBef>
                      </a:pPr>
                      <a:r>
                        <a:rPr sz="1200" dirty="0">
                          <a:latin typeface="Calibri"/>
                          <a:cs typeface="Calibri"/>
                        </a:rPr>
                        <a:t>JUL</a:t>
                      </a:r>
                      <a:r>
                        <a:rPr sz="1200" spc="5" dirty="0">
                          <a:latin typeface="Calibri"/>
                          <a:cs typeface="Calibri"/>
                        </a:rPr>
                        <a:t> </a:t>
                      </a:r>
                      <a:r>
                        <a:rPr sz="1200" spc="-25" dirty="0">
                          <a:latin typeface="Calibri"/>
                          <a:cs typeface="Calibri"/>
                        </a:rPr>
                        <a:t>‘26</a:t>
                      </a:r>
                      <a:endParaRPr sz="1200">
                        <a:latin typeface="Calibri"/>
                        <a:cs typeface="Calibri"/>
                      </a:endParaRPr>
                    </a:p>
                  </a:txBody>
                  <a:tcPr marL="0" marR="0" marT="241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68580">
                        <a:lnSpc>
                          <a:spcPct val="100000"/>
                        </a:lnSpc>
                        <a:spcBef>
                          <a:spcPts val="190"/>
                        </a:spcBef>
                      </a:pPr>
                      <a:r>
                        <a:rPr sz="1200" spc="-10" dirty="0">
                          <a:latin typeface="Calibri"/>
                          <a:cs typeface="Calibri"/>
                        </a:rPr>
                        <a:t>541720</a:t>
                      </a:r>
                      <a:endParaRPr sz="1200">
                        <a:latin typeface="Calibri"/>
                        <a:cs typeface="Calibri"/>
                      </a:endParaRPr>
                    </a:p>
                  </a:txBody>
                  <a:tcPr marL="0" marR="0" marT="241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68580">
                        <a:lnSpc>
                          <a:spcPct val="100000"/>
                        </a:lnSpc>
                        <a:spcBef>
                          <a:spcPts val="190"/>
                        </a:spcBef>
                      </a:pPr>
                      <a:r>
                        <a:rPr sz="1200" spc="-10" dirty="0">
                          <a:latin typeface="Calibri"/>
                          <a:cs typeface="Calibri"/>
                        </a:rPr>
                        <a:t>SEP2021-SEP2026</a:t>
                      </a:r>
                      <a:endParaRPr sz="1200">
                        <a:latin typeface="Calibri"/>
                        <a:cs typeface="Calibri"/>
                      </a:endParaRPr>
                    </a:p>
                  </a:txBody>
                  <a:tcPr marL="0" marR="0" marT="241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3"/>
                  </a:ext>
                </a:extLst>
              </a:tr>
              <a:tr h="420370">
                <a:tc>
                  <a:txBody>
                    <a:bodyPr/>
                    <a:lstStyle/>
                    <a:p>
                      <a:pPr marR="198120">
                        <a:lnSpc>
                          <a:spcPct val="100000"/>
                        </a:lnSpc>
                        <a:spcBef>
                          <a:spcPts val="145"/>
                        </a:spcBef>
                      </a:pPr>
                      <a:r>
                        <a:rPr sz="1200" dirty="0">
                          <a:latin typeface="Calibri"/>
                          <a:cs typeface="Calibri"/>
                        </a:rPr>
                        <a:t>EEO</a:t>
                      </a:r>
                      <a:r>
                        <a:rPr sz="1200" spc="-15" dirty="0">
                          <a:latin typeface="Calibri"/>
                          <a:cs typeface="Calibri"/>
                        </a:rPr>
                        <a:t> </a:t>
                      </a:r>
                      <a:r>
                        <a:rPr sz="1200" dirty="0">
                          <a:latin typeface="Calibri"/>
                          <a:cs typeface="Calibri"/>
                        </a:rPr>
                        <a:t>Functional</a:t>
                      </a:r>
                      <a:r>
                        <a:rPr sz="1200" spc="-30" dirty="0">
                          <a:latin typeface="Calibri"/>
                          <a:cs typeface="Calibri"/>
                        </a:rPr>
                        <a:t> </a:t>
                      </a:r>
                      <a:r>
                        <a:rPr sz="1200" dirty="0">
                          <a:latin typeface="Calibri"/>
                          <a:cs typeface="Calibri"/>
                        </a:rPr>
                        <a:t>Community</a:t>
                      </a:r>
                      <a:r>
                        <a:rPr sz="1200" spc="-30" dirty="0">
                          <a:latin typeface="Calibri"/>
                          <a:cs typeface="Calibri"/>
                        </a:rPr>
                        <a:t> </a:t>
                      </a:r>
                      <a:r>
                        <a:rPr sz="1200" spc="-10" dirty="0">
                          <a:latin typeface="Calibri"/>
                          <a:cs typeface="Calibri"/>
                        </a:rPr>
                        <a:t>Assessment (H9821021C0013)</a:t>
                      </a:r>
                      <a:endParaRPr sz="1200">
                        <a:latin typeface="Calibri"/>
                        <a:cs typeface="Calibri"/>
                      </a:endParaRPr>
                    </a:p>
                  </a:txBody>
                  <a:tcPr marL="0" marR="0" marT="184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68580">
                        <a:lnSpc>
                          <a:spcPct val="100000"/>
                        </a:lnSpc>
                        <a:spcBef>
                          <a:spcPts val="190"/>
                        </a:spcBef>
                      </a:pPr>
                      <a:r>
                        <a:rPr sz="1200" spc="-10" dirty="0">
                          <a:latin typeface="Calibri"/>
                          <a:cs typeface="Calibri"/>
                        </a:rPr>
                        <a:t>FFP/8A</a:t>
                      </a:r>
                      <a:endParaRPr sz="1200">
                        <a:latin typeface="Calibri"/>
                        <a:cs typeface="Calibri"/>
                      </a:endParaRPr>
                    </a:p>
                  </a:txBody>
                  <a:tcPr marL="0" marR="0" marT="241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67945">
                        <a:lnSpc>
                          <a:spcPct val="100000"/>
                        </a:lnSpc>
                        <a:spcBef>
                          <a:spcPts val="190"/>
                        </a:spcBef>
                      </a:pPr>
                      <a:r>
                        <a:rPr sz="1200" dirty="0">
                          <a:latin typeface="Calibri"/>
                          <a:cs typeface="Calibri"/>
                        </a:rPr>
                        <a:t>APR</a:t>
                      </a:r>
                      <a:r>
                        <a:rPr sz="1200" spc="5" dirty="0">
                          <a:latin typeface="Calibri"/>
                          <a:cs typeface="Calibri"/>
                        </a:rPr>
                        <a:t> </a:t>
                      </a:r>
                      <a:r>
                        <a:rPr sz="1200" spc="-25" dirty="0">
                          <a:latin typeface="Calibri"/>
                          <a:cs typeface="Calibri"/>
                        </a:rPr>
                        <a:t>‘26</a:t>
                      </a:r>
                      <a:endParaRPr sz="1200">
                        <a:latin typeface="Calibri"/>
                        <a:cs typeface="Calibri"/>
                      </a:endParaRPr>
                    </a:p>
                  </a:txBody>
                  <a:tcPr marL="0" marR="0" marT="241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68580">
                        <a:lnSpc>
                          <a:spcPct val="100000"/>
                        </a:lnSpc>
                        <a:spcBef>
                          <a:spcPts val="195"/>
                        </a:spcBef>
                      </a:pPr>
                      <a:r>
                        <a:rPr sz="1200" spc="-10" dirty="0">
                          <a:latin typeface="Calibri"/>
                          <a:cs typeface="Calibri"/>
                        </a:rPr>
                        <a:t>611430</a:t>
                      </a:r>
                      <a:endParaRPr sz="1200">
                        <a:latin typeface="Calibri"/>
                        <a:cs typeface="Calibri"/>
                      </a:endParaRPr>
                    </a:p>
                  </a:txBody>
                  <a:tcPr marL="0" marR="0" marT="247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68580">
                        <a:lnSpc>
                          <a:spcPct val="100000"/>
                        </a:lnSpc>
                        <a:spcBef>
                          <a:spcPts val="190"/>
                        </a:spcBef>
                      </a:pPr>
                      <a:r>
                        <a:rPr sz="1200" spc="-10" dirty="0">
                          <a:latin typeface="Calibri"/>
                          <a:cs typeface="Calibri"/>
                        </a:rPr>
                        <a:t>SEP2021-JUN2026</a:t>
                      </a:r>
                      <a:endParaRPr sz="1200">
                        <a:latin typeface="Calibri"/>
                        <a:cs typeface="Calibri"/>
                      </a:endParaRPr>
                    </a:p>
                  </a:txBody>
                  <a:tcPr marL="0" marR="0" marT="241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val="10004"/>
                  </a:ext>
                </a:extLst>
              </a:tr>
              <a:tr h="420370">
                <a:tc>
                  <a:txBody>
                    <a:bodyPr/>
                    <a:lstStyle/>
                    <a:p>
                      <a:pPr marR="1528445">
                        <a:lnSpc>
                          <a:spcPct val="100000"/>
                        </a:lnSpc>
                        <a:spcBef>
                          <a:spcPts val="330"/>
                        </a:spcBef>
                      </a:pPr>
                      <a:r>
                        <a:rPr sz="1200" dirty="0">
                          <a:latin typeface="Calibri"/>
                          <a:cs typeface="Calibri"/>
                        </a:rPr>
                        <a:t>DDWG</a:t>
                      </a:r>
                      <a:r>
                        <a:rPr sz="1200" spc="-35" dirty="0">
                          <a:latin typeface="Calibri"/>
                          <a:cs typeface="Calibri"/>
                        </a:rPr>
                        <a:t> </a:t>
                      </a:r>
                      <a:r>
                        <a:rPr sz="1200" spc="-10" dirty="0">
                          <a:latin typeface="Calibri"/>
                          <a:cs typeface="Calibri"/>
                        </a:rPr>
                        <a:t>SUPPORT (H9821021C0007)</a:t>
                      </a:r>
                      <a:endParaRPr sz="1200">
                        <a:latin typeface="Calibri"/>
                        <a:cs typeface="Calibri"/>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68580">
                        <a:lnSpc>
                          <a:spcPct val="100000"/>
                        </a:lnSpc>
                        <a:spcBef>
                          <a:spcPts val="190"/>
                        </a:spcBef>
                      </a:pPr>
                      <a:r>
                        <a:rPr sz="1200" spc="-25" dirty="0">
                          <a:latin typeface="Calibri"/>
                          <a:cs typeface="Calibri"/>
                        </a:rPr>
                        <a:t>FFP</a:t>
                      </a:r>
                      <a:endParaRPr sz="1200">
                        <a:latin typeface="Calibri"/>
                        <a:cs typeface="Calibri"/>
                      </a:endParaRPr>
                    </a:p>
                  </a:txBody>
                  <a:tcPr marL="0" marR="0" marT="241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67945">
                        <a:lnSpc>
                          <a:spcPct val="100000"/>
                        </a:lnSpc>
                        <a:spcBef>
                          <a:spcPts val="190"/>
                        </a:spcBef>
                      </a:pPr>
                      <a:r>
                        <a:rPr sz="1200" dirty="0">
                          <a:latin typeface="Calibri"/>
                          <a:cs typeface="Calibri"/>
                        </a:rPr>
                        <a:t>JUN </a:t>
                      </a:r>
                      <a:r>
                        <a:rPr sz="1200" spc="-25" dirty="0">
                          <a:latin typeface="Calibri"/>
                          <a:cs typeface="Calibri"/>
                        </a:rPr>
                        <a:t>‘26</a:t>
                      </a:r>
                      <a:endParaRPr sz="1200" dirty="0">
                        <a:latin typeface="Calibri"/>
                        <a:cs typeface="Calibri"/>
                      </a:endParaRPr>
                    </a:p>
                  </a:txBody>
                  <a:tcPr marL="0" marR="0" marT="241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68580">
                        <a:lnSpc>
                          <a:spcPct val="100000"/>
                        </a:lnSpc>
                        <a:spcBef>
                          <a:spcPts val="190"/>
                        </a:spcBef>
                      </a:pPr>
                      <a:r>
                        <a:rPr sz="1200" spc="-10" dirty="0">
                          <a:latin typeface="Calibri"/>
                          <a:cs typeface="Calibri"/>
                        </a:rPr>
                        <a:t>541611</a:t>
                      </a:r>
                      <a:endParaRPr sz="1200">
                        <a:latin typeface="Calibri"/>
                        <a:cs typeface="Calibri"/>
                      </a:endParaRPr>
                    </a:p>
                  </a:txBody>
                  <a:tcPr marL="0" marR="0" marT="241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68580">
                        <a:lnSpc>
                          <a:spcPct val="100000"/>
                        </a:lnSpc>
                        <a:spcBef>
                          <a:spcPts val="190"/>
                        </a:spcBef>
                      </a:pPr>
                      <a:r>
                        <a:rPr sz="1200" spc="-10" dirty="0">
                          <a:latin typeface="Calibri"/>
                          <a:cs typeface="Calibri"/>
                        </a:rPr>
                        <a:t>SEP2021-AUG2026</a:t>
                      </a:r>
                      <a:endParaRPr sz="1200" dirty="0">
                        <a:latin typeface="Calibri"/>
                        <a:cs typeface="Calibri"/>
                      </a:endParaRPr>
                    </a:p>
                  </a:txBody>
                  <a:tcPr marL="0" marR="0" marT="241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5"/>
                  </a:ext>
                </a:extLst>
              </a:tr>
            </a:tbl>
          </a:graphicData>
        </a:graphic>
      </p:graphicFrame>
      <p:pic>
        <p:nvPicPr>
          <p:cNvPr id="9" name="object 4"/>
          <p:cNvPicPr/>
          <p:nvPr/>
        </p:nvPicPr>
        <p:blipFill>
          <a:blip r:embed="rId2" cstate="print"/>
          <a:stretch>
            <a:fillRect/>
          </a:stretch>
        </p:blipFill>
        <p:spPr>
          <a:xfrm>
            <a:off x="10255329" y="4896015"/>
            <a:ext cx="1751141" cy="1663811"/>
          </a:xfrm>
          <a:prstGeom prst="rect">
            <a:avLst/>
          </a:prstGeom>
        </p:spPr>
      </p:pic>
      <p:sp>
        <p:nvSpPr>
          <p:cNvPr id="10" name="object 3"/>
          <p:cNvSpPr txBox="1"/>
          <p:nvPr/>
        </p:nvSpPr>
        <p:spPr>
          <a:xfrm>
            <a:off x="2043418" y="6331691"/>
            <a:ext cx="6415405" cy="288925"/>
          </a:xfrm>
          <a:prstGeom prst="rect">
            <a:avLst/>
          </a:prstGeom>
        </p:spPr>
        <p:txBody>
          <a:bodyPr vert="horz" wrap="square" lIns="0" tIns="12700" rIns="0" bIns="0" rtlCol="0">
            <a:spAutoFit/>
          </a:bodyPr>
          <a:lstStyle/>
          <a:p>
            <a:pPr marL="12700">
              <a:lnSpc>
                <a:spcPct val="100000"/>
              </a:lnSpc>
              <a:spcBef>
                <a:spcPts val="100"/>
              </a:spcBef>
            </a:pPr>
            <a:r>
              <a:rPr sz="800" dirty="0">
                <a:latin typeface="Cambria"/>
                <a:cs typeface="Cambria"/>
              </a:rPr>
              <a:t>Note:</a:t>
            </a:r>
            <a:r>
              <a:rPr sz="800" spc="25" dirty="0">
                <a:latin typeface="Cambria"/>
                <a:cs typeface="Cambria"/>
              </a:rPr>
              <a:t> </a:t>
            </a:r>
            <a:r>
              <a:rPr sz="800" dirty="0">
                <a:latin typeface="Cambria"/>
                <a:cs typeface="Cambria"/>
              </a:rPr>
              <a:t>The</a:t>
            </a:r>
            <a:r>
              <a:rPr sz="800" spc="30" dirty="0">
                <a:latin typeface="Cambria"/>
                <a:cs typeface="Cambria"/>
              </a:rPr>
              <a:t> </a:t>
            </a:r>
            <a:r>
              <a:rPr sz="800" dirty="0">
                <a:latin typeface="Cambria"/>
                <a:cs typeface="Cambria"/>
              </a:rPr>
              <a:t>Government</a:t>
            </a:r>
            <a:r>
              <a:rPr sz="800" spc="30" dirty="0">
                <a:latin typeface="Cambria"/>
                <a:cs typeface="Cambria"/>
              </a:rPr>
              <a:t> </a:t>
            </a:r>
            <a:r>
              <a:rPr sz="800" dirty="0">
                <a:latin typeface="Cambria"/>
                <a:cs typeface="Cambria"/>
              </a:rPr>
              <a:t>does</a:t>
            </a:r>
            <a:r>
              <a:rPr sz="800" spc="25" dirty="0">
                <a:latin typeface="Cambria"/>
                <a:cs typeface="Cambria"/>
              </a:rPr>
              <a:t> </a:t>
            </a:r>
            <a:r>
              <a:rPr sz="800" dirty="0">
                <a:latin typeface="Cambria"/>
                <a:cs typeface="Cambria"/>
              </a:rPr>
              <a:t>not</a:t>
            </a:r>
            <a:r>
              <a:rPr sz="800" spc="40" dirty="0">
                <a:latin typeface="Cambria"/>
                <a:cs typeface="Cambria"/>
              </a:rPr>
              <a:t> </a:t>
            </a:r>
            <a:r>
              <a:rPr sz="800" dirty="0">
                <a:latin typeface="Cambria"/>
                <a:cs typeface="Cambria"/>
              </a:rPr>
              <a:t>guarantee</a:t>
            </a:r>
            <a:r>
              <a:rPr sz="800" spc="30" dirty="0">
                <a:latin typeface="Cambria"/>
                <a:cs typeface="Cambria"/>
              </a:rPr>
              <a:t> </a:t>
            </a:r>
            <a:r>
              <a:rPr sz="800" dirty="0">
                <a:latin typeface="Cambria"/>
                <a:cs typeface="Cambria"/>
              </a:rPr>
              <a:t>that</a:t>
            </a:r>
            <a:r>
              <a:rPr sz="800" spc="30" dirty="0">
                <a:latin typeface="Cambria"/>
                <a:cs typeface="Cambria"/>
              </a:rPr>
              <a:t> </a:t>
            </a:r>
            <a:r>
              <a:rPr sz="800" dirty="0">
                <a:latin typeface="Cambria"/>
                <a:cs typeface="Cambria"/>
              </a:rPr>
              <a:t>the</a:t>
            </a:r>
            <a:r>
              <a:rPr sz="800" spc="15" dirty="0">
                <a:latin typeface="Cambria"/>
                <a:cs typeface="Cambria"/>
              </a:rPr>
              <a:t> </a:t>
            </a:r>
            <a:r>
              <a:rPr sz="800" dirty="0">
                <a:latin typeface="Cambria"/>
                <a:cs typeface="Cambria"/>
              </a:rPr>
              <a:t>information</a:t>
            </a:r>
            <a:r>
              <a:rPr sz="800" spc="20" dirty="0">
                <a:latin typeface="Cambria"/>
                <a:cs typeface="Cambria"/>
              </a:rPr>
              <a:t> </a:t>
            </a:r>
            <a:r>
              <a:rPr sz="800" dirty="0">
                <a:latin typeface="Cambria"/>
                <a:cs typeface="Cambria"/>
              </a:rPr>
              <a:t>provided</a:t>
            </a:r>
            <a:r>
              <a:rPr sz="800" spc="35" dirty="0">
                <a:latin typeface="Cambria"/>
                <a:cs typeface="Cambria"/>
              </a:rPr>
              <a:t> </a:t>
            </a:r>
            <a:r>
              <a:rPr sz="800" dirty="0">
                <a:latin typeface="Cambria"/>
                <a:cs typeface="Cambria"/>
              </a:rPr>
              <a:t>is</a:t>
            </a:r>
            <a:r>
              <a:rPr sz="800" spc="35" dirty="0">
                <a:latin typeface="Cambria"/>
                <a:cs typeface="Cambria"/>
              </a:rPr>
              <a:t> </a:t>
            </a:r>
            <a:r>
              <a:rPr sz="800" dirty="0">
                <a:latin typeface="Cambria"/>
                <a:cs typeface="Cambria"/>
              </a:rPr>
              <a:t>firm/factual.</a:t>
            </a:r>
            <a:r>
              <a:rPr sz="800" spc="35" dirty="0">
                <a:latin typeface="Cambria"/>
                <a:cs typeface="Cambria"/>
              </a:rPr>
              <a:t> </a:t>
            </a:r>
            <a:r>
              <a:rPr sz="800" dirty="0">
                <a:latin typeface="Cambria"/>
                <a:cs typeface="Cambria"/>
              </a:rPr>
              <a:t>It</a:t>
            </a:r>
            <a:r>
              <a:rPr sz="800" spc="30" dirty="0">
                <a:latin typeface="Cambria"/>
                <a:cs typeface="Cambria"/>
              </a:rPr>
              <a:t> </a:t>
            </a:r>
            <a:r>
              <a:rPr sz="800" dirty="0">
                <a:latin typeface="Cambria"/>
                <a:cs typeface="Cambria"/>
              </a:rPr>
              <a:t>should</a:t>
            </a:r>
            <a:r>
              <a:rPr sz="800" spc="30" dirty="0">
                <a:latin typeface="Cambria"/>
                <a:cs typeface="Cambria"/>
              </a:rPr>
              <a:t> </a:t>
            </a:r>
            <a:r>
              <a:rPr sz="800" dirty="0">
                <a:latin typeface="Cambria"/>
                <a:cs typeface="Cambria"/>
              </a:rPr>
              <a:t>not</a:t>
            </a:r>
            <a:r>
              <a:rPr sz="800" spc="40" dirty="0">
                <a:latin typeface="Cambria"/>
                <a:cs typeface="Cambria"/>
              </a:rPr>
              <a:t> </a:t>
            </a:r>
            <a:r>
              <a:rPr sz="800" dirty="0">
                <a:latin typeface="Cambria"/>
                <a:cs typeface="Cambria"/>
              </a:rPr>
              <a:t>be</a:t>
            </a:r>
            <a:r>
              <a:rPr sz="800" spc="35" dirty="0">
                <a:latin typeface="Cambria"/>
                <a:cs typeface="Cambria"/>
              </a:rPr>
              <a:t> </a:t>
            </a:r>
            <a:r>
              <a:rPr sz="800" dirty="0">
                <a:latin typeface="Cambria"/>
                <a:cs typeface="Cambria"/>
              </a:rPr>
              <a:t>used</a:t>
            </a:r>
            <a:r>
              <a:rPr sz="800" spc="35" dirty="0">
                <a:latin typeface="Cambria"/>
                <a:cs typeface="Cambria"/>
              </a:rPr>
              <a:t> </a:t>
            </a:r>
            <a:r>
              <a:rPr sz="800" dirty="0">
                <a:latin typeface="Cambria"/>
                <a:cs typeface="Cambria"/>
              </a:rPr>
              <a:t>for</a:t>
            </a:r>
            <a:r>
              <a:rPr sz="800" spc="35" dirty="0">
                <a:latin typeface="Cambria"/>
                <a:cs typeface="Cambria"/>
              </a:rPr>
              <a:t> </a:t>
            </a:r>
            <a:r>
              <a:rPr sz="900" dirty="0">
                <a:latin typeface="Cambria"/>
                <a:cs typeface="Cambria"/>
              </a:rPr>
              <a:t>bid</a:t>
            </a:r>
            <a:r>
              <a:rPr sz="900" spc="35" dirty="0">
                <a:latin typeface="Cambria"/>
                <a:cs typeface="Cambria"/>
              </a:rPr>
              <a:t> </a:t>
            </a:r>
            <a:r>
              <a:rPr sz="900" dirty="0">
                <a:latin typeface="Cambria"/>
                <a:cs typeface="Cambria"/>
              </a:rPr>
              <a:t>and</a:t>
            </a:r>
            <a:r>
              <a:rPr sz="900" spc="30" dirty="0">
                <a:latin typeface="Cambria"/>
                <a:cs typeface="Cambria"/>
              </a:rPr>
              <a:t> </a:t>
            </a:r>
            <a:r>
              <a:rPr sz="900" dirty="0">
                <a:latin typeface="Cambria"/>
                <a:cs typeface="Cambria"/>
              </a:rPr>
              <a:t>proposal</a:t>
            </a:r>
            <a:r>
              <a:rPr sz="900" spc="45" dirty="0">
                <a:latin typeface="Cambria"/>
                <a:cs typeface="Cambria"/>
              </a:rPr>
              <a:t> </a:t>
            </a:r>
            <a:r>
              <a:rPr sz="900" spc="-10" dirty="0">
                <a:latin typeface="Cambria"/>
                <a:cs typeface="Cambria"/>
              </a:rPr>
              <a:t>purposes.</a:t>
            </a:r>
            <a:endParaRPr sz="900" dirty="0">
              <a:latin typeface="Cambria"/>
              <a:cs typeface="Cambria"/>
            </a:endParaRPr>
          </a:p>
          <a:p>
            <a:pPr marL="12700">
              <a:lnSpc>
                <a:spcPct val="100000"/>
              </a:lnSpc>
              <a:spcBef>
                <a:spcPts val="25"/>
              </a:spcBef>
            </a:pPr>
            <a:r>
              <a:rPr sz="800" dirty="0">
                <a:latin typeface="Cambria"/>
                <a:cs typeface="Cambria"/>
              </a:rPr>
              <a:t>**</a:t>
            </a:r>
            <a:r>
              <a:rPr sz="800" spc="35" dirty="0">
                <a:latin typeface="Cambria"/>
                <a:cs typeface="Cambria"/>
              </a:rPr>
              <a:t> </a:t>
            </a:r>
            <a:r>
              <a:rPr sz="800" dirty="0">
                <a:latin typeface="Cambria"/>
                <a:cs typeface="Cambria"/>
              </a:rPr>
              <a:t>Assisted</a:t>
            </a:r>
            <a:r>
              <a:rPr sz="800" spc="35" dirty="0">
                <a:latin typeface="Cambria"/>
                <a:cs typeface="Cambria"/>
              </a:rPr>
              <a:t> </a:t>
            </a:r>
            <a:r>
              <a:rPr sz="800" spc="-10" dirty="0">
                <a:latin typeface="Cambria"/>
                <a:cs typeface="Cambria"/>
              </a:rPr>
              <a:t>Acquisition</a:t>
            </a:r>
            <a:endParaRPr sz="800" dirty="0">
              <a:latin typeface="Cambria"/>
              <a:cs typeface="Cambria"/>
            </a:endParaRPr>
          </a:p>
        </p:txBody>
      </p:sp>
    </p:spTree>
    <p:extLst>
      <p:ext uri="{BB962C8B-B14F-4D97-AF65-F5344CB8AC3E}">
        <p14:creationId xmlns:p14="http://schemas.microsoft.com/office/powerpoint/2010/main" val="718729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8200" y="0"/>
            <a:ext cx="10575471" cy="1895475"/>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791886824"/>
              </p:ext>
            </p:extLst>
          </p:nvPr>
        </p:nvGraphicFramePr>
        <p:xfrm>
          <a:off x="1806272" y="2252208"/>
          <a:ext cx="8229599" cy="2950203"/>
        </p:xfrm>
        <a:graphic>
          <a:graphicData uri="http://schemas.openxmlformats.org/drawingml/2006/table">
            <a:tbl>
              <a:tblPr/>
              <a:tblGrid>
                <a:gridCol w="4942456">
                  <a:extLst>
                    <a:ext uri="{9D8B030D-6E8A-4147-A177-3AD203B41FA5}">
                      <a16:colId xmlns:a16="http://schemas.microsoft.com/office/drawing/2014/main" val="903956162"/>
                    </a:ext>
                  </a:extLst>
                </a:gridCol>
                <a:gridCol w="1068322">
                  <a:extLst>
                    <a:ext uri="{9D8B030D-6E8A-4147-A177-3AD203B41FA5}">
                      <a16:colId xmlns:a16="http://schemas.microsoft.com/office/drawing/2014/main" val="1422564895"/>
                    </a:ext>
                  </a:extLst>
                </a:gridCol>
                <a:gridCol w="739607">
                  <a:extLst>
                    <a:ext uri="{9D8B030D-6E8A-4147-A177-3AD203B41FA5}">
                      <a16:colId xmlns:a16="http://schemas.microsoft.com/office/drawing/2014/main" val="654318123"/>
                    </a:ext>
                  </a:extLst>
                </a:gridCol>
                <a:gridCol w="739607">
                  <a:extLst>
                    <a:ext uri="{9D8B030D-6E8A-4147-A177-3AD203B41FA5}">
                      <a16:colId xmlns:a16="http://schemas.microsoft.com/office/drawing/2014/main" val="2889712057"/>
                    </a:ext>
                  </a:extLst>
                </a:gridCol>
                <a:gridCol w="739607">
                  <a:extLst>
                    <a:ext uri="{9D8B030D-6E8A-4147-A177-3AD203B41FA5}">
                      <a16:colId xmlns:a16="http://schemas.microsoft.com/office/drawing/2014/main" val="3116677994"/>
                    </a:ext>
                  </a:extLst>
                </a:gridCol>
              </a:tblGrid>
              <a:tr h="671513">
                <a:tc>
                  <a:txBody>
                    <a:bodyPr/>
                    <a:lstStyle/>
                    <a:p>
                      <a:pPr algn="l" fontAlgn="b"/>
                      <a:r>
                        <a:rPr lang="en-US" sz="1000" b="0" i="0" u="none" strike="noStrike" dirty="0">
                          <a:solidFill>
                            <a:srgbClr val="000000"/>
                          </a:solidFill>
                          <a:effectLst/>
                          <a:latin typeface="Calibri" panose="020F0502020204030204" pitchFamily="34" charset="0"/>
                        </a:rPr>
                        <a:t>Requirement Description</a:t>
                      </a:r>
                    </a:p>
                  </a:txBody>
                  <a:tcPr marL="5870" marR="5870" marT="5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000" b="0" i="0" u="none" strike="noStrike">
                          <a:solidFill>
                            <a:srgbClr val="000000"/>
                          </a:solidFill>
                          <a:effectLst/>
                          <a:latin typeface="Calibri" panose="020F0502020204030204" pitchFamily="34" charset="0"/>
                        </a:rPr>
                        <a:t>Contract Number</a:t>
                      </a:r>
                    </a:p>
                  </a:txBody>
                  <a:tcPr marL="5870" marR="5870" marT="5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000" b="0" i="0" u="none" strike="noStrike">
                          <a:solidFill>
                            <a:srgbClr val="000000"/>
                          </a:solidFill>
                          <a:effectLst/>
                          <a:latin typeface="Calibri" panose="020F0502020204030204" pitchFamily="34" charset="0"/>
                        </a:rPr>
                        <a:t>Anticipated</a:t>
                      </a:r>
                      <a:br>
                        <a:rPr lang="en-US" sz="1000" b="0" i="0" u="none" strike="noStrike">
                          <a:solidFill>
                            <a:srgbClr val="000000"/>
                          </a:solidFill>
                          <a:effectLst/>
                          <a:latin typeface="Calibri" panose="020F0502020204030204" pitchFamily="34" charset="0"/>
                        </a:rPr>
                      </a:br>
                      <a:r>
                        <a:rPr lang="en-US" sz="1000" b="0" i="0" u="none" strike="noStrike">
                          <a:solidFill>
                            <a:srgbClr val="000000"/>
                          </a:solidFill>
                          <a:effectLst/>
                          <a:latin typeface="Calibri" panose="020F0502020204030204" pitchFamily="34" charset="0"/>
                        </a:rPr>
                        <a:t>POP Start</a:t>
                      </a:r>
                    </a:p>
                  </a:txBody>
                  <a:tcPr marL="5870" marR="5870" marT="5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000" b="0" i="0" u="none" strike="noStrike">
                          <a:solidFill>
                            <a:srgbClr val="000000"/>
                          </a:solidFill>
                          <a:effectLst/>
                          <a:latin typeface="Calibri" panose="020F0502020204030204" pitchFamily="34" charset="0"/>
                        </a:rPr>
                        <a:t>Anticipated</a:t>
                      </a:r>
                      <a:br>
                        <a:rPr lang="en-US" sz="1000" b="0" i="0" u="none" strike="noStrike">
                          <a:solidFill>
                            <a:srgbClr val="000000"/>
                          </a:solidFill>
                          <a:effectLst/>
                          <a:latin typeface="Calibri" panose="020F0502020204030204" pitchFamily="34" charset="0"/>
                        </a:rPr>
                      </a:br>
                      <a:r>
                        <a:rPr lang="en-US" sz="1000" b="0" i="0" u="none" strike="noStrike">
                          <a:solidFill>
                            <a:srgbClr val="000000"/>
                          </a:solidFill>
                          <a:effectLst/>
                          <a:latin typeface="Calibri" panose="020F0502020204030204" pitchFamily="34" charset="0"/>
                        </a:rPr>
                        <a:t>POP End</a:t>
                      </a:r>
                    </a:p>
                  </a:txBody>
                  <a:tcPr marL="5870" marR="5870" marT="5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000" b="0" i="0" u="none" strike="noStrike">
                          <a:solidFill>
                            <a:srgbClr val="000000"/>
                          </a:solidFill>
                          <a:effectLst/>
                          <a:latin typeface="Calibri" panose="020F0502020204030204" pitchFamily="34" charset="0"/>
                        </a:rPr>
                        <a:t>Base/Option Year</a:t>
                      </a:r>
                    </a:p>
                  </a:txBody>
                  <a:tcPr marL="5870" marR="5870" marT="5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520180119"/>
                  </a:ext>
                </a:extLst>
              </a:tr>
              <a:tr h="447675">
                <a:tc>
                  <a:txBody>
                    <a:bodyPr/>
                    <a:lstStyle/>
                    <a:p>
                      <a:pPr algn="l" fontAlgn="ctr"/>
                      <a:r>
                        <a:rPr lang="en-US" sz="1000" b="1" i="0" u="sng" strike="noStrike" dirty="0">
                          <a:solidFill>
                            <a:srgbClr val="000000"/>
                          </a:solidFill>
                          <a:effectLst/>
                          <a:latin typeface="Calibri" panose="020F0502020204030204" pitchFamily="34" charset="0"/>
                        </a:rPr>
                        <a:t>HR</a:t>
                      </a:r>
                      <a:r>
                        <a:rPr lang="en-US" sz="1000" b="1" i="0" u="sng" strike="noStrike" baseline="0" dirty="0">
                          <a:solidFill>
                            <a:srgbClr val="000000"/>
                          </a:solidFill>
                          <a:effectLst/>
                          <a:latin typeface="Calibri" panose="020F0502020204030204" pitchFamily="34" charset="0"/>
                        </a:rPr>
                        <a:t> Lifecycle IDIQ</a:t>
                      </a:r>
                      <a:r>
                        <a:rPr lang="en-US" sz="1000" b="0" i="0" u="none" strike="noStrike" dirty="0">
                          <a:solidFill>
                            <a:srgbClr val="000000"/>
                          </a:solidFill>
                          <a:effectLst/>
                          <a:latin typeface="Calibri" panose="020F0502020204030204" pitchFamily="34" charset="0"/>
                        </a:rPr>
                        <a:t>- Provide a full range of Human Capital and Human Resource services to include but not limited to Talent Management; Human Capital Management; Change Management; Integrated Business Management; Performance Management; Knowledge and Competency Management; HR Strategy; Organizational Management; Compensation Management; HR Development; Labor &amp; Employee Relations.</a:t>
                      </a:r>
                    </a:p>
                  </a:txBody>
                  <a:tcPr marL="5870" marR="5870" marT="5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panose="020F0502020204030204" pitchFamily="34" charset="0"/>
                        </a:rPr>
                        <a:t>New</a:t>
                      </a:r>
                    </a:p>
                  </a:txBody>
                  <a:tcPr marL="5870" marR="5870" marT="5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panose="020F0502020204030204" pitchFamily="34" charset="0"/>
                        </a:rPr>
                        <a:t>2/1/2023</a:t>
                      </a:r>
                    </a:p>
                  </a:txBody>
                  <a:tcPr marL="5870" marR="5870" marT="5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panose="020F0502020204030204" pitchFamily="34" charset="0"/>
                        </a:rPr>
                        <a:t>1/31/2027</a:t>
                      </a:r>
                    </a:p>
                  </a:txBody>
                  <a:tcPr marL="5870" marR="5870" marT="5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Base + 4</a:t>
                      </a:r>
                    </a:p>
                  </a:txBody>
                  <a:tcPr marL="5870" marR="5870" marT="5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5477"/>
                  </a:ext>
                </a:extLst>
              </a:tr>
              <a:tr h="223837">
                <a:tc>
                  <a:txBody>
                    <a:bodyPr/>
                    <a:lstStyle/>
                    <a:p>
                      <a:pPr algn="l" fontAlgn="ctr"/>
                      <a:r>
                        <a:rPr lang="en-US" sz="1000" b="1" i="0" u="sng" strike="noStrike" dirty="0">
                          <a:solidFill>
                            <a:srgbClr val="000000"/>
                          </a:solidFill>
                          <a:effectLst/>
                          <a:latin typeface="Calibri" panose="020F0502020204030204" pitchFamily="34" charset="0"/>
                        </a:rPr>
                        <a:t>Marketing/Branding</a:t>
                      </a:r>
                      <a:r>
                        <a:rPr lang="en-US" sz="1000" b="1" i="0" u="sng" strike="noStrike" baseline="0" dirty="0">
                          <a:solidFill>
                            <a:srgbClr val="000000"/>
                          </a:solidFill>
                          <a:effectLst/>
                          <a:latin typeface="Calibri" panose="020F0502020204030204" pitchFamily="34" charset="0"/>
                        </a:rPr>
                        <a:t> Research</a:t>
                      </a:r>
                      <a:r>
                        <a:rPr lang="en-US" sz="1000" b="0" i="0" u="none" strike="noStrike" baseline="0" dirty="0">
                          <a:solidFill>
                            <a:srgbClr val="000000"/>
                          </a:solidFill>
                          <a:effectLst/>
                          <a:latin typeface="Calibri" panose="020F0502020204030204" pitchFamily="34" charset="0"/>
                        </a:rPr>
                        <a:t> - Provide branding and marketing services in support of existing efforts, to include recruitment and retention campaigns, to promote their unique identity for DoD’s careers to ensure visibility of the DoD’s employment opportunities with qualified, diverse potential employees at all levels.</a:t>
                      </a:r>
                      <a:endParaRPr lang="en-US" sz="1000" b="1" i="0" u="sng" strike="noStrike" dirty="0">
                        <a:solidFill>
                          <a:srgbClr val="000000"/>
                        </a:solidFill>
                        <a:effectLst/>
                        <a:latin typeface="Calibri" panose="020F0502020204030204" pitchFamily="34" charset="0"/>
                      </a:endParaRPr>
                    </a:p>
                  </a:txBody>
                  <a:tcPr marL="5870" marR="5870" marT="5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New</a:t>
                      </a:r>
                    </a:p>
                  </a:txBody>
                  <a:tcPr marL="5870" marR="5870" marT="5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panose="020F0502020204030204" pitchFamily="34" charset="0"/>
                        </a:rPr>
                        <a:t>TBD</a:t>
                      </a:r>
                    </a:p>
                  </a:txBody>
                  <a:tcPr marL="5870" marR="5870" marT="5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TBD</a:t>
                      </a:r>
                    </a:p>
                  </a:txBody>
                  <a:tcPr marL="5870" marR="5870" marT="5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Base + 4</a:t>
                      </a:r>
                    </a:p>
                  </a:txBody>
                  <a:tcPr marL="5870" marR="5870" marT="5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859690"/>
                  </a:ext>
                </a:extLst>
              </a:tr>
              <a:tr h="447675">
                <a:tc>
                  <a:txBody>
                    <a:bodyPr/>
                    <a:lstStyle/>
                    <a:p>
                      <a:pPr algn="l" fontAlgn="ctr"/>
                      <a:r>
                        <a:rPr lang="en-US" sz="1000" b="1" i="0" u="sng" strike="noStrike" dirty="0">
                          <a:solidFill>
                            <a:srgbClr val="000000"/>
                          </a:solidFill>
                          <a:effectLst/>
                          <a:latin typeface="Calibri" panose="020F0502020204030204" pitchFamily="34" charset="0"/>
                        </a:rPr>
                        <a:t>Defense Senior Leader Development Program (DSLDP)</a:t>
                      </a:r>
                      <a:r>
                        <a:rPr lang="en-US" sz="1000" b="0" i="0" u="none" strike="noStrike" dirty="0">
                          <a:solidFill>
                            <a:srgbClr val="000000"/>
                          </a:solidFill>
                          <a:effectLst/>
                          <a:latin typeface="Calibri" panose="020F0502020204030204" pitchFamily="34" charset="0"/>
                        </a:rPr>
                        <a:t> - Curriculum Development and Delivery</a:t>
                      </a:r>
                    </a:p>
                  </a:txBody>
                  <a:tcPr marL="5870" marR="5870" marT="5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Follow-on to</a:t>
                      </a:r>
                      <a:br>
                        <a:rPr lang="en-US" sz="1000" b="0" i="0" u="none" strike="noStrike">
                          <a:solidFill>
                            <a:srgbClr val="000000"/>
                          </a:solidFill>
                          <a:effectLst/>
                          <a:latin typeface="Calibri" panose="020F0502020204030204" pitchFamily="34" charset="0"/>
                        </a:rPr>
                      </a:br>
                      <a:r>
                        <a:rPr lang="en-US" sz="1000" b="0" i="0" u="none" strike="noStrike">
                          <a:solidFill>
                            <a:srgbClr val="000000"/>
                          </a:solidFill>
                          <a:effectLst/>
                          <a:latin typeface="Calibri" panose="020F0502020204030204" pitchFamily="34" charset="0"/>
                        </a:rPr>
                        <a:t>H98210-18-F-0003</a:t>
                      </a:r>
                    </a:p>
                  </a:txBody>
                  <a:tcPr marL="5870" marR="5870" marT="5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12/12/2022</a:t>
                      </a:r>
                    </a:p>
                  </a:txBody>
                  <a:tcPr marL="5870" marR="5870" marT="5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panose="020F0502020204030204" pitchFamily="34" charset="0"/>
                        </a:rPr>
                        <a:t>12/11/2027</a:t>
                      </a:r>
                    </a:p>
                  </a:txBody>
                  <a:tcPr marL="5870" marR="5870" marT="5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Base + 4</a:t>
                      </a:r>
                    </a:p>
                  </a:txBody>
                  <a:tcPr marL="5870" marR="5870" marT="5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786417"/>
                  </a:ext>
                </a:extLst>
              </a:tr>
              <a:tr h="447675">
                <a:tc>
                  <a:txBody>
                    <a:bodyPr/>
                    <a:lstStyle/>
                    <a:p>
                      <a:pPr algn="l" fontAlgn="ctr"/>
                      <a:r>
                        <a:rPr lang="en-US" sz="1000" b="1" i="0" u="sng" strike="noStrike" dirty="0">
                          <a:solidFill>
                            <a:srgbClr val="000000"/>
                          </a:solidFill>
                          <a:effectLst/>
                          <a:latin typeface="Calibri" panose="020F0502020204030204" pitchFamily="34" charset="0"/>
                        </a:rPr>
                        <a:t>Senior Executive Development Program (Vanguard)</a:t>
                      </a:r>
                      <a:r>
                        <a:rPr lang="en-US" sz="1000" b="0" i="0" u="none" strike="noStrike" dirty="0">
                          <a:solidFill>
                            <a:srgbClr val="000000"/>
                          </a:solidFill>
                          <a:effectLst/>
                          <a:latin typeface="Calibri" panose="020F0502020204030204" pitchFamily="34" charset="0"/>
                        </a:rPr>
                        <a:t> - Curriculum Design and Delivery</a:t>
                      </a:r>
                    </a:p>
                  </a:txBody>
                  <a:tcPr marL="5870" marR="5870" marT="5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Follow-on to</a:t>
                      </a:r>
                      <a:br>
                        <a:rPr lang="en-US" sz="1000" b="0" i="0" u="none" strike="noStrike">
                          <a:solidFill>
                            <a:srgbClr val="000000"/>
                          </a:solidFill>
                          <a:effectLst/>
                          <a:latin typeface="Calibri" panose="020F0502020204030204" pitchFamily="34" charset="0"/>
                        </a:rPr>
                      </a:br>
                      <a:r>
                        <a:rPr lang="en-US" sz="1000" b="0" i="0" u="none" strike="noStrike">
                          <a:solidFill>
                            <a:srgbClr val="000000"/>
                          </a:solidFill>
                          <a:effectLst/>
                          <a:latin typeface="Calibri" panose="020F0502020204030204" pitchFamily="34" charset="0"/>
                        </a:rPr>
                        <a:t>H98210-18-F-0012</a:t>
                      </a:r>
                    </a:p>
                  </a:txBody>
                  <a:tcPr marL="5870" marR="5870" marT="5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12/16/2022</a:t>
                      </a:r>
                    </a:p>
                  </a:txBody>
                  <a:tcPr marL="5870" marR="5870" marT="5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12/15/2027</a:t>
                      </a:r>
                    </a:p>
                  </a:txBody>
                  <a:tcPr marL="5870" marR="5870" marT="5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panose="020F0502020204030204" pitchFamily="34" charset="0"/>
                        </a:rPr>
                        <a:t>Base + 4</a:t>
                      </a:r>
                    </a:p>
                  </a:txBody>
                  <a:tcPr marL="5870" marR="5870" marT="5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9894875"/>
                  </a:ext>
                </a:extLst>
              </a:tr>
            </a:tbl>
          </a:graphicData>
        </a:graphic>
      </p:graphicFrame>
    </p:spTree>
    <p:extLst>
      <p:ext uri="{BB962C8B-B14F-4D97-AF65-F5344CB8AC3E}">
        <p14:creationId xmlns:p14="http://schemas.microsoft.com/office/powerpoint/2010/main" val="8323750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6810" y="52835"/>
            <a:ext cx="10515600" cy="975071"/>
          </a:xfrm>
        </p:spPr>
        <p:txBody>
          <a:bodyPr>
            <a:noAutofit/>
          </a:bodyPr>
          <a:lstStyle/>
          <a:p>
            <a:pPr algn="ctr"/>
            <a:r>
              <a:rPr lang="en-US" sz="3200" b="1" dirty="0" smtClean="0">
                <a:latin typeface="Arial" panose="020B0604020202020204" pitchFamily="34" charset="0"/>
                <a:cs typeface="Arial" panose="020B0604020202020204" pitchFamily="34" charset="0"/>
              </a:rPr>
              <a:t/>
            </a:r>
            <a:br>
              <a:rPr lang="en-US" sz="3200" b="1" dirty="0" smtClean="0">
                <a:latin typeface="Arial" panose="020B0604020202020204" pitchFamily="34" charset="0"/>
                <a:cs typeface="Arial" panose="020B0604020202020204" pitchFamily="34" charset="0"/>
              </a:rPr>
            </a:br>
            <a:r>
              <a:rPr lang="en-US" sz="3200" b="1" dirty="0" smtClean="0">
                <a:latin typeface="Arial" panose="020B0604020202020204" pitchFamily="34" charset="0"/>
                <a:cs typeface="Arial" panose="020B0604020202020204" pitchFamily="34" charset="0"/>
              </a:rPr>
              <a:t>DHRA HEADQUARTERS </a:t>
            </a:r>
            <a:endParaRPr lang="en-US" sz="3200" b="1" dirty="0">
              <a:latin typeface="Arial" panose="020B0604020202020204" pitchFamily="34" charset="0"/>
              <a:cs typeface="Arial" panose="020B0604020202020204" pitchFamily="34" charset="0"/>
            </a:endParaRPr>
          </a:p>
        </p:txBody>
      </p:sp>
      <p:pic>
        <p:nvPicPr>
          <p:cNvPr id="4" name="Picture 72" descr="DODc.gif"/>
          <p:cNvPicPr>
            <a:picLocks noChangeAspect="1"/>
          </p:cNvPicPr>
          <p:nvPr/>
        </p:nvPicPr>
        <p:blipFill>
          <a:blip r:embed="rId2" cstate="print"/>
          <a:srcRect/>
          <a:stretch>
            <a:fillRect/>
          </a:stretch>
        </p:blipFill>
        <p:spPr bwMode="auto">
          <a:xfrm>
            <a:off x="409778" y="200312"/>
            <a:ext cx="1191686" cy="1257622"/>
          </a:xfrm>
          <a:prstGeom prst="rect">
            <a:avLst/>
          </a:prstGeom>
          <a:noFill/>
          <a:ln w="9525">
            <a:noFill/>
            <a:miter lim="800000"/>
            <a:headEnd/>
            <a:tailEnd/>
          </a:ln>
        </p:spPr>
      </p:pic>
      <p:graphicFrame>
        <p:nvGraphicFramePr>
          <p:cNvPr id="5" name="Content Placeholder 3"/>
          <p:cNvGraphicFramePr>
            <a:graphicFrameLocks noGrp="1"/>
          </p:cNvGraphicFramePr>
          <p:nvPr>
            <p:ph idx="1"/>
            <p:extLst>
              <p:ext uri="{D42A27DB-BD31-4B8C-83A1-F6EECF244321}">
                <p14:modId xmlns:p14="http://schemas.microsoft.com/office/powerpoint/2010/main" val="2759756849"/>
              </p:ext>
            </p:extLst>
          </p:nvPr>
        </p:nvGraphicFramePr>
        <p:xfrm>
          <a:off x="1704831" y="1231677"/>
          <a:ext cx="9106292" cy="5334002"/>
        </p:xfrm>
        <a:graphic>
          <a:graphicData uri="http://schemas.openxmlformats.org/drawingml/2006/table">
            <a:tbl>
              <a:tblPr firstRow="1" bandRow="1">
                <a:tableStyleId>{5C22544A-7EE6-4342-B048-85BDC9FD1C3A}</a:tableStyleId>
              </a:tblPr>
              <a:tblGrid>
                <a:gridCol w="2267264">
                  <a:extLst>
                    <a:ext uri="{9D8B030D-6E8A-4147-A177-3AD203B41FA5}">
                      <a16:colId xmlns:a16="http://schemas.microsoft.com/office/drawing/2014/main" val="20000"/>
                    </a:ext>
                  </a:extLst>
                </a:gridCol>
                <a:gridCol w="1879222">
                  <a:extLst>
                    <a:ext uri="{9D8B030D-6E8A-4147-A177-3AD203B41FA5}">
                      <a16:colId xmlns:a16="http://schemas.microsoft.com/office/drawing/2014/main" val="4224809359"/>
                    </a:ext>
                  </a:extLst>
                </a:gridCol>
                <a:gridCol w="1317448">
                  <a:extLst>
                    <a:ext uri="{9D8B030D-6E8A-4147-A177-3AD203B41FA5}">
                      <a16:colId xmlns:a16="http://schemas.microsoft.com/office/drawing/2014/main" val="20001"/>
                    </a:ext>
                  </a:extLst>
                </a:gridCol>
                <a:gridCol w="774970">
                  <a:extLst>
                    <a:ext uri="{9D8B030D-6E8A-4147-A177-3AD203B41FA5}">
                      <a16:colId xmlns:a16="http://schemas.microsoft.com/office/drawing/2014/main" val="20002"/>
                    </a:ext>
                  </a:extLst>
                </a:gridCol>
                <a:gridCol w="929964">
                  <a:extLst>
                    <a:ext uri="{9D8B030D-6E8A-4147-A177-3AD203B41FA5}">
                      <a16:colId xmlns:a16="http://schemas.microsoft.com/office/drawing/2014/main" val="20003"/>
                    </a:ext>
                  </a:extLst>
                </a:gridCol>
                <a:gridCol w="184824">
                  <a:extLst>
                    <a:ext uri="{9D8B030D-6E8A-4147-A177-3AD203B41FA5}">
                      <a16:colId xmlns:a16="http://schemas.microsoft.com/office/drawing/2014/main" val="20004"/>
                    </a:ext>
                  </a:extLst>
                </a:gridCol>
                <a:gridCol w="1752600">
                  <a:extLst>
                    <a:ext uri="{9D8B030D-6E8A-4147-A177-3AD203B41FA5}">
                      <a16:colId xmlns:a16="http://schemas.microsoft.com/office/drawing/2014/main" val="4056712705"/>
                    </a:ext>
                  </a:extLst>
                </a:gridCol>
              </a:tblGrid>
              <a:tr h="834371">
                <a:tc>
                  <a:txBody>
                    <a:bodyPr/>
                    <a:lstStyle/>
                    <a:p>
                      <a:r>
                        <a:rPr lang="en-US" sz="1200" dirty="0">
                          <a:solidFill>
                            <a:schemeClr val="bg1"/>
                          </a:solidFill>
                        </a:rPr>
                        <a:t>Requirement </a:t>
                      </a:r>
                    </a:p>
                  </a:txBody>
                  <a:tcPr>
                    <a:solidFill>
                      <a:schemeClr val="tx2"/>
                    </a:solidFill>
                  </a:tcPr>
                </a:tc>
                <a:tc>
                  <a:txBody>
                    <a:bodyPr/>
                    <a:lstStyle/>
                    <a:p>
                      <a:r>
                        <a:rPr lang="en-US" sz="1200" dirty="0">
                          <a:solidFill>
                            <a:schemeClr val="bg1"/>
                          </a:solidFill>
                        </a:rPr>
                        <a:t>Current Contract/Vendor</a:t>
                      </a:r>
                    </a:p>
                  </a:txBody>
                  <a:tcPr>
                    <a:solidFill>
                      <a:schemeClr val="tx2"/>
                    </a:solidFill>
                  </a:tcPr>
                </a:tc>
                <a:tc>
                  <a:txBody>
                    <a:bodyPr/>
                    <a:lstStyle/>
                    <a:p>
                      <a:r>
                        <a:rPr lang="en-US" sz="1200" dirty="0">
                          <a:solidFill>
                            <a:schemeClr val="bg1"/>
                          </a:solidFill>
                        </a:rPr>
                        <a:t>Planned Acquisition Strategy</a:t>
                      </a:r>
                    </a:p>
                  </a:txBody>
                  <a:tcPr>
                    <a:solidFill>
                      <a:schemeClr val="tx2"/>
                    </a:solidFill>
                  </a:tcPr>
                </a:tc>
                <a:tc>
                  <a:txBody>
                    <a:bodyPr/>
                    <a:lstStyle/>
                    <a:p>
                      <a:r>
                        <a:rPr lang="en-US" sz="1200" dirty="0">
                          <a:solidFill>
                            <a:schemeClr val="bg1"/>
                          </a:solidFill>
                        </a:rPr>
                        <a:t>NAICS Code</a:t>
                      </a:r>
                    </a:p>
                  </a:txBody>
                  <a:tcPr>
                    <a:solidFill>
                      <a:schemeClr val="tx2"/>
                    </a:solidFill>
                  </a:tcPr>
                </a:tc>
                <a:tc gridSpan="2">
                  <a:txBody>
                    <a:bodyPr/>
                    <a:lstStyle/>
                    <a:p>
                      <a:r>
                        <a:rPr lang="en-US" sz="1200" dirty="0" err="1">
                          <a:solidFill>
                            <a:schemeClr val="bg1"/>
                          </a:solidFill>
                        </a:rPr>
                        <a:t>PoP</a:t>
                      </a:r>
                      <a:r>
                        <a:rPr lang="en-US" sz="1200" dirty="0">
                          <a:solidFill>
                            <a:schemeClr val="bg1"/>
                          </a:solidFill>
                        </a:rPr>
                        <a:t> </a:t>
                      </a:r>
                    </a:p>
                  </a:txBody>
                  <a:tcPr>
                    <a:solidFill>
                      <a:schemeClr val="tx2"/>
                    </a:solidFill>
                  </a:tcPr>
                </a:tc>
                <a:tc hMerge="1">
                  <a:txBody>
                    <a:bodyPr/>
                    <a:lstStyle/>
                    <a:p>
                      <a:endParaRPr lang="en-US" sz="1200" dirty="0">
                        <a:solidFill>
                          <a:schemeClr val="bg1"/>
                        </a:solidFill>
                      </a:endParaRPr>
                    </a:p>
                  </a:txBody>
                  <a:tcPr>
                    <a:solidFill>
                      <a:schemeClr val="tx2"/>
                    </a:solidFill>
                  </a:tcPr>
                </a:tc>
                <a:tc>
                  <a:txBody>
                    <a:bodyPr/>
                    <a:lstStyle/>
                    <a:p>
                      <a:r>
                        <a:rPr lang="en-US" sz="1200" dirty="0">
                          <a:solidFill>
                            <a:schemeClr val="bg1"/>
                          </a:solidFill>
                        </a:rPr>
                        <a:t>Place of Performance</a:t>
                      </a:r>
                    </a:p>
                  </a:txBody>
                  <a:tcPr>
                    <a:solidFill>
                      <a:schemeClr val="tx2"/>
                    </a:solidFill>
                  </a:tcPr>
                </a:tc>
                <a:extLst>
                  <a:ext uri="{0D108BD9-81ED-4DB2-BD59-A6C34878D82A}">
                    <a16:rowId xmlns:a16="http://schemas.microsoft.com/office/drawing/2014/main" val="10000"/>
                  </a:ext>
                </a:extLst>
              </a:tr>
              <a:tr h="757182">
                <a:tc>
                  <a:txBody>
                    <a:bodyPr/>
                    <a:lstStyle/>
                    <a:p>
                      <a:pPr algn="l" fontAlgn="t"/>
                      <a:r>
                        <a:rPr lang="en-US" sz="1100" b="0" i="0" u="none" strike="noStrike" dirty="0">
                          <a:solidFill>
                            <a:srgbClr val="000000"/>
                          </a:solidFill>
                          <a:effectLst/>
                          <a:latin typeface="Calibri" panose="020F0502020204030204" pitchFamily="34" charset="0"/>
                        </a:rPr>
                        <a:t>Uninterrupted</a:t>
                      </a:r>
                      <a:r>
                        <a:rPr lang="en-US" sz="1100" b="0" i="0" u="none" strike="noStrike" baseline="0" dirty="0">
                          <a:solidFill>
                            <a:srgbClr val="000000"/>
                          </a:solidFill>
                          <a:effectLst/>
                          <a:latin typeface="Calibri" panose="020F0502020204030204" pitchFamily="34" charset="0"/>
                        </a:rPr>
                        <a:t> Power Supply </a:t>
                      </a:r>
                      <a:r>
                        <a:rPr lang="en-US" sz="1100" b="0" i="0" u="none" strike="noStrike" baseline="0" dirty="0" err="1">
                          <a:solidFill>
                            <a:srgbClr val="000000"/>
                          </a:solidFill>
                          <a:effectLst/>
                          <a:latin typeface="Calibri" panose="020F0502020204030204" pitchFamily="34" charset="0"/>
                        </a:rPr>
                        <a:t>Maint</a:t>
                      </a:r>
                      <a:r>
                        <a:rPr lang="en-US" sz="1100" b="0" i="0" u="none" strike="noStrike" baseline="0" dirty="0">
                          <a:solidFill>
                            <a:srgbClr val="000000"/>
                          </a:solidFill>
                          <a:effectLst/>
                          <a:latin typeface="Calibri" panose="020F0502020204030204" pitchFamily="34" charset="0"/>
                        </a:rPr>
                        <a:t>.</a:t>
                      </a:r>
                      <a:endParaRPr lang="en-US" sz="11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t"/>
                      <a:r>
                        <a:rPr lang="en-US" sz="1100" b="0" i="0" u="none" strike="noStrike" baseline="0" dirty="0">
                          <a:solidFill>
                            <a:srgbClr val="000000"/>
                          </a:solidFill>
                          <a:effectLst/>
                          <a:latin typeface="Calibri" panose="020F0502020204030204" pitchFamily="34" charset="0"/>
                        </a:rPr>
                        <a:t>Tundra Federal/H9821022C0009</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rPr>
                        <a:t>8(a) Sole Source</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rPr>
                        <a:t>541611</a:t>
                      </a:r>
                    </a:p>
                  </a:txBody>
                  <a:tcPr marL="9525" marR="9525" marT="9525" marB="0"/>
                </a:tc>
                <a:tc gridSpan="2">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JUL</a:t>
                      </a:r>
                      <a:r>
                        <a:rPr lang="en-US" sz="1100" b="0" i="0" u="none" strike="noStrike" baseline="0" dirty="0">
                          <a:solidFill>
                            <a:srgbClr val="000000"/>
                          </a:solidFill>
                          <a:effectLst/>
                          <a:latin typeface="Calibri" panose="020F0502020204030204" pitchFamily="34" charset="0"/>
                        </a:rPr>
                        <a:t> 2022-JUL 2025</a:t>
                      </a:r>
                      <a:endParaRPr lang="en-US" sz="1100" b="0" i="0" u="none" strike="noStrike" dirty="0">
                        <a:solidFill>
                          <a:srgbClr val="000000"/>
                        </a:solidFill>
                        <a:effectLst/>
                        <a:latin typeface="Calibri" panose="020F0502020204030204" pitchFamily="34" charset="0"/>
                      </a:endParaRPr>
                    </a:p>
                  </a:txBody>
                  <a:tcPr marL="9525" marR="9525" marT="9525" marB="0"/>
                </a:tc>
                <a:tc hMerge="1">
                  <a:txBody>
                    <a:bodyPr/>
                    <a:lstStyle/>
                    <a:p>
                      <a:pPr algn="l" fontAlgn="t"/>
                      <a:endParaRPr lang="en-US" sz="1100" b="0" i="0" u="none" strike="noStrike" dirty="0">
                        <a:solidFill>
                          <a:srgbClr val="000000"/>
                        </a:solidFill>
                        <a:effectLst/>
                        <a:latin typeface="Calibri" panose="020F0502020204030204" pitchFamily="34" charset="0"/>
                      </a:endParaRPr>
                    </a:p>
                  </a:txBody>
                  <a:tcPr marL="9525" marR="9525" marT="9525"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Seaside,</a:t>
                      </a:r>
                      <a:r>
                        <a:rPr lang="en-US" sz="1100" b="0" i="0" u="none" strike="noStrike" baseline="0" dirty="0">
                          <a:solidFill>
                            <a:srgbClr val="000000"/>
                          </a:solidFill>
                          <a:effectLst/>
                          <a:latin typeface="Calibri" panose="020F0502020204030204" pitchFamily="34" charset="0"/>
                        </a:rPr>
                        <a:t> CA</a:t>
                      </a:r>
                      <a:endParaRPr lang="en-US" sz="1100" b="0" i="0" u="none" strike="noStrike" dirty="0">
                        <a:solidFill>
                          <a:srgbClr val="000000"/>
                        </a:solidFill>
                        <a:effectLst/>
                        <a:latin typeface="Calibri" panose="020F0502020204030204" pitchFamily="34" charset="0"/>
                      </a:endParaRPr>
                    </a:p>
                    <a:p>
                      <a:pPr algn="l" fontAlgn="t"/>
                      <a:endParaRPr lang="en-US" sz="11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10007"/>
                  </a:ext>
                </a:extLst>
              </a:tr>
              <a:tr h="764982">
                <a:tc>
                  <a:txBody>
                    <a:bodyPr/>
                    <a:lstStyle/>
                    <a:p>
                      <a:pPr algn="l" fontAlgn="t"/>
                      <a:r>
                        <a:rPr lang="en-US" sz="1100" b="0" i="0" u="none" strike="noStrike" dirty="0">
                          <a:solidFill>
                            <a:srgbClr val="000000"/>
                          </a:solidFill>
                          <a:effectLst/>
                          <a:latin typeface="Calibri" panose="020F0502020204030204" pitchFamily="34" charset="0"/>
                        </a:rPr>
                        <a:t>Enterprise Risk Management and Internal Controls (ERMIC)  Support Services</a:t>
                      </a:r>
                    </a:p>
                  </a:txBody>
                  <a:tcPr marL="9525" marR="9525" marT="9525" marB="0"/>
                </a:tc>
                <a:tc>
                  <a:txBody>
                    <a:bodyPr/>
                    <a:lstStyle/>
                    <a:p>
                      <a:pPr algn="l" fontAlgn="t"/>
                      <a:r>
                        <a:rPr lang="en-US" sz="1100" b="0" i="0" u="none" strike="noStrike" dirty="0" err="1">
                          <a:solidFill>
                            <a:srgbClr val="000000"/>
                          </a:solidFill>
                          <a:effectLst/>
                          <a:latin typeface="Calibri" panose="020F0502020204030204" pitchFamily="34" charset="0"/>
                        </a:rPr>
                        <a:t>Gentech</a:t>
                      </a:r>
                      <a:r>
                        <a:rPr lang="en-US" sz="1100" b="0" i="0" u="none" strike="noStrike" dirty="0">
                          <a:solidFill>
                            <a:srgbClr val="000000"/>
                          </a:solidFill>
                          <a:effectLst/>
                          <a:latin typeface="Calibri" panose="020F0502020204030204" pitchFamily="34" charset="0"/>
                        </a:rPr>
                        <a:t>/TBD</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rPr>
                        <a:t>8(a) Sole Source</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rPr>
                        <a:t> 541611</a:t>
                      </a:r>
                    </a:p>
                  </a:txBody>
                  <a:tcPr marL="9525" marR="9525" marT="9525" marB="0"/>
                </a:tc>
                <a:tc gridSpan="2">
                  <a:txBody>
                    <a:bodyPr/>
                    <a:lstStyle/>
                    <a:p>
                      <a:pPr algn="l" fontAlgn="t"/>
                      <a:r>
                        <a:rPr lang="en-US" sz="1100" b="0" i="0" u="none" strike="noStrike" dirty="0">
                          <a:solidFill>
                            <a:srgbClr val="000000"/>
                          </a:solidFill>
                          <a:effectLst/>
                          <a:latin typeface="Calibri" panose="020F0502020204030204" pitchFamily="34" charset="0"/>
                        </a:rPr>
                        <a:t>OCT</a:t>
                      </a:r>
                      <a:r>
                        <a:rPr lang="en-US" sz="1100" b="0" i="0" u="none" strike="noStrike" baseline="0" dirty="0">
                          <a:solidFill>
                            <a:srgbClr val="000000"/>
                          </a:solidFill>
                          <a:effectLst/>
                          <a:latin typeface="Calibri" panose="020F0502020204030204" pitchFamily="34" charset="0"/>
                        </a:rPr>
                        <a:t> 2022-OCT 2025</a:t>
                      </a:r>
                      <a:endParaRPr lang="en-US" sz="1100" b="0" i="0" u="none" strike="noStrike" dirty="0">
                        <a:solidFill>
                          <a:srgbClr val="000000"/>
                        </a:solidFill>
                        <a:effectLst/>
                        <a:latin typeface="Calibri" panose="020F0502020204030204" pitchFamily="34" charset="0"/>
                      </a:endParaRPr>
                    </a:p>
                  </a:txBody>
                  <a:tcPr marL="9525" marR="9525" marT="9525" marB="0"/>
                </a:tc>
                <a:tc hMerge="1">
                  <a:txBody>
                    <a:bodyPr/>
                    <a:lstStyle/>
                    <a:p>
                      <a:pPr algn="l" fontAlgn="t"/>
                      <a:endParaRPr lang="en-US" sz="11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rPr>
                        <a:t>Alexandria,</a:t>
                      </a:r>
                      <a:r>
                        <a:rPr lang="en-US" sz="1100" b="0" i="0" u="none" strike="noStrike" baseline="0" dirty="0">
                          <a:solidFill>
                            <a:srgbClr val="000000"/>
                          </a:solidFill>
                          <a:effectLst/>
                          <a:latin typeface="Calibri" panose="020F0502020204030204" pitchFamily="34" charset="0"/>
                        </a:rPr>
                        <a:t> VA</a:t>
                      </a:r>
                      <a:endParaRPr lang="en-US" sz="11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10002"/>
                  </a:ext>
                </a:extLst>
              </a:tr>
              <a:tr h="695407">
                <a:tc>
                  <a:txBody>
                    <a:bodyPr/>
                    <a:lstStyle/>
                    <a:p>
                      <a:pPr algn="l" fontAlgn="t"/>
                      <a:r>
                        <a:rPr lang="en-US" sz="1100" b="0" i="0" u="none" strike="noStrike" dirty="0" err="1">
                          <a:solidFill>
                            <a:srgbClr val="000000"/>
                          </a:solidFill>
                          <a:effectLst/>
                          <a:latin typeface="Calibri" panose="020F0502020204030204" pitchFamily="34" charset="0"/>
                        </a:rPr>
                        <a:t>DoDC</a:t>
                      </a:r>
                      <a:r>
                        <a:rPr lang="en-US" sz="1100" b="0" i="0" u="none" strike="noStrike" dirty="0">
                          <a:solidFill>
                            <a:srgbClr val="000000"/>
                          </a:solidFill>
                          <a:effectLst/>
                          <a:latin typeface="Calibri" panose="020F0502020204030204" pitchFamily="34" charset="0"/>
                        </a:rPr>
                        <a:t> Custodial Services</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rPr>
                        <a:t>Hope Services</a:t>
                      </a:r>
                      <a:r>
                        <a:rPr lang="en-US" sz="1100" b="0" i="0" u="none" strike="noStrike" baseline="0" dirty="0">
                          <a:solidFill>
                            <a:srgbClr val="000000"/>
                          </a:solidFill>
                          <a:effectLst/>
                          <a:latin typeface="Calibri" panose="020F0502020204030204" pitchFamily="34" charset="0"/>
                        </a:rPr>
                        <a:t> / W9124N19P0003</a:t>
                      </a:r>
                      <a:endParaRPr lang="en-US" sz="11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rPr>
                        <a:t>Ability One </a:t>
                      </a:r>
                    </a:p>
                    <a:p>
                      <a:pPr algn="l" fontAlgn="t"/>
                      <a:r>
                        <a:rPr lang="en-US" sz="1100" b="0" i="0" u="none" strike="noStrike" dirty="0">
                          <a:solidFill>
                            <a:srgbClr val="000000"/>
                          </a:solidFill>
                          <a:effectLst/>
                          <a:latin typeface="Calibri" panose="020F0502020204030204" pitchFamily="34" charset="0"/>
                        </a:rPr>
                        <a:t>Army - MICC</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rPr>
                        <a:t>561720</a:t>
                      </a:r>
                    </a:p>
                  </a:txBody>
                  <a:tcPr marL="9525" marR="9525" marT="9525" marB="0"/>
                </a:tc>
                <a:tc gridSpan="2">
                  <a:txBody>
                    <a:bodyPr/>
                    <a:lstStyle/>
                    <a:p>
                      <a:pPr algn="l" fontAlgn="t"/>
                      <a:r>
                        <a:rPr lang="en-US" sz="1100" b="0" i="0" u="none" strike="noStrike" dirty="0">
                          <a:solidFill>
                            <a:srgbClr val="000000"/>
                          </a:solidFill>
                          <a:effectLst/>
                          <a:latin typeface="Calibri" panose="020F0502020204030204" pitchFamily="34" charset="0"/>
                        </a:rPr>
                        <a:t>JUN</a:t>
                      </a:r>
                      <a:r>
                        <a:rPr lang="en-US" sz="1100" b="0" i="0" u="none" strike="noStrike" baseline="0" dirty="0">
                          <a:solidFill>
                            <a:srgbClr val="000000"/>
                          </a:solidFill>
                          <a:effectLst/>
                          <a:latin typeface="Calibri" panose="020F0502020204030204" pitchFamily="34" charset="0"/>
                        </a:rPr>
                        <a:t> </a:t>
                      </a:r>
                      <a:r>
                        <a:rPr lang="en-US" sz="1100" b="0" i="0" u="none" strike="noStrike" dirty="0">
                          <a:solidFill>
                            <a:srgbClr val="000000"/>
                          </a:solidFill>
                          <a:effectLst/>
                          <a:latin typeface="Calibri" panose="020F0502020204030204" pitchFamily="34" charset="0"/>
                        </a:rPr>
                        <a:t>2019-OCT</a:t>
                      </a:r>
                      <a:r>
                        <a:rPr lang="en-US" sz="1100" b="0" i="0" u="none" strike="noStrike" baseline="0" dirty="0">
                          <a:solidFill>
                            <a:srgbClr val="000000"/>
                          </a:solidFill>
                          <a:effectLst/>
                          <a:latin typeface="Calibri" panose="020F0502020204030204" pitchFamily="34" charset="0"/>
                        </a:rPr>
                        <a:t> 2024</a:t>
                      </a:r>
                      <a:endParaRPr lang="en-US" sz="1100" b="0" i="0" u="none" strike="noStrike" dirty="0">
                        <a:solidFill>
                          <a:srgbClr val="000000"/>
                        </a:solidFill>
                        <a:effectLst/>
                        <a:latin typeface="Calibri" panose="020F0502020204030204" pitchFamily="34" charset="0"/>
                      </a:endParaRPr>
                    </a:p>
                  </a:txBody>
                  <a:tcPr marL="9525" marR="9525" marT="9525" marB="0"/>
                </a:tc>
                <a:tc hMerge="1">
                  <a:txBody>
                    <a:bodyPr/>
                    <a:lstStyle/>
                    <a:p>
                      <a:pPr algn="l" fontAlgn="t"/>
                      <a:endParaRPr lang="en-US" sz="11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rPr>
                        <a:t> Seaside CA</a:t>
                      </a:r>
                    </a:p>
                  </a:txBody>
                  <a:tcPr marL="9525" marR="9525" marT="9525" marB="0"/>
                </a:tc>
                <a:extLst>
                  <a:ext uri="{0D108BD9-81ED-4DB2-BD59-A6C34878D82A}">
                    <a16:rowId xmlns:a16="http://schemas.microsoft.com/office/drawing/2014/main" val="10008"/>
                  </a:ext>
                </a:extLst>
              </a:tr>
              <a:tr h="229150">
                <a:tc gridSpan="7">
                  <a:txBody>
                    <a:bodyPr/>
                    <a:lstStyle/>
                    <a:p>
                      <a:pPr algn="ctr" fontAlgn="t"/>
                      <a:endParaRPr lang="en-US" sz="1200" b="1" kern="1200" dirty="0">
                        <a:solidFill>
                          <a:schemeClr val="bg1"/>
                        </a:solidFill>
                        <a:latin typeface="+mn-lt"/>
                        <a:ea typeface="+mn-ea"/>
                        <a:cs typeface="+mn-cs"/>
                      </a:endParaRPr>
                    </a:p>
                  </a:txBody>
                  <a:tcPr marL="9525" marR="9525" marT="9525" marB="0">
                    <a:solidFill>
                      <a:srgbClr val="1F497D"/>
                    </a:solidFill>
                  </a:tcPr>
                </a:tc>
                <a:tc hMerge="1">
                  <a:txBody>
                    <a:bodyPr/>
                    <a:lstStyle/>
                    <a:p>
                      <a:endParaRPr lang="en-US"/>
                    </a:p>
                  </a:txBody>
                  <a:tcPr/>
                </a:tc>
                <a:tc hMerge="1">
                  <a:txBody>
                    <a:bodyPr/>
                    <a:lstStyle/>
                    <a:p>
                      <a:pPr algn="l" fontAlgn="t"/>
                      <a:endParaRPr lang="en-US" sz="1100" b="0" i="0" u="none" strike="noStrike" dirty="0">
                        <a:solidFill>
                          <a:srgbClr val="000000"/>
                        </a:solidFill>
                        <a:effectLst/>
                        <a:latin typeface="Calibri" panose="020F0502020204030204" pitchFamily="34" charset="0"/>
                      </a:endParaRPr>
                    </a:p>
                  </a:txBody>
                  <a:tcPr marL="9525" marR="9525" marT="9525" marB="0"/>
                </a:tc>
                <a:tc hMerge="1">
                  <a:txBody>
                    <a:bodyPr/>
                    <a:lstStyle/>
                    <a:p>
                      <a:pPr algn="l" fontAlgn="t"/>
                      <a:endParaRPr lang="en-US" sz="1100" b="0" i="0" u="none" strike="noStrike" dirty="0">
                        <a:solidFill>
                          <a:srgbClr val="000000"/>
                        </a:solidFill>
                        <a:effectLst/>
                        <a:latin typeface="Calibri" panose="020F0502020204030204" pitchFamily="34" charset="0"/>
                      </a:endParaRPr>
                    </a:p>
                  </a:txBody>
                  <a:tcPr marL="9525" marR="9525" marT="9525" marB="0"/>
                </a:tc>
                <a:tc hMerge="1">
                  <a:txBody>
                    <a:bodyPr/>
                    <a:lstStyle/>
                    <a:p>
                      <a:pPr algn="l" fontAlgn="t"/>
                      <a:endParaRPr lang="en-US" sz="1100" b="0" i="0" u="none" strike="noStrike" dirty="0">
                        <a:solidFill>
                          <a:srgbClr val="000000"/>
                        </a:solidFill>
                        <a:effectLst/>
                        <a:latin typeface="Calibri" panose="020F0502020204030204" pitchFamily="34" charset="0"/>
                      </a:endParaRPr>
                    </a:p>
                  </a:txBody>
                  <a:tcPr marL="9525" marR="9525" marT="9525" marB="0"/>
                </a:tc>
                <a:tc hMerge="1">
                  <a:txBody>
                    <a:bodyPr/>
                    <a:lstStyle/>
                    <a:p>
                      <a:pPr algn="l" fontAlgn="t"/>
                      <a:endParaRPr lang="en-US" sz="1100" b="0" i="0" u="none" strike="noStrike" dirty="0">
                        <a:solidFill>
                          <a:srgbClr val="000000"/>
                        </a:solidFill>
                        <a:effectLst/>
                        <a:latin typeface="Calibri" panose="020F0502020204030204" pitchFamily="34" charset="0"/>
                      </a:endParaRPr>
                    </a:p>
                  </a:txBody>
                  <a:tcPr marL="9525" marR="9525" marT="9525" marB="0"/>
                </a:tc>
                <a:tc hMerge="1">
                  <a:txBody>
                    <a:bodyPr/>
                    <a:lstStyle/>
                    <a:p>
                      <a:endParaRPr lang="en-US"/>
                    </a:p>
                  </a:txBody>
                  <a:tcPr/>
                </a:tc>
                <a:extLst>
                  <a:ext uri="{0D108BD9-81ED-4DB2-BD59-A6C34878D82A}">
                    <a16:rowId xmlns:a16="http://schemas.microsoft.com/office/drawing/2014/main" val="3497144987"/>
                  </a:ext>
                </a:extLst>
              </a:tr>
              <a:tr h="736696">
                <a:tc>
                  <a:txBody>
                    <a:bodyPr/>
                    <a:lstStyle/>
                    <a:p>
                      <a:pPr algn="l" fontAlgn="t"/>
                      <a:r>
                        <a:rPr lang="en-US" sz="1100" b="0" i="0" u="none" strike="noStrike" dirty="0">
                          <a:solidFill>
                            <a:srgbClr val="000000"/>
                          </a:solidFill>
                          <a:effectLst/>
                          <a:latin typeface="Calibri" panose="020F0502020204030204" pitchFamily="34" charset="0"/>
                        </a:rPr>
                        <a:t>Administrative support for DHRA Enterprise. IDIQ</a:t>
                      </a:r>
                    </a:p>
                  </a:txBody>
                  <a:tcPr marL="9525" marR="9525" marT="9525" marB="0"/>
                </a:tc>
                <a:tc>
                  <a:txBody>
                    <a:bodyPr/>
                    <a:lstStyle/>
                    <a:p>
                      <a:pPr algn="l" fontAlgn="t"/>
                      <a:r>
                        <a:rPr lang="en-US" sz="1100" b="0" i="0" u="none" strike="noStrike" dirty="0" err="1">
                          <a:solidFill>
                            <a:srgbClr val="000000"/>
                          </a:solidFill>
                          <a:effectLst/>
                          <a:latin typeface="Calibri" panose="020F0502020204030204" pitchFamily="34" charset="0"/>
                        </a:rPr>
                        <a:t>Clason</a:t>
                      </a:r>
                      <a:r>
                        <a:rPr lang="en-US" sz="1100" b="0" i="0" u="none" strike="noStrike" baseline="0" dirty="0">
                          <a:solidFill>
                            <a:srgbClr val="000000"/>
                          </a:solidFill>
                          <a:effectLst/>
                          <a:latin typeface="Calibri" panose="020F0502020204030204" pitchFamily="34" charset="0"/>
                        </a:rPr>
                        <a:t> Point Partners</a:t>
                      </a:r>
                    </a:p>
                    <a:p>
                      <a:pPr algn="l" fontAlgn="t"/>
                      <a:r>
                        <a:rPr lang="en-US" sz="1100" b="0" i="0" u="none" strike="noStrike" baseline="0" dirty="0">
                          <a:solidFill>
                            <a:srgbClr val="000000"/>
                          </a:solidFill>
                          <a:effectLst/>
                          <a:latin typeface="Calibri" panose="020F0502020204030204" pitchFamily="34" charset="0"/>
                        </a:rPr>
                        <a:t>H9821020R0008 </a:t>
                      </a:r>
                      <a:endParaRPr lang="en-US" sz="11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rPr>
                        <a:t>8(a)</a:t>
                      </a:r>
                      <a:r>
                        <a:rPr lang="en-US" sz="1100" b="0" i="0" u="none" strike="noStrike" baseline="0" dirty="0">
                          <a:solidFill>
                            <a:srgbClr val="000000"/>
                          </a:solidFill>
                          <a:effectLst/>
                          <a:latin typeface="Calibri" panose="020F0502020204030204" pitchFamily="34" charset="0"/>
                        </a:rPr>
                        <a:t> Compete</a:t>
                      </a:r>
                      <a:endParaRPr lang="en-US" sz="11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rPr>
                        <a:t>541612</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rPr>
                        <a:t>AUG 2020-AUG 2025</a:t>
                      </a:r>
                    </a:p>
                  </a:txBody>
                  <a:tcPr marL="9525" marR="9525" marT="9525" marB="0"/>
                </a:tc>
                <a:tc gridSpan="2">
                  <a:txBody>
                    <a:bodyPr/>
                    <a:lstStyle/>
                    <a:p>
                      <a:pPr algn="l" fontAlgn="t"/>
                      <a:r>
                        <a:rPr lang="en-US" sz="1100" b="0" i="0" u="none" strike="noStrike" dirty="0">
                          <a:solidFill>
                            <a:srgbClr val="000000"/>
                          </a:solidFill>
                          <a:effectLst/>
                          <a:latin typeface="Calibri" panose="020F0502020204030204" pitchFamily="34" charset="0"/>
                        </a:rPr>
                        <a:t>Various</a:t>
                      </a:r>
                    </a:p>
                  </a:txBody>
                  <a:tcPr marL="9525" marR="9525" marT="9525" marB="0"/>
                </a:tc>
                <a:tc hMerge="1">
                  <a:txBody>
                    <a:bodyPr/>
                    <a:lstStyle/>
                    <a:p>
                      <a:endParaRPr lang="en-US"/>
                    </a:p>
                  </a:txBody>
                  <a:tcPr/>
                </a:tc>
                <a:extLst>
                  <a:ext uri="{0D108BD9-81ED-4DB2-BD59-A6C34878D82A}">
                    <a16:rowId xmlns:a16="http://schemas.microsoft.com/office/drawing/2014/main" val="10005"/>
                  </a:ext>
                </a:extLst>
              </a:tr>
              <a:tr h="438738">
                <a:tc>
                  <a:txBody>
                    <a:bodyPr/>
                    <a:lstStyle/>
                    <a:p>
                      <a:pPr algn="l" fontAlgn="t"/>
                      <a:r>
                        <a:rPr lang="en-US" sz="1100" b="0" i="0" u="none" strike="noStrike" dirty="0">
                          <a:solidFill>
                            <a:srgbClr val="000000"/>
                          </a:solidFill>
                          <a:effectLst/>
                          <a:latin typeface="Calibri" panose="020F0502020204030204" pitchFamily="34" charset="0"/>
                        </a:rPr>
                        <a:t>DAI Helpdesk/Accounting</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rPr>
                        <a:t>E4 Logics / H9821022C0003</a:t>
                      </a:r>
                      <a:r>
                        <a:rPr lang="en-US" sz="1100" b="0" i="0" u="none" kern="1200" dirty="0">
                          <a:solidFill>
                            <a:schemeClr val="tx1"/>
                          </a:solidFill>
                          <a:effectLst/>
                          <a:latin typeface="+mn-lt"/>
                          <a:ea typeface="+mn-ea"/>
                          <a:cs typeface="+mn-cs"/>
                        </a:rPr>
                        <a:t> </a:t>
                      </a:r>
                      <a:endParaRPr lang="en-US" sz="1100" b="0" i="0" u="none" strike="noStrike" dirty="0">
                        <a:solidFill>
                          <a:schemeClr val="tx1"/>
                        </a:solidFill>
                        <a:effectLst/>
                        <a:latin typeface="Calibri" panose="020F0502020204030204" pitchFamily="34" charset="0"/>
                      </a:endParaRP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rPr>
                        <a:t>8(a)</a:t>
                      </a:r>
                      <a:r>
                        <a:rPr lang="en-US" sz="1100" b="0" i="0" u="none" strike="noStrike" baseline="0" dirty="0">
                          <a:solidFill>
                            <a:srgbClr val="000000"/>
                          </a:solidFill>
                          <a:effectLst/>
                          <a:latin typeface="Calibri" panose="020F0502020204030204" pitchFamily="34" charset="0"/>
                        </a:rPr>
                        <a:t> Sole Source</a:t>
                      </a:r>
                      <a:endParaRPr lang="en-US" sz="11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rPr>
                        <a:t>541219</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rPr>
                        <a:t>MAR 2022-APR</a:t>
                      </a:r>
                      <a:r>
                        <a:rPr lang="en-US" sz="1100" b="0" i="0" u="none" strike="noStrike" baseline="0" dirty="0">
                          <a:solidFill>
                            <a:srgbClr val="000000"/>
                          </a:solidFill>
                          <a:effectLst/>
                          <a:latin typeface="Calibri" panose="020F0502020204030204" pitchFamily="34" charset="0"/>
                        </a:rPr>
                        <a:t> 2024</a:t>
                      </a:r>
                      <a:endParaRPr lang="en-US" sz="1100" b="0" i="0" u="none" strike="noStrike" dirty="0">
                        <a:solidFill>
                          <a:srgbClr val="000000"/>
                        </a:solidFill>
                        <a:effectLst/>
                        <a:latin typeface="Calibri" panose="020F0502020204030204" pitchFamily="34" charset="0"/>
                      </a:endParaRPr>
                    </a:p>
                  </a:txBody>
                  <a:tcPr marL="9525" marR="9525" marT="9525" marB="0"/>
                </a:tc>
                <a:tc gridSpan="2">
                  <a:txBody>
                    <a:bodyPr/>
                    <a:lstStyle/>
                    <a:p>
                      <a:pPr algn="l" fontAlgn="t"/>
                      <a:r>
                        <a:rPr lang="en-US" sz="1100" b="0" i="0" u="none" strike="noStrike" dirty="0">
                          <a:solidFill>
                            <a:srgbClr val="000000"/>
                          </a:solidFill>
                          <a:effectLst/>
                          <a:latin typeface="Calibri" panose="020F0502020204030204" pitchFamily="34" charset="0"/>
                        </a:rPr>
                        <a:t>Alexandria,</a:t>
                      </a:r>
                      <a:r>
                        <a:rPr lang="en-US" sz="1100" b="0" i="0" u="none" strike="noStrike" baseline="0" dirty="0">
                          <a:solidFill>
                            <a:srgbClr val="000000"/>
                          </a:solidFill>
                          <a:effectLst/>
                          <a:latin typeface="Calibri" panose="020F0502020204030204" pitchFamily="34" charset="0"/>
                        </a:rPr>
                        <a:t> VA</a:t>
                      </a:r>
                      <a:endParaRPr lang="en-US" sz="1100" b="0" i="0" u="none" strike="noStrike" dirty="0">
                        <a:solidFill>
                          <a:srgbClr val="000000"/>
                        </a:solidFill>
                        <a:effectLst/>
                        <a:latin typeface="Calibri" panose="020F0502020204030204" pitchFamily="34" charset="0"/>
                      </a:endParaRPr>
                    </a:p>
                  </a:txBody>
                  <a:tcPr marL="9525" marR="9525" marT="9525" marB="0"/>
                </a:tc>
                <a:tc hMerge="1">
                  <a:txBody>
                    <a:bodyPr/>
                    <a:lstStyle/>
                    <a:p>
                      <a:endParaRPr lang="en-US"/>
                    </a:p>
                  </a:txBody>
                  <a:tcPr/>
                </a:tc>
                <a:extLst>
                  <a:ext uri="{0D108BD9-81ED-4DB2-BD59-A6C34878D82A}">
                    <a16:rowId xmlns:a16="http://schemas.microsoft.com/office/drawing/2014/main" val="4017784063"/>
                  </a:ext>
                </a:extLst>
              </a:tr>
              <a:tr h="438738">
                <a:tc>
                  <a:txBody>
                    <a:bodyPr/>
                    <a:lstStyle/>
                    <a:p>
                      <a:pPr algn="l" fontAlgn="t"/>
                      <a:r>
                        <a:rPr lang="en-US" sz="1100" b="0" i="0" u="none" strike="noStrike" dirty="0">
                          <a:solidFill>
                            <a:srgbClr val="000000"/>
                          </a:solidFill>
                          <a:effectLst/>
                          <a:latin typeface="Calibri" panose="020F0502020204030204" pitchFamily="34" charset="0"/>
                        </a:rPr>
                        <a:t>Enterprise Training Support Services</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rPr>
                        <a:t>NEW</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rPr>
                        <a:t>TBD</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rPr>
                        <a:t>611430</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rPr>
                        <a:t>Q4 FY23</a:t>
                      </a:r>
                    </a:p>
                  </a:txBody>
                  <a:tcPr marL="9525" marR="9525" marT="9525" marB="0"/>
                </a:tc>
                <a:tc gridSpan="2">
                  <a:txBody>
                    <a:bodyPr/>
                    <a:lstStyle/>
                    <a:p>
                      <a:pPr algn="l" fontAlgn="t"/>
                      <a:r>
                        <a:rPr lang="en-US" sz="1100" b="0" i="0" u="none" strike="noStrike" dirty="0">
                          <a:solidFill>
                            <a:srgbClr val="000000"/>
                          </a:solidFill>
                          <a:effectLst/>
                          <a:latin typeface="Calibri" panose="020F0502020204030204" pitchFamily="34" charset="0"/>
                        </a:rPr>
                        <a:t>Alexandria,</a:t>
                      </a:r>
                      <a:r>
                        <a:rPr lang="en-US" sz="1100" b="0" i="0" u="none" strike="noStrike" baseline="0" dirty="0">
                          <a:solidFill>
                            <a:srgbClr val="000000"/>
                          </a:solidFill>
                          <a:effectLst/>
                          <a:latin typeface="Calibri" panose="020F0502020204030204" pitchFamily="34" charset="0"/>
                        </a:rPr>
                        <a:t> VA</a:t>
                      </a:r>
                      <a:endParaRPr lang="en-US" sz="1100" b="0" i="0" u="none" strike="noStrike" dirty="0">
                        <a:solidFill>
                          <a:srgbClr val="000000"/>
                        </a:solidFill>
                        <a:effectLst/>
                        <a:latin typeface="Calibri" panose="020F0502020204030204" pitchFamily="34" charset="0"/>
                      </a:endParaRPr>
                    </a:p>
                  </a:txBody>
                  <a:tcPr marL="9525" marR="9525" marT="9525" marB="0"/>
                </a:tc>
                <a:tc hMerge="1">
                  <a:txBody>
                    <a:bodyPr/>
                    <a:lstStyle/>
                    <a:p>
                      <a:endParaRPr lang="en-US"/>
                    </a:p>
                  </a:txBody>
                  <a:tcPr/>
                </a:tc>
                <a:extLst>
                  <a:ext uri="{0D108BD9-81ED-4DB2-BD59-A6C34878D82A}">
                    <a16:rowId xmlns:a16="http://schemas.microsoft.com/office/drawing/2014/main" val="267148656"/>
                  </a:ext>
                </a:extLst>
              </a:tr>
              <a:tr h="438738">
                <a:tc>
                  <a:txBody>
                    <a:bodyPr/>
                    <a:lstStyle/>
                    <a:p>
                      <a:pPr algn="l" fontAlgn="t"/>
                      <a:r>
                        <a:rPr lang="en-US" sz="1100" b="0" i="0" u="none" strike="noStrike" dirty="0">
                          <a:solidFill>
                            <a:srgbClr val="000000"/>
                          </a:solidFill>
                          <a:effectLst/>
                          <a:latin typeface="Calibri" panose="020F0502020204030204" pitchFamily="34" charset="0"/>
                        </a:rPr>
                        <a:t>DHRA Enterprise Integration Support </a:t>
                      </a:r>
                      <a:r>
                        <a:rPr lang="en-US" sz="1100" b="0" i="0" u="none" strike="noStrike" dirty="0" err="1">
                          <a:solidFill>
                            <a:srgbClr val="000000"/>
                          </a:solidFill>
                          <a:effectLst/>
                          <a:latin typeface="Calibri" panose="020F0502020204030204" pitchFamily="34" charset="0"/>
                        </a:rPr>
                        <a:t>Svcs</a:t>
                      </a:r>
                      <a:endParaRPr lang="en-US" sz="11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rPr>
                        <a:t>Chirality</a:t>
                      </a:r>
                      <a:r>
                        <a:rPr lang="en-US" sz="1100" b="0" i="0" u="none" strike="noStrike" baseline="0" dirty="0">
                          <a:solidFill>
                            <a:srgbClr val="000000"/>
                          </a:solidFill>
                          <a:effectLst/>
                          <a:latin typeface="Calibri" panose="020F0502020204030204" pitchFamily="34" charset="0"/>
                        </a:rPr>
                        <a:t> / </a:t>
                      </a:r>
                      <a:r>
                        <a:rPr lang="en-US" sz="1100" b="0" i="0" u="none" strike="noStrike" dirty="0">
                          <a:solidFill>
                            <a:srgbClr val="000000"/>
                          </a:solidFill>
                          <a:effectLst/>
                          <a:latin typeface="Calibri" panose="020F0502020204030204" pitchFamily="34" charset="0"/>
                        </a:rPr>
                        <a:t>H9821019C0007</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rPr>
                        <a:t>8(a)</a:t>
                      </a:r>
                      <a:r>
                        <a:rPr lang="en-US" sz="1100" b="0" i="0" u="none" strike="noStrike" baseline="0" dirty="0">
                          <a:solidFill>
                            <a:srgbClr val="000000"/>
                          </a:solidFill>
                          <a:effectLst/>
                          <a:latin typeface="Calibri" panose="020F0502020204030204" pitchFamily="34" charset="0"/>
                        </a:rPr>
                        <a:t> Sole source</a:t>
                      </a:r>
                      <a:endParaRPr lang="en-US" sz="11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rPr>
                        <a:t>541611</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rPr>
                        <a:t>JAN</a:t>
                      </a:r>
                      <a:r>
                        <a:rPr lang="en-US" sz="1100" b="0" i="0" u="none" strike="noStrike" baseline="0" dirty="0">
                          <a:solidFill>
                            <a:srgbClr val="000000"/>
                          </a:solidFill>
                          <a:effectLst/>
                          <a:latin typeface="Calibri" panose="020F0502020204030204" pitchFamily="34" charset="0"/>
                        </a:rPr>
                        <a:t> 2022-AUG 2024</a:t>
                      </a:r>
                      <a:endParaRPr lang="en-US" sz="1100" b="0" i="0" u="none" strike="noStrike" dirty="0">
                        <a:solidFill>
                          <a:srgbClr val="000000"/>
                        </a:solidFill>
                        <a:effectLst/>
                        <a:latin typeface="Calibri" panose="020F0502020204030204" pitchFamily="34" charset="0"/>
                      </a:endParaRPr>
                    </a:p>
                  </a:txBody>
                  <a:tcPr marL="9525" marR="9525" marT="9525" marB="0"/>
                </a:tc>
                <a:tc gridSpan="2">
                  <a:txBody>
                    <a:bodyPr/>
                    <a:lstStyle/>
                    <a:p>
                      <a:pPr algn="l" fontAlgn="t"/>
                      <a:r>
                        <a:rPr lang="en-US" sz="1100" b="0" i="0" u="none" strike="noStrike" dirty="0">
                          <a:solidFill>
                            <a:srgbClr val="000000"/>
                          </a:solidFill>
                          <a:effectLst/>
                          <a:latin typeface="Calibri" panose="020F0502020204030204" pitchFamily="34" charset="0"/>
                        </a:rPr>
                        <a:t>Alexandria,</a:t>
                      </a:r>
                      <a:r>
                        <a:rPr lang="en-US" sz="1100" b="0" i="0" u="none" strike="noStrike" baseline="0" dirty="0">
                          <a:solidFill>
                            <a:srgbClr val="000000"/>
                          </a:solidFill>
                          <a:effectLst/>
                          <a:latin typeface="Calibri" panose="020F0502020204030204" pitchFamily="34" charset="0"/>
                        </a:rPr>
                        <a:t> VA</a:t>
                      </a:r>
                      <a:endParaRPr lang="en-US" sz="1100" b="0" i="0" u="none" strike="noStrike" dirty="0">
                        <a:solidFill>
                          <a:srgbClr val="000000"/>
                        </a:solidFill>
                        <a:effectLst/>
                        <a:latin typeface="Calibri" panose="020F0502020204030204" pitchFamily="34" charset="0"/>
                      </a:endParaRPr>
                    </a:p>
                  </a:txBody>
                  <a:tcPr marL="9525" marR="9525" marT="9525" marB="0"/>
                </a:tc>
                <a:tc hMerge="1">
                  <a:txBody>
                    <a:bodyPr/>
                    <a:lstStyle/>
                    <a:p>
                      <a:endParaRPr lang="en-US"/>
                    </a:p>
                  </a:txBody>
                  <a:tcPr/>
                </a:tc>
                <a:extLst>
                  <a:ext uri="{0D108BD9-81ED-4DB2-BD59-A6C34878D82A}">
                    <a16:rowId xmlns:a16="http://schemas.microsoft.com/office/drawing/2014/main" val="3953593663"/>
                  </a:ext>
                </a:extLst>
              </a:tr>
            </a:tbl>
          </a:graphicData>
        </a:graphic>
      </p:graphicFrame>
    </p:spTree>
    <p:extLst>
      <p:ext uri="{BB962C8B-B14F-4D97-AF65-F5344CB8AC3E}">
        <p14:creationId xmlns:p14="http://schemas.microsoft.com/office/powerpoint/2010/main" val="12661734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910617400"/>
              </p:ext>
            </p:extLst>
          </p:nvPr>
        </p:nvGraphicFramePr>
        <p:xfrm>
          <a:off x="1524000" y="1327867"/>
          <a:ext cx="9030092" cy="5264225"/>
        </p:xfrm>
        <a:graphic>
          <a:graphicData uri="http://schemas.openxmlformats.org/drawingml/2006/table">
            <a:tbl>
              <a:tblPr firstRow="1" bandRow="1">
                <a:tableStyleId>{5C22544A-7EE6-4342-B048-85BDC9FD1C3A}</a:tableStyleId>
              </a:tblPr>
              <a:tblGrid>
                <a:gridCol w="2248292">
                  <a:extLst>
                    <a:ext uri="{9D8B030D-6E8A-4147-A177-3AD203B41FA5}">
                      <a16:colId xmlns:a16="http://schemas.microsoft.com/office/drawing/2014/main" val="20000"/>
                    </a:ext>
                  </a:extLst>
                </a:gridCol>
                <a:gridCol w="1863497">
                  <a:extLst>
                    <a:ext uri="{9D8B030D-6E8A-4147-A177-3AD203B41FA5}">
                      <a16:colId xmlns:a16="http://schemas.microsoft.com/office/drawing/2014/main" val="4224809359"/>
                    </a:ext>
                  </a:extLst>
                </a:gridCol>
                <a:gridCol w="1306424">
                  <a:extLst>
                    <a:ext uri="{9D8B030D-6E8A-4147-A177-3AD203B41FA5}">
                      <a16:colId xmlns:a16="http://schemas.microsoft.com/office/drawing/2014/main" val="20001"/>
                    </a:ext>
                  </a:extLst>
                </a:gridCol>
                <a:gridCol w="768485">
                  <a:extLst>
                    <a:ext uri="{9D8B030D-6E8A-4147-A177-3AD203B41FA5}">
                      <a16:colId xmlns:a16="http://schemas.microsoft.com/office/drawing/2014/main" val="20002"/>
                    </a:ext>
                  </a:extLst>
                </a:gridCol>
                <a:gridCol w="922182">
                  <a:extLst>
                    <a:ext uri="{9D8B030D-6E8A-4147-A177-3AD203B41FA5}">
                      <a16:colId xmlns:a16="http://schemas.microsoft.com/office/drawing/2014/main" val="20003"/>
                    </a:ext>
                  </a:extLst>
                </a:gridCol>
                <a:gridCol w="1921212">
                  <a:extLst>
                    <a:ext uri="{9D8B030D-6E8A-4147-A177-3AD203B41FA5}">
                      <a16:colId xmlns:a16="http://schemas.microsoft.com/office/drawing/2014/main" val="20004"/>
                    </a:ext>
                  </a:extLst>
                </a:gridCol>
              </a:tblGrid>
              <a:tr h="1111085">
                <a:tc>
                  <a:txBody>
                    <a:bodyPr/>
                    <a:lstStyle/>
                    <a:p>
                      <a:r>
                        <a:rPr lang="en-US" sz="1200">
                          <a:solidFill>
                            <a:schemeClr val="bg1"/>
                          </a:solidFill>
                        </a:rPr>
                        <a:t>Requirement </a:t>
                      </a:r>
                      <a:endParaRPr lang="en-US" sz="1200" dirty="0">
                        <a:solidFill>
                          <a:schemeClr val="bg1"/>
                        </a:solidFill>
                      </a:endParaRPr>
                    </a:p>
                  </a:txBody>
                  <a:tcPr>
                    <a:solidFill>
                      <a:schemeClr val="tx2"/>
                    </a:solidFill>
                  </a:tcPr>
                </a:tc>
                <a:tc>
                  <a:txBody>
                    <a:bodyPr/>
                    <a:lstStyle/>
                    <a:p>
                      <a:r>
                        <a:rPr lang="en-US" sz="1200" dirty="0">
                          <a:solidFill>
                            <a:schemeClr val="bg1"/>
                          </a:solidFill>
                        </a:rPr>
                        <a:t>Current Contract/Vendor</a:t>
                      </a:r>
                    </a:p>
                  </a:txBody>
                  <a:tcPr>
                    <a:solidFill>
                      <a:schemeClr val="tx2"/>
                    </a:solidFill>
                  </a:tcPr>
                </a:tc>
                <a:tc>
                  <a:txBody>
                    <a:bodyPr/>
                    <a:lstStyle/>
                    <a:p>
                      <a:r>
                        <a:rPr lang="en-US" sz="1200" dirty="0">
                          <a:solidFill>
                            <a:schemeClr val="bg1"/>
                          </a:solidFill>
                        </a:rPr>
                        <a:t>Planned Acquisition Strategy</a:t>
                      </a:r>
                    </a:p>
                  </a:txBody>
                  <a:tcPr>
                    <a:solidFill>
                      <a:schemeClr val="tx2"/>
                    </a:solidFill>
                  </a:tcPr>
                </a:tc>
                <a:tc>
                  <a:txBody>
                    <a:bodyPr/>
                    <a:lstStyle/>
                    <a:p>
                      <a:r>
                        <a:rPr lang="en-US" sz="1200" dirty="0">
                          <a:solidFill>
                            <a:schemeClr val="bg1"/>
                          </a:solidFill>
                        </a:rPr>
                        <a:t>NAICS Code</a:t>
                      </a:r>
                    </a:p>
                  </a:txBody>
                  <a:tcPr>
                    <a:solidFill>
                      <a:schemeClr val="tx2"/>
                    </a:solidFill>
                  </a:tcPr>
                </a:tc>
                <a:tc>
                  <a:txBody>
                    <a:bodyPr/>
                    <a:lstStyle/>
                    <a:p>
                      <a:r>
                        <a:rPr lang="en-US" sz="1200" dirty="0">
                          <a:solidFill>
                            <a:schemeClr val="bg1"/>
                          </a:solidFill>
                        </a:rPr>
                        <a:t>Est. </a:t>
                      </a:r>
                      <a:r>
                        <a:rPr lang="en-US" sz="1200" dirty="0" err="1">
                          <a:solidFill>
                            <a:schemeClr val="bg1"/>
                          </a:solidFill>
                        </a:rPr>
                        <a:t>PoP</a:t>
                      </a:r>
                      <a:r>
                        <a:rPr lang="en-US" sz="1200" dirty="0">
                          <a:solidFill>
                            <a:schemeClr val="bg1"/>
                          </a:solidFill>
                        </a:rPr>
                        <a:t> </a:t>
                      </a:r>
                    </a:p>
                  </a:txBody>
                  <a:tcPr>
                    <a:solidFill>
                      <a:schemeClr val="tx2"/>
                    </a:solidFill>
                  </a:tcPr>
                </a:tc>
                <a:tc>
                  <a:txBody>
                    <a:bodyPr/>
                    <a:lstStyle/>
                    <a:p>
                      <a:r>
                        <a:rPr lang="en-US" sz="1200" dirty="0">
                          <a:solidFill>
                            <a:schemeClr val="bg1"/>
                          </a:solidFill>
                        </a:rPr>
                        <a:t>Place of Performance</a:t>
                      </a:r>
                    </a:p>
                  </a:txBody>
                  <a:tcPr>
                    <a:solidFill>
                      <a:schemeClr val="tx2"/>
                    </a:solidFill>
                  </a:tcPr>
                </a:tc>
                <a:extLst>
                  <a:ext uri="{0D108BD9-81ED-4DB2-BD59-A6C34878D82A}">
                    <a16:rowId xmlns:a16="http://schemas.microsoft.com/office/drawing/2014/main" val="10000"/>
                  </a:ext>
                </a:extLst>
              </a:tr>
              <a:tr h="767910">
                <a:tc>
                  <a:txBody>
                    <a:bodyPr/>
                    <a:lstStyle/>
                    <a:p>
                      <a:pPr algn="l" fontAlgn="t"/>
                      <a:r>
                        <a:rPr lang="en-US" sz="1100" b="0" i="0" u="none" strike="noStrike">
                          <a:solidFill>
                            <a:srgbClr val="000000"/>
                          </a:solidFill>
                          <a:effectLst/>
                          <a:latin typeface="Calibri" panose="020F0502020204030204" pitchFamily="34" charset="0"/>
                        </a:rPr>
                        <a:t>FIAR Support Services </a:t>
                      </a:r>
                      <a:endParaRPr lang="en-US" sz="11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rPr>
                        <a:t>TFC Consulting</a:t>
                      </a:r>
                    </a:p>
                    <a:p>
                      <a:pPr algn="l" fontAlgn="t"/>
                      <a:r>
                        <a:rPr lang="en-US" sz="1100" b="0" i="0" u="none" strike="noStrike" dirty="0">
                          <a:solidFill>
                            <a:srgbClr val="000000"/>
                          </a:solidFill>
                          <a:effectLst/>
                          <a:latin typeface="Calibri" panose="020F0502020204030204" pitchFamily="34" charset="0"/>
                        </a:rPr>
                        <a:t>H9821019F0005</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rPr>
                        <a:t>Small</a:t>
                      </a:r>
                      <a:r>
                        <a:rPr lang="en-US" sz="1100" b="0" i="0" u="none" strike="noStrike" baseline="0" dirty="0">
                          <a:solidFill>
                            <a:srgbClr val="000000"/>
                          </a:solidFill>
                          <a:effectLst/>
                          <a:latin typeface="Calibri" panose="020F0502020204030204" pitchFamily="34" charset="0"/>
                        </a:rPr>
                        <a:t> Bus Set-aside</a:t>
                      </a:r>
                    </a:p>
                    <a:p>
                      <a:pPr algn="l" fontAlgn="t"/>
                      <a:r>
                        <a:rPr lang="en-US" sz="1100" b="0" i="0" u="none" strike="noStrike" baseline="0" dirty="0">
                          <a:solidFill>
                            <a:srgbClr val="000000"/>
                          </a:solidFill>
                          <a:effectLst/>
                          <a:latin typeface="Calibri" panose="020F0502020204030204" pitchFamily="34" charset="0"/>
                        </a:rPr>
                        <a:t>GSA FSS</a:t>
                      </a:r>
                      <a:endParaRPr lang="en-US" sz="11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rPr>
                        <a:t>541219</a:t>
                      </a:r>
                    </a:p>
                  </a:txBody>
                  <a:tcPr marL="9525" marR="9525" marT="9525"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NOV</a:t>
                      </a:r>
                      <a:r>
                        <a:rPr lang="en-US" sz="1100" b="0" i="0" u="none" strike="noStrike" baseline="0" dirty="0">
                          <a:solidFill>
                            <a:srgbClr val="000000"/>
                          </a:solidFill>
                          <a:effectLst/>
                          <a:latin typeface="Calibri" panose="020F0502020204030204" pitchFamily="34" charset="0"/>
                        </a:rPr>
                        <a:t> 2018-NOV </a:t>
                      </a:r>
                      <a:r>
                        <a:rPr lang="en-US" sz="1100" b="0" i="0" u="none" strike="noStrike" dirty="0">
                          <a:solidFill>
                            <a:srgbClr val="000000"/>
                          </a:solidFill>
                          <a:effectLst/>
                          <a:latin typeface="Calibri" panose="020F0502020204030204" pitchFamily="34" charset="0"/>
                        </a:rPr>
                        <a:t>2023</a:t>
                      </a:r>
                    </a:p>
                  </a:txBody>
                  <a:tcPr marL="9525" marR="9525" marT="9525"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Alexandria, VA</a:t>
                      </a:r>
                    </a:p>
                    <a:p>
                      <a:pPr algn="l" fontAlgn="t"/>
                      <a:endParaRPr lang="en-US" sz="11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10007"/>
                  </a:ext>
                </a:extLst>
              </a:tr>
              <a:tr h="497748">
                <a:tc>
                  <a:txBody>
                    <a:bodyPr/>
                    <a:lstStyle/>
                    <a:p>
                      <a:pPr algn="l" fontAlgn="t"/>
                      <a:r>
                        <a:rPr lang="en-US" sz="1100" b="0" i="0" u="none" strike="noStrike">
                          <a:solidFill>
                            <a:srgbClr val="000000"/>
                          </a:solidFill>
                          <a:effectLst/>
                          <a:latin typeface="Calibri" panose="020F0502020204030204" pitchFamily="34" charset="0"/>
                        </a:rPr>
                        <a:t>EEO Support Services</a:t>
                      </a:r>
                      <a:endParaRPr lang="en-US" sz="11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rPr>
                        <a:t>ADNET/ACCOUNTNET</a:t>
                      </a:r>
                    </a:p>
                    <a:p>
                      <a:pPr algn="l" fontAlgn="t"/>
                      <a:r>
                        <a:rPr lang="en-US" sz="1100" b="0" i="0" u="none" strike="noStrike" dirty="0">
                          <a:solidFill>
                            <a:srgbClr val="000000"/>
                          </a:solidFill>
                          <a:effectLst/>
                          <a:latin typeface="Calibri" panose="020F0502020204030204" pitchFamily="34" charset="0"/>
                        </a:rPr>
                        <a:t>H9821018C0018</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rPr>
                        <a:t>8(a) Sole Source</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rPr>
                        <a:t> 541612</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rPr>
                        <a:t>7/2023</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rPr>
                        <a:t>Alexandria,</a:t>
                      </a:r>
                      <a:r>
                        <a:rPr lang="en-US" sz="1100" b="0" i="0" u="none" strike="noStrike" baseline="0" dirty="0">
                          <a:solidFill>
                            <a:srgbClr val="000000"/>
                          </a:solidFill>
                          <a:effectLst/>
                          <a:latin typeface="Calibri" panose="020F0502020204030204" pitchFamily="34" charset="0"/>
                        </a:rPr>
                        <a:t> VA</a:t>
                      </a:r>
                      <a:endParaRPr lang="en-US" sz="11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10002"/>
                  </a:ext>
                </a:extLst>
              </a:tr>
              <a:tr h="580705">
                <a:tc>
                  <a:txBody>
                    <a:bodyPr/>
                    <a:lstStyle/>
                    <a:p>
                      <a:pPr algn="l" fontAlgn="t"/>
                      <a:r>
                        <a:rPr lang="en-US" sz="1100" b="0" i="0" u="none" strike="noStrike">
                          <a:solidFill>
                            <a:srgbClr val="000000"/>
                          </a:solidFill>
                          <a:effectLst/>
                          <a:latin typeface="Calibri" panose="020F0502020204030204" pitchFamily="34" charset="0"/>
                        </a:rPr>
                        <a:t>Independent</a:t>
                      </a:r>
                      <a:r>
                        <a:rPr lang="en-US" sz="1100" b="0" i="0" u="none" strike="noStrike" baseline="0">
                          <a:solidFill>
                            <a:srgbClr val="000000"/>
                          </a:solidFill>
                          <a:effectLst/>
                          <a:latin typeface="Calibri" panose="020F0502020204030204" pitchFamily="34" charset="0"/>
                        </a:rPr>
                        <a:t> Accounting Services in Support of Audit</a:t>
                      </a:r>
                      <a:endParaRPr lang="en-US" sz="11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rPr>
                        <a:t>NEW</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rPr>
                        <a:t>Small Bus</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rPr>
                        <a:t>541211</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rPr>
                        <a:t>OCT</a:t>
                      </a:r>
                      <a:r>
                        <a:rPr lang="en-US" sz="1100" b="0" i="0" u="none" strike="noStrike" baseline="0" dirty="0">
                          <a:solidFill>
                            <a:srgbClr val="000000"/>
                          </a:solidFill>
                          <a:effectLst/>
                          <a:latin typeface="Calibri" panose="020F0502020204030204" pitchFamily="34" charset="0"/>
                        </a:rPr>
                        <a:t> 2023-OCT 2024</a:t>
                      </a:r>
                      <a:endParaRPr lang="en-US" sz="11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rPr>
                        <a:t> Contractor site</a:t>
                      </a:r>
                    </a:p>
                  </a:txBody>
                  <a:tcPr marL="9525" marR="9525" marT="9525" marB="0"/>
                </a:tc>
                <a:extLst>
                  <a:ext uri="{0D108BD9-81ED-4DB2-BD59-A6C34878D82A}">
                    <a16:rowId xmlns:a16="http://schemas.microsoft.com/office/drawing/2014/main" val="10008"/>
                  </a:ext>
                </a:extLst>
              </a:tr>
              <a:tr h="292279">
                <a:tc gridSpan="6">
                  <a:txBody>
                    <a:bodyPr/>
                    <a:lstStyle/>
                    <a:p>
                      <a:pPr algn="ctr" fontAlgn="t"/>
                      <a:endParaRPr lang="en-US" sz="1200" b="1" kern="1200" dirty="0">
                        <a:solidFill>
                          <a:schemeClr val="bg1"/>
                        </a:solidFill>
                        <a:latin typeface="+mn-lt"/>
                        <a:ea typeface="+mn-ea"/>
                        <a:cs typeface="+mn-cs"/>
                      </a:endParaRPr>
                    </a:p>
                  </a:txBody>
                  <a:tcPr marL="9525" marR="9525" marT="9525" marB="0">
                    <a:solidFill>
                      <a:srgbClr val="1F497D"/>
                    </a:solidFill>
                  </a:tcPr>
                </a:tc>
                <a:tc hMerge="1">
                  <a:txBody>
                    <a:bodyPr/>
                    <a:lstStyle/>
                    <a:p>
                      <a:endParaRPr lang="en-US"/>
                    </a:p>
                  </a:txBody>
                  <a:tcPr/>
                </a:tc>
                <a:tc hMerge="1">
                  <a:txBody>
                    <a:bodyPr/>
                    <a:lstStyle/>
                    <a:p>
                      <a:pPr algn="l" fontAlgn="t"/>
                      <a:endParaRPr lang="en-US" sz="1100" b="0" i="0" u="none" strike="noStrike" dirty="0">
                        <a:solidFill>
                          <a:srgbClr val="000000"/>
                        </a:solidFill>
                        <a:effectLst/>
                        <a:latin typeface="Calibri" panose="020F0502020204030204" pitchFamily="34" charset="0"/>
                      </a:endParaRPr>
                    </a:p>
                  </a:txBody>
                  <a:tcPr marL="9525" marR="9525" marT="9525" marB="0"/>
                </a:tc>
                <a:tc hMerge="1">
                  <a:txBody>
                    <a:bodyPr/>
                    <a:lstStyle/>
                    <a:p>
                      <a:pPr algn="l" fontAlgn="t"/>
                      <a:endParaRPr lang="en-US" sz="1100" b="0" i="0" u="none" strike="noStrike" dirty="0">
                        <a:solidFill>
                          <a:srgbClr val="000000"/>
                        </a:solidFill>
                        <a:effectLst/>
                        <a:latin typeface="Calibri" panose="020F0502020204030204" pitchFamily="34" charset="0"/>
                      </a:endParaRPr>
                    </a:p>
                  </a:txBody>
                  <a:tcPr marL="9525" marR="9525" marT="9525" marB="0"/>
                </a:tc>
                <a:tc hMerge="1">
                  <a:txBody>
                    <a:bodyPr/>
                    <a:lstStyle/>
                    <a:p>
                      <a:pPr algn="l" fontAlgn="t"/>
                      <a:endParaRPr lang="en-US" sz="1100" b="0" i="0" u="none" strike="noStrike" dirty="0">
                        <a:solidFill>
                          <a:srgbClr val="000000"/>
                        </a:solidFill>
                        <a:effectLst/>
                        <a:latin typeface="Calibri" panose="020F0502020204030204" pitchFamily="34" charset="0"/>
                      </a:endParaRPr>
                    </a:p>
                  </a:txBody>
                  <a:tcPr marL="9525" marR="9525" marT="9525" marB="0"/>
                </a:tc>
                <a:tc hMerge="1">
                  <a:txBody>
                    <a:bodyPr/>
                    <a:lstStyle/>
                    <a:p>
                      <a:pPr algn="l" fontAlgn="t"/>
                      <a:endParaRPr lang="en-US" sz="11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3497144987"/>
                  </a:ext>
                </a:extLst>
              </a:tr>
              <a:tr h="520844">
                <a:tc>
                  <a:txBody>
                    <a:bodyPr/>
                    <a:lstStyle/>
                    <a:p>
                      <a:pPr algn="l" fontAlgn="t"/>
                      <a:r>
                        <a:rPr lang="en-US" sz="1100" b="0" i="0" u="none" strike="noStrike">
                          <a:solidFill>
                            <a:srgbClr val="000000"/>
                          </a:solidFill>
                          <a:effectLst/>
                          <a:latin typeface="Calibri" panose="020F0502020204030204" pitchFamily="34" charset="0"/>
                        </a:rPr>
                        <a:t>Records Scanning/Dental</a:t>
                      </a:r>
                      <a:r>
                        <a:rPr lang="en-US" sz="1100" b="0" i="0" u="none" strike="noStrike" baseline="0">
                          <a:solidFill>
                            <a:srgbClr val="000000"/>
                          </a:solidFill>
                          <a:effectLst/>
                          <a:latin typeface="Calibri" panose="020F0502020204030204" pitchFamily="34" charset="0"/>
                        </a:rPr>
                        <a:t> Pantographs</a:t>
                      </a:r>
                      <a:endParaRPr lang="en-US" sz="11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rPr>
                        <a:t>BTCO </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rPr>
                        <a:t>Disability</a:t>
                      </a:r>
                      <a:r>
                        <a:rPr lang="en-US" sz="1100" b="0" i="0" u="none" strike="noStrike" baseline="0" dirty="0">
                          <a:solidFill>
                            <a:srgbClr val="000000"/>
                          </a:solidFill>
                          <a:effectLst/>
                          <a:latin typeface="Calibri" panose="020F0502020204030204" pitchFamily="34" charset="0"/>
                        </a:rPr>
                        <a:t> Demo Program DFARS226.7</a:t>
                      </a:r>
                      <a:endParaRPr lang="en-US" sz="11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rPr>
                        <a:t>561439</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rPr>
                        <a:t>Ends March 2023</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rPr>
                        <a:t>Contractor</a:t>
                      </a:r>
                      <a:r>
                        <a:rPr lang="en-US" sz="1100" b="0" i="0" u="none" strike="noStrike" baseline="0" dirty="0">
                          <a:solidFill>
                            <a:srgbClr val="000000"/>
                          </a:solidFill>
                          <a:effectLst/>
                          <a:latin typeface="Calibri" panose="020F0502020204030204" pitchFamily="34" charset="0"/>
                        </a:rPr>
                        <a:t> Site</a:t>
                      </a:r>
                      <a:endParaRPr lang="en-US" sz="11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10005"/>
                  </a:ext>
                </a:extLst>
              </a:tr>
              <a:tr h="458874">
                <a:tc>
                  <a:txBody>
                    <a:bodyPr/>
                    <a:lstStyle/>
                    <a:p>
                      <a:pPr algn="l" fontAlgn="t"/>
                      <a:r>
                        <a:rPr lang="en-US" sz="1100" b="0" i="0" u="none" strike="noStrike">
                          <a:solidFill>
                            <a:srgbClr val="000000"/>
                          </a:solidFill>
                          <a:effectLst/>
                          <a:latin typeface="Calibri" panose="020F0502020204030204" pitchFamily="34" charset="0"/>
                        </a:rPr>
                        <a:t>Contract</a:t>
                      </a:r>
                      <a:r>
                        <a:rPr lang="en-US" sz="1100" b="0" i="0" u="none" strike="noStrike" baseline="0">
                          <a:solidFill>
                            <a:srgbClr val="000000"/>
                          </a:solidFill>
                          <a:effectLst/>
                          <a:latin typeface="Calibri" panose="020F0502020204030204" pitchFamily="34" charset="0"/>
                        </a:rPr>
                        <a:t> Close-out Services</a:t>
                      </a:r>
                      <a:endParaRPr lang="en-US" sz="11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rPr>
                        <a:t>Ability</a:t>
                      </a:r>
                      <a:r>
                        <a:rPr lang="en-US" sz="1100" b="0" i="0" u="none" strike="noStrike" baseline="0" dirty="0">
                          <a:solidFill>
                            <a:srgbClr val="000000"/>
                          </a:solidFill>
                          <a:effectLst/>
                          <a:latin typeface="Calibri" panose="020F0502020204030204" pitchFamily="34" charset="0"/>
                        </a:rPr>
                        <a:t> One</a:t>
                      </a:r>
                      <a:endParaRPr lang="en-US" sz="11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rPr>
                        <a:t>n/a</a:t>
                      </a:r>
                    </a:p>
                  </a:txBody>
                  <a:tcPr marL="9525" marR="9525" marT="9525" marB="0"/>
                </a:tc>
                <a:tc>
                  <a:txBody>
                    <a:bodyPr/>
                    <a:lstStyle/>
                    <a:p>
                      <a:pPr algn="l" fontAlgn="t"/>
                      <a:endParaRPr lang="en-US" sz="11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t"/>
                      <a:endParaRPr lang="en-US" sz="11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rPr>
                        <a:t>Alexandria,</a:t>
                      </a:r>
                      <a:r>
                        <a:rPr lang="en-US" sz="1100" b="0" i="0" u="none" strike="noStrike" baseline="0" dirty="0">
                          <a:solidFill>
                            <a:srgbClr val="000000"/>
                          </a:solidFill>
                          <a:effectLst/>
                          <a:latin typeface="Calibri" panose="020F0502020204030204" pitchFamily="34" charset="0"/>
                        </a:rPr>
                        <a:t> VA</a:t>
                      </a:r>
                      <a:endParaRPr lang="en-US" sz="11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4017784063"/>
                  </a:ext>
                </a:extLst>
              </a:tr>
              <a:tr h="339202">
                <a:tc>
                  <a:txBody>
                    <a:bodyPr/>
                    <a:lstStyle/>
                    <a:p>
                      <a:pPr algn="l" fontAlgn="t"/>
                      <a:r>
                        <a:rPr lang="en-US" sz="1100" b="0" i="0" u="none" strike="noStrike">
                          <a:solidFill>
                            <a:srgbClr val="000000"/>
                          </a:solidFill>
                          <a:effectLst/>
                          <a:latin typeface="Calibri" panose="020F0502020204030204" pitchFamily="34" charset="0"/>
                        </a:rPr>
                        <a:t>EEO Tracking Software</a:t>
                      </a:r>
                      <a:endParaRPr lang="en-US" sz="11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rPr>
                        <a:t>New</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rPr>
                        <a:t>TBD</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rPr>
                        <a:t>521110</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rPr>
                        <a:t>TBD</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rPr>
                        <a:t>n/a</a:t>
                      </a:r>
                    </a:p>
                  </a:txBody>
                  <a:tcPr marL="9525" marR="9525" marT="9525" marB="0"/>
                </a:tc>
                <a:extLst>
                  <a:ext uri="{0D108BD9-81ED-4DB2-BD59-A6C34878D82A}">
                    <a16:rowId xmlns:a16="http://schemas.microsoft.com/office/drawing/2014/main" val="267148656"/>
                  </a:ext>
                </a:extLst>
              </a:tr>
              <a:tr h="426449">
                <a:tc>
                  <a:txBody>
                    <a:bodyPr/>
                    <a:lstStyle/>
                    <a:p>
                      <a:pPr algn="l" fontAlgn="t"/>
                      <a:r>
                        <a:rPr lang="en-US" sz="1100" b="0" i="0" u="none" strike="noStrike">
                          <a:solidFill>
                            <a:srgbClr val="000000"/>
                          </a:solidFill>
                          <a:effectLst/>
                          <a:latin typeface="Calibri" panose="020F0502020204030204" pitchFamily="34" charset="0"/>
                        </a:rPr>
                        <a:t>Enterprise Business Management Dashboard</a:t>
                      </a:r>
                      <a:endParaRPr lang="en-US" sz="11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rPr>
                        <a:t>New</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rPr>
                        <a:t>TBD</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rPr>
                        <a:t>541611/541519</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rPr>
                        <a:t>Q4 FY23-FY28</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rPr>
                        <a:t>Alexandria/contractor site</a:t>
                      </a:r>
                    </a:p>
                  </a:txBody>
                  <a:tcPr marL="9525" marR="9525" marT="9525" marB="0"/>
                </a:tc>
                <a:extLst>
                  <a:ext uri="{0D108BD9-81ED-4DB2-BD59-A6C34878D82A}">
                    <a16:rowId xmlns:a16="http://schemas.microsoft.com/office/drawing/2014/main" val="3953593663"/>
                  </a:ext>
                </a:extLst>
              </a:tr>
              <a:tr h="269129">
                <a:tc>
                  <a:txBody>
                    <a:bodyPr/>
                    <a:lstStyle/>
                    <a:p>
                      <a:pPr algn="l" fontAlgn="t"/>
                      <a:r>
                        <a:rPr lang="en-US" sz="1100" b="0" i="0" u="none" strike="noStrike" dirty="0">
                          <a:solidFill>
                            <a:srgbClr val="000000"/>
                          </a:solidFill>
                          <a:effectLst/>
                          <a:latin typeface="Calibri" panose="020F0502020204030204" pitchFamily="34" charset="0"/>
                        </a:rPr>
                        <a:t>HR Process Automation</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rPr>
                        <a:t>New</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rPr>
                        <a:t>TBD</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rPr>
                        <a:t>541612</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rPr>
                        <a:t>Q4/TBD</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rPr>
                        <a:t>Alexandria/contractor site</a:t>
                      </a:r>
                    </a:p>
                  </a:txBody>
                  <a:tcPr marL="9525" marR="9525" marT="9525" marB="0"/>
                </a:tc>
                <a:extLst>
                  <a:ext uri="{0D108BD9-81ED-4DB2-BD59-A6C34878D82A}">
                    <a16:rowId xmlns:a16="http://schemas.microsoft.com/office/drawing/2014/main" val="3302233256"/>
                  </a:ext>
                </a:extLst>
              </a:tr>
            </a:tbl>
          </a:graphicData>
        </a:graphic>
      </p:graphicFrame>
      <p:sp>
        <p:nvSpPr>
          <p:cNvPr id="5" name="Title 1"/>
          <p:cNvSpPr txBox="1">
            <a:spLocks/>
          </p:cNvSpPr>
          <p:nvPr/>
        </p:nvSpPr>
        <p:spPr>
          <a:xfrm>
            <a:off x="896810" y="52835"/>
            <a:ext cx="10515600" cy="9750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smtClean="0">
                <a:latin typeface="Arial" panose="020B0604020202020204" pitchFamily="34" charset="0"/>
                <a:cs typeface="Arial" panose="020B0604020202020204" pitchFamily="34" charset="0"/>
              </a:rPr>
              <a:t/>
            </a:r>
            <a:br>
              <a:rPr lang="en-US" sz="3200" b="1" dirty="0" smtClean="0">
                <a:latin typeface="Arial" panose="020B0604020202020204" pitchFamily="34" charset="0"/>
                <a:cs typeface="Arial" panose="020B0604020202020204" pitchFamily="34" charset="0"/>
              </a:rPr>
            </a:br>
            <a:r>
              <a:rPr lang="en-US" sz="3200" b="1" dirty="0" smtClean="0">
                <a:latin typeface="Arial" panose="020B0604020202020204" pitchFamily="34" charset="0"/>
                <a:cs typeface="Arial" panose="020B0604020202020204" pitchFamily="34" charset="0"/>
              </a:rPr>
              <a:t>DHRA HEADQUARTERS </a:t>
            </a:r>
            <a:endParaRPr lang="en-US" sz="3200" b="1" dirty="0">
              <a:latin typeface="Arial" panose="020B0604020202020204" pitchFamily="34" charset="0"/>
              <a:cs typeface="Arial" panose="020B0604020202020204" pitchFamily="34" charset="0"/>
            </a:endParaRPr>
          </a:p>
        </p:txBody>
      </p:sp>
      <p:pic>
        <p:nvPicPr>
          <p:cNvPr id="6" name="Picture 72" descr="DODc.gif"/>
          <p:cNvPicPr>
            <a:picLocks noChangeAspect="1"/>
          </p:cNvPicPr>
          <p:nvPr/>
        </p:nvPicPr>
        <p:blipFill>
          <a:blip r:embed="rId2" cstate="print"/>
          <a:srcRect/>
          <a:stretch>
            <a:fillRect/>
          </a:stretch>
        </p:blipFill>
        <p:spPr bwMode="auto">
          <a:xfrm>
            <a:off x="409778" y="200312"/>
            <a:ext cx="1191686" cy="1257622"/>
          </a:xfrm>
          <a:prstGeom prst="rect">
            <a:avLst/>
          </a:prstGeom>
          <a:noFill/>
          <a:ln w="9525">
            <a:noFill/>
            <a:miter lim="800000"/>
            <a:headEnd/>
            <a:tailEnd/>
          </a:ln>
        </p:spPr>
      </p:pic>
    </p:spTree>
    <p:extLst>
      <p:ext uri="{BB962C8B-B14F-4D97-AF65-F5344CB8AC3E}">
        <p14:creationId xmlns:p14="http://schemas.microsoft.com/office/powerpoint/2010/main" val="2383746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p:cNvSpPr>
          <p:nvPr/>
        </p:nvSpPr>
        <p:spPr>
          <a:xfrm>
            <a:off x="3316438" y="632937"/>
            <a:ext cx="6005240" cy="350737"/>
          </a:xfrm>
          <a:prstGeom prst="rect">
            <a:avLst/>
          </a:prstGeom>
        </p:spPr>
        <p:txBody>
          <a:bodyPr vert="horz" wrap="square" lIns="0" tIns="1206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95"/>
              </a:spcBef>
            </a:pPr>
            <a:r>
              <a:rPr lang="en-US" sz="2200" b="1" dirty="0" smtClean="0">
                <a:latin typeface="Arial" panose="020B0604020202020204" pitchFamily="34" charset="0"/>
                <a:cs typeface="Arial" panose="020B0604020202020204" pitchFamily="34" charset="0"/>
              </a:rPr>
              <a:t>DISABILITY</a:t>
            </a:r>
            <a:r>
              <a:rPr lang="en-US" sz="2200" b="1" spc="-55" dirty="0" smtClean="0">
                <a:latin typeface="Arial" panose="020B0604020202020204" pitchFamily="34" charset="0"/>
                <a:cs typeface="Arial" panose="020B0604020202020204" pitchFamily="34" charset="0"/>
              </a:rPr>
              <a:t> </a:t>
            </a:r>
            <a:r>
              <a:rPr lang="en-US" sz="2200" b="1" spc="-10" dirty="0" smtClean="0">
                <a:latin typeface="Arial" panose="020B0604020202020204" pitchFamily="34" charset="0"/>
                <a:cs typeface="Arial" panose="020B0604020202020204" pitchFamily="34" charset="0"/>
              </a:rPr>
              <a:t>PROGRAM</a:t>
            </a:r>
            <a:r>
              <a:rPr lang="en-US" sz="2200" b="1" spc="-70" dirty="0" smtClean="0">
                <a:latin typeface="Arial" panose="020B0604020202020204" pitchFamily="34" charset="0"/>
                <a:cs typeface="Arial" panose="020B0604020202020204" pitchFamily="34" charset="0"/>
              </a:rPr>
              <a:t> </a:t>
            </a:r>
            <a:r>
              <a:rPr lang="en-US" sz="2200" b="1" spc="-30" dirty="0" smtClean="0">
                <a:latin typeface="Arial" panose="020B0604020202020204" pitchFamily="34" charset="0"/>
                <a:cs typeface="Arial" panose="020B0604020202020204" pitchFamily="34" charset="0"/>
              </a:rPr>
              <a:t>DIRECTORATE</a:t>
            </a:r>
            <a:r>
              <a:rPr lang="en-US" sz="2200" b="1" spc="-65" dirty="0" smtClean="0">
                <a:latin typeface="Arial" panose="020B0604020202020204" pitchFamily="34" charset="0"/>
                <a:cs typeface="Arial" panose="020B0604020202020204" pitchFamily="34" charset="0"/>
              </a:rPr>
              <a:t> </a:t>
            </a:r>
            <a:r>
              <a:rPr lang="en-US" sz="2200" b="1" spc="-10" dirty="0" smtClean="0">
                <a:latin typeface="Arial" panose="020B0604020202020204" pitchFamily="34" charset="0"/>
                <a:cs typeface="Arial" panose="020B0604020202020204" pitchFamily="34" charset="0"/>
              </a:rPr>
              <a:t>(DPD)</a:t>
            </a:r>
            <a:endParaRPr lang="en-US" sz="2200" dirty="0">
              <a:latin typeface="Arial" panose="020B0604020202020204" pitchFamily="34" charset="0"/>
              <a:cs typeface="Arial" panose="020B0604020202020204" pitchFamily="34" charset="0"/>
            </a:endParaRPr>
          </a:p>
        </p:txBody>
      </p:sp>
      <p:graphicFrame>
        <p:nvGraphicFramePr>
          <p:cNvPr id="3" name="object 2"/>
          <p:cNvGraphicFramePr>
            <a:graphicFrameLocks noGrp="1"/>
          </p:cNvGraphicFramePr>
          <p:nvPr/>
        </p:nvGraphicFramePr>
        <p:xfrm>
          <a:off x="2188697" y="983674"/>
          <a:ext cx="7788274" cy="1261745"/>
        </p:xfrm>
        <a:graphic>
          <a:graphicData uri="http://schemas.openxmlformats.org/drawingml/2006/table">
            <a:tbl>
              <a:tblPr firstRow="1" bandRow="1">
                <a:tableStyleId>{2D5ABB26-0587-4C30-8999-92F81FD0307C}</a:tableStyleId>
              </a:tblPr>
              <a:tblGrid>
                <a:gridCol w="3526790">
                  <a:extLst>
                    <a:ext uri="{9D8B030D-6E8A-4147-A177-3AD203B41FA5}">
                      <a16:colId xmlns:a16="http://schemas.microsoft.com/office/drawing/2014/main" val="20000"/>
                    </a:ext>
                  </a:extLst>
                </a:gridCol>
                <a:gridCol w="1038860">
                  <a:extLst>
                    <a:ext uri="{9D8B030D-6E8A-4147-A177-3AD203B41FA5}">
                      <a16:colId xmlns:a16="http://schemas.microsoft.com/office/drawing/2014/main" val="20001"/>
                    </a:ext>
                  </a:extLst>
                </a:gridCol>
                <a:gridCol w="934720">
                  <a:extLst>
                    <a:ext uri="{9D8B030D-6E8A-4147-A177-3AD203B41FA5}">
                      <a16:colId xmlns:a16="http://schemas.microsoft.com/office/drawing/2014/main" val="20002"/>
                    </a:ext>
                  </a:extLst>
                </a:gridCol>
                <a:gridCol w="664845">
                  <a:extLst>
                    <a:ext uri="{9D8B030D-6E8A-4147-A177-3AD203B41FA5}">
                      <a16:colId xmlns:a16="http://schemas.microsoft.com/office/drawing/2014/main" val="20003"/>
                    </a:ext>
                  </a:extLst>
                </a:gridCol>
                <a:gridCol w="1623059">
                  <a:extLst>
                    <a:ext uri="{9D8B030D-6E8A-4147-A177-3AD203B41FA5}">
                      <a16:colId xmlns:a16="http://schemas.microsoft.com/office/drawing/2014/main" val="20004"/>
                    </a:ext>
                  </a:extLst>
                </a:gridCol>
              </a:tblGrid>
              <a:tr h="673735">
                <a:tc>
                  <a:txBody>
                    <a:bodyPr/>
                    <a:lstStyle/>
                    <a:p>
                      <a:pPr marL="68580">
                        <a:lnSpc>
                          <a:spcPct val="100000"/>
                        </a:lnSpc>
                        <a:spcBef>
                          <a:spcPts val="200"/>
                        </a:spcBef>
                      </a:pPr>
                      <a:r>
                        <a:rPr sz="1100" b="1" spc="-10" dirty="0">
                          <a:solidFill>
                            <a:srgbClr val="FFFFFF"/>
                          </a:solidFill>
                          <a:latin typeface="Calibri"/>
                          <a:cs typeface="Calibri"/>
                        </a:rPr>
                        <a:t>Description</a:t>
                      </a:r>
                      <a:r>
                        <a:rPr sz="1100" b="1" spc="15" dirty="0">
                          <a:solidFill>
                            <a:srgbClr val="FFFFFF"/>
                          </a:solidFill>
                          <a:latin typeface="Calibri"/>
                          <a:cs typeface="Calibri"/>
                        </a:rPr>
                        <a:t> </a:t>
                      </a:r>
                      <a:r>
                        <a:rPr sz="1100" b="1" dirty="0">
                          <a:solidFill>
                            <a:srgbClr val="FFFFFF"/>
                          </a:solidFill>
                          <a:latin typeface="Calibri"/>
                          <a:cs typeface="Calibri"/>
                        </a:rPr>
                        <a:t>of</a:t>
                      </a:r>
                      <a:r>
                        <a:rPr sz="1100" b="1" spc="-5" dirty="0">
                          <a:solidFill>
                            <a:srgbClr val="FFFFFF"/>
                          </a:solidFill>
                          <a:latin typeface="Calibri"/>
                          <a:cs typeface="Calibri"/>
                        </a:rPr>
                        <a:t> </a:t>
                      </a:r>
                      <a:r>
                        <a:rPr sz="1100" b="1" spc="-10" dirty="0">
                          <a:solidFill>
                            <a:srgbClr val="FFFFFF"/>
                          </a:solidFill>
                          <a:latin typeface="Calibri"/>
                          <a:cs typeface="Calibri"/>
                        </a:rPr>
                        <a:t>Requirement</a:t>
                      </a:r>
                      <a:endParaRPr sz="1100">
                        <a:latin typeface="Calibri"/>
                        <a:cs typeface="Calibri"/>
                      </a:endParaRPr>
                    </a:p>
                  </a:txBody>
                  <a:tcPr marL="0" marR="0" marT="2540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1F487C"/>
                    </a:solidFill>
                  </a:tcPr>
                </a:tc>
                <a:tc>
                  <a:txBody>
                    <a:bodyPr/>
                    <a:lstStyle/>
                    <a:p>
                      <a:pPr marL="67945" marR="313690">
                        <a:lnSpc>
                          <a:spcPct val="100000"/>
                        </a:lnSpc>
                        <a:spcBef>
                          <a:spcPts val="200"/>
                        </a:spcBef>
                      </a:pPr>
                      <a:r>
                        <a:rPr sz="1100" b="1" spc="-10" dirty="0">
                          <a:solidFill>
                            <a:srgbClr val="FFFFFF"/>
                          </a:solidFill>
                          <a:latin typeface="Calibri"/>
                          <a:cs typeface="Calibri"/>
                        </a:rPr>
                        <a:t>Planned Acquisition Strategy</a:t>
                      </a:r>
                      <a:endParaRPr sz="1100">
                        <a:latin typeface="Calibri"/>
                        <a:cs typeface="Calibri"/>
                      </a:endParaRPr>
                    </a:p>
                  </a:txBody>
                  <a:tcPr marL="0" marR="0" marT="2540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1F487C"/>
                    </a:solidFill>
                  </a:tcPr>
                </a:tc>
                <a:tc>
                  <a:txBody>
                    <a:bodyPr/>
                    <a:lstStyle/>
                    <a:p>
                      <a:pPr marL="68580" marR="205740">
                        <a:lnSpc>
                          <a:spcPct val="100000"/>
                        </a:lnSpc>
                        <a:spcBef>
                          <a:spcPts val="200"/>
                        </a:spcBef>
                      </a:pPr>
                      <a:r>
                        <a:rPr sz="1100" b="1" spc="-20" dirty="0">
                          <a:solidFill>
                            <a:srgbClr val="FFFFFF"/>
                          </a:solidFill>
                          <a:latin typeface="Calibri"/>
                          <a:cs typeface="Calibri"/>
                        </a:rPr>
                        <a:t>Est. </a:t>
                      </a:r>
                      <a:r>
                        <a:rPr sz="1100" b="1" spc="-10" dirty="0">
                          <a:solidFill>
                            <a:srgbClr val="FFFFFF"/>
                          </a:solidFill>
                          <a:latin typeface="Calibri"/>
                          <a:cs typeface="Calibri"/>
                        </a:rPr>
                        <a:t>Solicitation </a:t>
                      </a:r>
                      <a:r>
                        <a:rPr sz="1100" b="1" spc="-20" dirty="0">
                          <a:solidFill>
                            <a:srgbClr val="FFFFFF"/>
                          </a:solidFill>
                          <a:latin typeface="Calibri"/>
                          <a:cs typeface="Calibri"/>
                        </a:rPr>
                        <a:t>Date</a:t>
                      </a:r>
                      <a:endParaRPr sz="1100">
                        <a:latin typeface="Calibri"/>
                        <a:cs typeface="Calibri"/>
                      </a:endParaRPr>
                    </a:p>
                  </a:txBody>
                  <a:tcPr marL="0" marR="0" marT="2540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1F487C"/>
                    </a:solidFill>
                  </a:tcPr>
                </a:tc>
                <a:tc>
                  <a:txBody>
                    <a:bodyPr/>
                    <a:lstStyle/>
                    <a:p>
                      <a:pPr marL="67945">
                        <a:lnSpc>
                          <a:spcPct val="100000"/>
                        </a:lnSpc>
                        <a:spcBef>
                          <a:spcPts val="200"/>
                        </a:spcBef>
                      </a:pPr>
                      <a:r>
                        <a:rPr sz="1100" b="1" spc="-10" dirty="0">
                          <a:solidFill>
                            <a:srgbClr val="FFFFFF"/>
                          </a:solidFill>
                          <a:latin typeface="Calibri"/>
                          <a:cs typeface="Calibri"/>
                        </a:rPr>
                        <a:t>NAICS</a:t>
                      </a:r>
                      <a:endParaRPr sz="1100">
                        <a:latin typeface="Calibri"/>
                        <a:cs typeface="Calibri"/>
                      </a:endParaRPr>
                    </a:p>
                    <a:p>
                      <a:pPr marL="67945">
                        <a:lnSpc>
                          <a:spcPct val="100000"/>
                        </a:lnSpc>
                      </a:pPr>
                      <a:r>
                        <a:rPr sz="1100" b="1" spc="-20" dirty="0">
                          <a:solidFill>
                            <a:srgbClr val="FFFFFF"/>
                          </a:solidFill>
                          <a:latin typeface="Calibri"/>
                          <a:cs typeface="Calibri"/>
                        </a:rPr>
                        <a:t>Code</a:t>
                      </a:r>
                      <a:endParaRPr sz="1100">
                        <a:latin typeface="Calibri"/>
                        <a:cs typeface="Calibri"/>
                      </a:endParaRPr>
                    </a:p>
                  </a:txBody>
                  <a:tcPr marL="0" marR="0" marT="2540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1F487C"/>
                    </a:solidFill>
                  </a:tcPr>
                </a:tc>
                <a:tc>
                  <a:txBody>
                    <a:bodyPr/>
                    <a:lstStyle/>
                    <a:p>
                      <a:pPr marL="67945">
                        <a:lnSpc>
                          <a:spcPct val="100000"/>
                        </a:lnSpc>
                        <a:spcBef>
                          <a:spcPts val="200"/>
                        </a:spcBef>
                      </a:pPr>
                      <a:r>
                        <a:rPr sz="1100" b="1" dirty="0">
                          <a:solidFill>
                            <a:srgbClr val="FFFFFF"/>
                          </a:solidFill>
                          <a:latin typeface="Calibri"/>
                          <a:cs typeface="Calibri"/>
                        </a:rPr>
                        <a:t>Period</a:t>
                      </a:r>
                      <a:r>
                        <a:rPr sz="1100" b="1" spc="-30" dirty="0">
                          <a:solidFill>
                            <a:srgbClr val="FFFFFF"/>
                          </a:solidFill>
                          <a:latin typeface="Calibri"/>
                          <a:cs typeface="Calibri"/>
                        </a:rPr>
                        <a:t> </a:t>
                      </a:r>
                      <a:r>
                        <a:rPr sz="1100" b="1" dirty="0">
                          <a:solidFill>
                            <a:srgbClr val="FFFFFF"/>
                          </a:solidFill>
                          <a:latin typeface="Calibri"/>
                          <a:cs typeface="Calibri"/>
                        </a:rPr>
                        <a:t>of</a:t>
                      </a:r>
                      <a:r>
                        <a:rPr sz="1100" b="1" spc="-35" dirty="0">
                          <a:solidFill>
                            <a:srgbClr val="FFFFFF"/>
                          </a:solidFill>
                          <a:latin typeface="Calibri"/>
                          <a:cs typeface="Calibri"/>
                        </a:rPr>
                        <a:t> </a:t>
                      </a:r>
                      <a:r>
                        <a:rPr sz="1100" b="1" spc="-10" dirty="0">
                          <a:solidFill>
                            <a:srgbClr val="FFFFFF"/>
                          </a:solidFill>
                          <a:latin typeface="Calibri"/>
                          <a:cs typeface="Calibri"/>
                        </a:rPr>
                        <a:t>Performance</a:t>
                      </a:r>
                      <a:endParaRPr sz="1100">
                        <a:latin typeface="Calibri"/>
                        <a:cs typeface="Calibri"/>
                      </a:endParaRPr>
                    </a:p>
                  </a:txBody>
                  <a:tcPr marL="0" marR="0" marT="2540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1F487C"/>
                    </a:solidFill>
                  </a:tcPr>
                </a:tc>
                <a:extLst>
                  <a:ext uri="{0D108BD9-81ED-4DB2-BD59-A6C34878D82A}">
                    <a16:rowId xmlns:a16="http://schemas.microsoft.com/office/drawing/2014/main" val="10000"/>
                  </a:ext>
                </a:extLst>
              </a:tr>
              <a:tr h="588010">
                <a:tc>
                  <a:txBody>
                    <a:bodyPr/>
                    <a:lstStyle/>
                    <a:p>
                      <a:pPr marR="130175">
                        <a:lnSpc>
                          <a:spcPct val="100000"/>
                        </a:lnSpc>
                        <a:spcBef>
                          <a:spcPts val="800"/>
                        </a:spcBef>
                      </a:pPr>
                      <a:r>
                        <a:rPr sz="1200" dirty="0">
                          <a:latin typeface="Calibri"/>
                          <a:cs typeface="Calibri"/>
                        </a:rPr>
                        <a:t>Disability</a:t>
                      </a:r>
                      <a:r>
                        <a:rPr sz="1200" spc="-45" dirty="0">
                          <a:latin typeface="Calibri"/>
                          <a:cs typeface="Calibri"/>
                        </a:rPr>
                        <a:t> </a:t>
                      </a:r>
                      <a:r>
                        <a:rPr sz="1200" dirty="0">
                          <a:latin typeface="Calibri"/>
                          <a:cs typeface="Calibri"/>
                        </a:rPr>
                        <a:t>Programs</a:t>
                      </a:r>
                      <a:r>
                        <a:rPr sz="1200" spc="-30" dirty="0">
                          <a:latin typeface="Calibri"/>
                          <a:cs typeface="Calibri"/>
                        </a:rPr>
                        <a:t> </a:t>
                      </a:r>
                      <a:r>
                        <a:rPr sz="1200" dirty="0">
                          <a:latin typeface="Calibri"/>
                          <a:cs typeface="Calibri"/>
                        </a:rPr>
                        <a:t>for</a:t>
                      </a:r>
                      <a:r>
                        <a:rPr sz="1200" spc="-30" dirty="0">
                          <a:latin typeface="Calibri"/>
                          <a:cs typeface="Calibri"/>
                        </a:rPr>
                        <a:t> </a:t>
                      </a:r>
                      <a:r>
                        <a:rPr sz="1200" dirty="0">
                          <a:latin typeface="Calibri"/>
                          <a:cs typeface="Calibri"/>
                        </a:rPr>
                        <a:t>Employment</a:t>
                      </a:r>
                      <a:r>
                        <a:rPr sz="1200" spc="-30" dirty="0">
                          <a:latin typeface="Calibri"/>
                          <a:cs typeface="Calibri"/>
                        </a:rPr>
                        <a:t> </a:t>
                      </a:r>
                      <a:r>
                        <a:rPr sz="1200" dirty="0">
                          <a:latin typeface="Calibri"/>
                          <a:cs typeface="Calibri"/>
                        </a:rPr>
                        <a:t>of</a:t>
                      </a:r>
                      <a:r>
                        <a:rPr sz="1200" spc="-30" dirty="0">
                          <a:latin typeface="Calibri"/>
                          <a:cs typeface="Calibri"/>
                        </a:rPr>
                        <a:t> </a:t>
                      </a:r>
                      <a:r>
                        <a:rPr sz="1200" dirty="0">
                          <a:latin typeface="Calibri"/>
                          <a:cs typeface="Calibri"/>
                        </a:rPr>
                        <a:t>Individuals</a:t>
                      </a:r>
                      <a:r>
                        <a:rPr sz="1200" spc="-35" dirty="0">
                          <a:latin typeface="Calibri"/>
                          <a:cs typeface="Calibri"/>
                        </a:rPr>
                        <a:t> </a:t>
                      </a:r>
                      <a:r>
                        <a:rPr sz="1200" spc="-20" dirty="0">
                          <a:latin typeface="Calibri"/>
                          <a:cs typeface="Calibri"/>
                        </a:rPr>
                        <a:t>with </a:t>
                      </a:r>
                      <a:r>
                        <a:rPr sz="1200" dirty="0">
                          <a:latin typeface="Calibri"/>
                          <a:cs typeface="Calibri"/>
                        </a:rPr>
                        <a:t>Disabilities:</a:t>
                      </a:r>
                      <a:r>
                        <a:rPr sz="1200" spc="-10" dirty="0">
                          <a:latin typeface="Calibri"/>
                          <a:cs typeface="Calibri"/>
                        </a:rPr>
                        <a:t> </a:t>
                      </a:r>
                      <a:r>
                        <a:rPr sz="1200" dirty="0">
                          <a:latin typeface="Calibri"/>
                          <a:cs typeface="Calibri"/>
                        </a:rPr>
                        <a:t>WRP</a:t>
                      </a:r>
                      <a:r>
                        <a:rPr sz="1200" spc="-10" dirty="0">
                          <a:latin typeface="Calibri"/>
                          <a:cs typeface="Calibri"/>
                        </a:rPr>
                        <a:t> </a:t>
                      </a:r>
                      <a:r>
                        <a:rPr sz="1200" dirty="0">
                          <a:latin typeface="Calibri"/>
                          <a:cs typeface="Calibri"/>
                        </a:rPr>
                        <a:t>Support</a:t>
                      </a:r>
                      <a:r>
                        <a:rPr sz="1200" spc="-20" dirty="0">
                          <a:latin typeface="Calibri"/>
                          <a:cs typeface="Calibri"/>
                        </a:rPr>
                        <a:t> </a:t>
                      </a:r>
                      <a:r>
                        <a:rPr sz="1200" dirty="0">
                          <a:latin typeface="Calibri"/>
                          <a:cs typeface="Calibri"/>
                        </a:rPr>
                        <a:t>Services</a:t>
                      </a:r>
                      <a:r>
                        <a:rPr sz="1200" spc="-15" dirty="0">
                          <a:latin typeface="Calibri"/>
                          <a:cs typeface="Calibri"/>
                        </a:rPr>
                        <a:t> </a:t>
                      </a:r>
                      <a:r>
                        <a:rPr sz="1200" spc="-10" dirty="0">
                          <a:latin typeface="Calibri"/>
                          <a:cs typeface="Calibri"/>
                        </a:rPr>
                        <a:t>(H9821020C0001)</a:t>
                      </a:r>
                      <a:endParaRPr sz="1200">
                        <a:latin typeface="Calibri"/>
                        <a:cs typeface="Calibri"/>
                      </a:endParaRPr>
                    </a:p>
                  </a:txBody>
                  <a:tcPr marL="0" marR="0" marT="10160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68580">
                        <a:lnSpc>
                          <a:spcPct val="100000"/>
                        </a:lnSpc>
                        <a:spcBef>
                          <a:spcPts val="190"/>
                        </a:spcBef>
                      </a:pPr>
                      <a:r>
                        <a:rPr sz="1200" spc="-25" dirty="0">
                          <a:latin typeface="Calibri"/>
                          <a:cs typeface="Calibri"/>
                        </a:rPr>
                        <a:t>8A</a:t>
                      </a:r>
                      <a:endParaRPr sz="1200">
                        <a:latin typeface="Calibri"/>
                        <a:cs typeface="Calibri"/>
                      </a:endParaRPr>
                    </a:p>
                  </a:txBody>
                  <a:tcPr marL="0" marR="0" marT="2413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67945">
                        <a:lnSpc>
                          <a:spcPct val="100000"/>
                        </a:lnSpc>
                        <a:spcBef>
                          <a:spcPts val="190"/>
                        </a:spcBef>
                      </a:pPr>
                      <a:r>
                        <a:rPr sz="1200" dirty="0">
                          <a:latin typeface="Calibri"/>
                          <a:cs typeface="Calibri"/>
                        </a:rPr>
                        <a:t>APR</a:t>
                      </a:r>
                      <a:r>
                        <a:rPr sz="1200" spc="5" dirty="0">
                          <a:latin typeface="Calibri"/>
                          <a:cs typeface="Calibri"/>
                        </a:rPr>
                        <a:t> </a:t>
                      </a:r>
                      <a:r>
                        <a:rPr sz="1200" spc="-25" dirty="0">
                          <a:latin typeface="Calibri"/>
                          <a:cs typeface="Calibri"/>
                        </a:rPr>
                        <a:t>‘22</a:t>
                      </a:r>
                      <a:endParaRPr sz="1200">
                        <a:latin typeface="Calibri"/>
                        <a:cs typeface="Calibri"/>
                      </a:endParaRPr>
                    </a:p>
                  </a:txBody>
                  <a:tcPr marL="0" marR="0" marT="2413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67945">
                        <a:lnSpc>
                          <a:spcPct val="100000"/>
                        </a:lnSpc>
                        <a:spcBef>
                          <a:spcPts val="195"/>
                        </a:spcBef>
                      </a:pPr>
                      <a:r>
                        <a:rPr sz="1200" spc="-10" dirty="0">
                          <a:latin typeface="Calibri"/>
                          <a:cs typeface="Calibri"/>
                        </a:rPr>
                        <a:t>611430</a:t>
                      </a:r>
                      <a:endParaRPr sz="1200">
                        <a:latin typeface="Calibri"/>
                        <a:cs typeface="Calibri"/>
                      </a:endParaRPr>
                    </a:p>
                  </a:txBody>
                  <a:tcPr marL="0" marR="0" marT="2476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67945">
                        <a:lnSpc>
                          <a:spcPct val="100000"/>
                        </a:lnSpc>
                        <a:spcBef>
                          <a:spcPts val="190"/>
                        </a:spcBef>
                      </a:pPr>
                      <a:r>
                        <a:rPr sz="1200" dirty="0">
                          <a:latin typeface="Calibri"/>
                          <a:cs typeface="Calibri"/>
                        </a:rPr>
                        <a:t>NOV2019 </a:t>
                      </a:r>
                      <a:r>
                        <a:rPr sz="1200" spc="-10" dirty="0">
                          <a:latin typeface="Calibri"/>
                          <a:cs typeface="Calibri"/>
                        </a:rPr>
                        <a:t>-OCT2022</a:t>
                      </a:r>
                      <a:endParaRPr sz="1200" dirty="0">
                        <a:latin typeface="Calibri"/>
                        <a:cs typeface="Calibri"/>
                      </a:endParaRPr>
                    </a:p>
                  </a:txBody>
                  <a:tcPr marL="0" marR="0" marT="2413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1"/>
                  </a:ext>
                </a:extLst>
              </a:tr>
            </a:tbl>
          </a:graphicData>
        </a:graphic>
      </p:graphicFrame>
      <p:sp>
        <p:nvSpPr>
          <p:cNvPr id="4" name="object 2"/>
          <p:cNvSpPr txBox="1">
            <a:spLocks/>
          </p:cNvSpPr>
          <p:nvPr/>
        </p:nvSpPr>
        <p:spPr>
          <a:xfrm>
            <a:off x="2433099" y="2458565"/>
            <a:ext cx="7421316" cy="574040"/>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402840" marR="5080" indent="-2390775">
              <a:lnSpc>
                <a:spcPct val="100000"/>
              </a:lnSpc>
              <a:spcBef>
                <a:spcPts val="100"/>
              </a:spcBef>
            </a:pPr>
            <a:r>
              <a:rPr lang="en-US" sz="1800" b="1" dirty="0" smtClean="0">
                <a:latin typeface="Arial" panose="020B0604020202020204" pitchFamily="34" charset="0"/>
                <a:cs typeface="Arial" panose="020B0604020202020204" pitchFamily="34" charset="0"/>
              </a:rPr>
              <a:t>DEFENSE</a:t>
            </a:r>
            <a:r>
              <a:rPr lang="en-US" sz="1800" b="1" spc="-35" dirty="0" smtClean="0">
                <a:latin typeface="Arial" panose="020B0604020202020204" pitchFamily="34" charset="0"/>
                <a:cs typeface="Arial" panose="020B0604020202020204" pitchFamily="34" charset="0"/>
              </a:rPr>
              <a:t> </a:t>
            </a:r>
            <a:r>
              <a:rPr lang="en-US" sz="1800" b="1" dirty="0" smtClean="0">
                <a:latin typeface="Arial" panose="020B0604020202020204" pitchFamily="34" charset="0"/>
                <a:cs typeface="Arial" panose="020B0604020202020204" pitchFamily="34" charset="0"/>
              </a:rPr>
              <a:t>ADVISORY</a:t>
            </a:r>
            <a:r>
              <a:rPr lang="en-US" sz="1800" b="1" spc="-25" dirty="0" smtClean="0">
                <a:latin typeface="Arial" panose="020B0604020202020204" pitchFamily="34" charset="0"/>
                <a:cs typeface="Arial" panose="020B0604020202020204" pitchFamily="34" charset="0"/>
              </a:rPr>
              <a:t> </a:t>
            </a:r>
            <a:r>
              <a:rPr lang="en-US" sz="1800" b="1" dirty="0" smtClean="0">
                <a:latin typeface="Arial" panose="020B0604020202020204" pitchFamily="34" charset="0"/>
                <a:cs typeface="Arial" panose="020B0604020202020204" pitchFamily="34" charset="0"/>
              </a:rPr>
              <a:t>COMMITTEE</a:t>
            </a:r>
            <a:r>
              <a:rPr lang="en-US" sz="1800" b="1" spc="-35" dirty="0" smtClean="0">
                <a:latin typeface="Arial" panose="020B0604020202020204" pitchFamily="34" charset="0"/>
                <a:cs typeface="Arial" panose="020B0604020202020204" pitchFamily="34" charset="0"/>
              </a:rPr>
              <a:t> </a:t>
            </a:r>
            <a:r>
              <a:rPr lang="en-US" sz="1800" b="1" dirty="0" smtClean="0">
                <a:latin typeface="Arial" panose="020B0604020202020204" pitchFamily="34" charset="0"/>
                <a:cs typeface="Arial" panose="020B0604020202020204" pitchFamily="34" charset="0"/>
              </a:rPr>
              <a:t>ON</a:t>
            </a:r>
            <a:r>
              <a:rPr lang="en-US" sz="1800" b="1" spc="-25" dirty="0" smtClean="0">
                <a:latin typeface="Arial" panose="020B0604020202020204" pitchFamily="34" charset="0"/>
                <a:cs typeface="Arial" panose="020B0604020202020204" pitchFamily="34" charset="0"/>
              </a:rPr>
              <a:t> </a:t>
            </a:r>
            <a:r>
              <a:rPr lang="en-US" sz="1800" b="1" dirty="0" smtClean="0">
                <a:latin typeface="Arial" panose="020B0604020202020204" pitchFamily="34" charset="0"/>
                <a:cs typeface="Arial" panose="020B0604020202020204" pitchFamily="34" charset="0"/>
              </a:rPr>
              <a:t>WOMEN</a:t>
            </a:r>
            <a:r>
              <a:rPr lang="en-US" sz="1800" b="1" spc="-15" dirty="0" smtClean="0">
                <a:latin typeface="Arial" panose="020B0604020202020204" pitchFamily="34" charset="0"/>
                <a:cs typeface="Arial" panose="020B0604020202020204" pitchFamily="34" charset="0"/>
              </a:rPr>
              <a:t> </a:t>
            </a:r>
            <a:r>
              <a:rPr lang="en-US" sz="1800" b="1" dirty="0" smtClean="0">
                <a:latin typeface="Arial" panose="020B0604020202020204" pitchFamily="34" charset="0"/>
                <a:cs typeface="Arial" panose="020B0604020202020204" pitchFamily="34" charset="0"/>
              </a:rPr>
              <a:t>IN</a:t>
            </a:r>
            <a:r>
              <a:rPr lang="en-US" sz="1800" b="1" spc="-20" dirty="0" smtClean="0">
                <a:latin typeface="Arial" panose="020B0604020202020204" pitchFamily="34" charset="0"/>
                <a:cs typeface="Arial" panose="020B0604020202020204" pitchFamily="34" charset="0"/>
              </a:rPr>
              <a:t> </a:t>
            </a:r>
            <a:r>
              <a:rPr lang="en-US" sz="1800" b="1" dirty="0" smtClean="0">
                <a:latin typeface="Arial" panose="020B0604020202020204" pitchFamily="34" charset="0"/>
                <a:cs typeface="Arial" panose="020B0604020202020204" pitchFamily="34" charset="0"/>
              </a:rPr>
              <a:t>THE</a:t>
            </a:r>
            <a:r>
              <a:rPr lang="en-US" sz="1800" b="1" spc="-20" dirty="0" smtClean="0">
                <a:latin typeface="Arial" panose="020B0604020202020204" pitchFamily="34" charset="0"/>
                <a:cs typeface="Arial" panose="020B0604020202020204" pitchFamily="34" charset="0"/>
              </a:rPr>
              <a:t> </a:t>
            </a:r>
            <a:r>
              <a:rPr lang="en-US" sz="1800" b="1" spc="-10" dirty="0" smtClean="0">
                <a:latin typeface="Arial" panose="020B0604020202020204" pitchFamily="34" charset="0"/>
                <a:cs typeface="Arial" panose="020B0604020202020204" pitchFamily="34" charset="0"/>
              </a:rPr>
              <a:t>SERVICES (DACOWITS)</a:t>
            </a:r>
            <a:endParaRPr lang="en-US" sz="1800" dirty="0">
              <a:latin typeface="Arial" panose="020B0604020202020204" pitchFamily="34" charset="0"/>
              <a:cs typeface="Arial" panose="020B0604020202020204" pitchFamily="34" charset="0"/>
            </a:endParaRPr>
          </a:p>
        </p:txBody>
      </p:sp>
      <p:graphicFrame>
        <p:nvGraphicFramePr>
          <p:cNvPr id="5" name="object 2"/>
          <p:cNvGraphicFramePr>
            <a:graphicFrameLocks noGrp="1"/>
          </p:cNvGraphicFramePr>
          <p:nvPr>
            <p:extLst>
              <p:ext uri="{D42A27DB-BD31-4B8C-83A1-F6EECF244321}">
                <p14:modId xmlns:p14="http://schemas.microsoft.com/office/powerpoint/2010/main" val="1742683648"/>
              </p:ext>
            </p:extLst>
          </p:nvPr>
        </p:nvGraphicFramePr>
        <p:xfrm>
          <a:off x="2188697" y="3102854"/>
          <a:ext cx="7665718" cy="1160144"/>
        </p:xfrm>
        <a:graphic>
          <a:graphicData uri="http://schemas.openxmlformats.org/drawingml/2006/table">
            <a:tbl>
              <a:tblPr firstRow="1" bandRow="1">
                <a:tableStyleId>{2D5ABB26-0587-4C30-8999-92F81FD0307C}</a:tableStyleId>
              </a:tblPr>
              <a:tblGrid>
                <a:gridCol w="2656840">
                  <a:extLst>
                    <a:ext uri="{9D8B030D-6E8A-4147-A177-3AD203B41FA5}">
                      <a16:colId xmlns:a16="http://schemas.microsoft.com/office/drawing/2014/main" val="20000"/>
                    </a:ext>
                  </a:extLst>
                </a:gridCol>
                <a:gridCol w="1185544">
                  <a:extLst>
                    <a:ext uri="{9D8B030D-6E8A-4147-A177-3AD203B41FA5}">
                      <a16:colId xmlns:a16="http://schemas.microsoft.com/office/drawing/2014/main" val="20001"/>
                    </a:ext>
                  </a:extLst>
                </a:gridCol>
                <a:gridCol w="1069975">
                  <a:extLst>
                    <a:ext uri="{9D8B030D-6E8A-4147-A177-3AD203B41FA5}">
                      <a16:colId xmlns:a16="http://schemas.microsoft.com/office/drawing/2014/main" val="20002"/>
                    </a:ext>
                  </a:extLst>
                </a:gridCol>
                <a:gridCol w="779145">
                  <a:extLst>
                    <a:ext uri="{9D8B030D-6E8A-4147-A177-3AD203B41FA5}">
                      <a16:colId xmlns:a16="http://schemas.microsoft.com/office/drawing/2014/main" val="20003"/>
                    </a:ext>
                  </a:extLst>
                </a:gridCol>
                <a:gridCol w="1974214">
                  <a:extLst>
                    <a:ext uri="{9D8B030D-6E8A-4147-A177-3AD203B41FA5}">
                      <a16:colId xmlns:a16="http://schemas.microsoft.com/office/drawing/2014/main" val="20004"/>
                    </a:ext>
                  </a:extLst>
                </a:gridCol>
              </a:tblGrid>
              <a:tr h="661035">
                <a:tc>
                  <a:txBody>
                    <a:bodyPr/>
                    <a:lstStyle/>
                    <a:p>
                      <a:pPr marL="68580">
                        <a:lnSpc>
                          <a:spcPct val="100000"/>
                        </a:lnSpc>
                        <a:spcBef>
                          <a:spcPts val="200"/>
                        </a:spcBef>
                      </a:pPr>
                      <a:r>
                        <a:rPr sz="1100" b="1" spc="-10" dirty="0">
                          <a:solidFill>
                            <a:srgbClr val="FFFFFF"/>
                          </a:solidFill>
                          <a:latin typeface="Calibri"/>
                          <a:cs typeface="Calibri"/>
                        </a:rPr>
                        <a:t>Description</a:t>
                      </a:r>
                      <a:r>
                        <a:rPr sz="1100" b="1" spc="15" dirty="0">
                          <a:solidFill>
                            <a:srgbClr val="FFFFFF"/>
                          </a:solidFill>
                          <a:latin typeface="Calibri"/>
                          <a:cs typeface="Calibri"/>
                        </a:rPr>
                        <a:t> </a:t>
                      </a:r>
                      <a:r>
                        <a:rPr sz="1100" b="1" dirty="0">
                          <a:solidFill>
                            <a:srgbClr val="FFFFFF"/>
                          </a:solidFill>
                          <a:latin typeface="Calibri"/>
                          <a:cs typeface="Calibri"/>
                        </a:rPr>
                        <a:t>of</a:t>
                      </a:r>
                      <a:r>
                        <a:rPr sz="1100" b="1" spc="-5" dirty="0">
                          <a:solidFill>
                            <a:srgbClr val="FFFFFF"/>
                          </a:solidFill>
                          <a:latin typeface="Calibri"/>
                          <a:cs typeface="Calibri"/>
                        </a:rPr>
                        <a:t> </a:t>
                      </a:r>
                      <a:r>
                        <a:rPr sz="1100" b="1" spc="-10" dirty="0">
                          <a:solidFill>
                            <a:srgbClr val="FFFFFF"/>
                          </a:solidFill>
                          <a:latin typeface="Calibri"/>
                          <a:cs typeface="Calibri"/>
                        </a:rPr>
                        <a:t>Requirement</a:t>
                      </a:r>
                      <a:endParaRPr sz="1100">
                        <a:latin typeface="Calibri"/>
                        <a:cs typeface="Calibri"/>
                      </a:endParaRPr>
                    </a:p>
                  </a:txBody>
                  <a:tcPr marL="0" marR="0" marT="2540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1F487C"/>
                    </a:solidFill>
                  </a:tcPr>
                </a:tc>
                <a:tc>
                  <a:txBody>
                    <a:bodyPr/>
                    <a:lstStyle/>
                    <a:p>
                      <a:pPr marL="67945" marR="460375">
                        <a:lnSpc>
                          <a:spcPct val="100000"/>
                        </a:lnSpc>
                        <a:spcBef>
                          <a:spcPts val="200"/>
                        </a:spcBef>
                      </a:pPr>
                      <a:r>
                        <a:rPr sz="1100" b="1" spc="-10" dirty="0">
                          <a:solidFill>
                            <a:srgbClr val="FFFFFF"/>
                          </a:solidFill>
                          <a:latin typeface="Calibri"/>
                          <a:cs typeface="Calibri"/>
                        </a:rPr>
                        <a:t>Planned Acquisition Strategy</a:t>
                      </a:r>
                      <a:endParaRPr sz="1100">
                        <a:latin typeface="Calibri"/>
                        <a:cs typeface="Calibri"/>
                      </a:endParaRPr>
                    </a:p>
                  </a:txBody>
                  <a:tcPr marL="0" marR="0" marT="2540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1F487C"/>
                    </a:solidFill>
                  </a:tcPr>
                </a:tc>
                <a:tc>
                  <a:txBody>
                    <a:bodyPr/>
                    <a:lstStyle/>
                    <a:p>
                      <a:pPr marL="67945" marR="99060">
                        <a:lnSpc>
                          <a:spcPct val="100000"/>
                        </a:lnSpc>
                        <a:spcBef>
                          <a:spcPts val="200"/>
                        </a:spcBef>
                      </a:pPr>
                      <a:r>
                        <a:rPr sz="1100" b="1" dirty="0">
                          <a:solidFill>
                            <a:srgbClr val="FFFFFF"/>
                          </a:solidFill>
                          <a:latin typeface="Calibri"/>
                          <a:cs typeface="Calibri"/>
                        </a:rPr>
                        <a:t>Est.</a:t>
                      </a:r>
                      <a:r>
                        <a:rPr sz="1100" b="1" spc="-10" dirty="0">
                          <a:solidFill>
                            <a:srgbClr val="FFFFFF"/>
                          </a:solidFill>
                          <a:latin typeface="Calibri"/>
                          <a:cs typeface="Calibri"/>
                        </a:rPr>
                        <a:t> Solicitation </a:t>
                      </a:r>
                      <a:r>
                        <a:rPr sz="1100" b="1" spc="-20" dirty="0">
                          <a:solidFill>
                            <a:srgbClr val="FFFFFF"/>
                          </a:solidFill>
                          <a:latin typeface="Calibri"/>
                          <a:cs typeface="Calibri"/>
                        </a:rPr>
                        <a:t>Date</a:t>
                      </a:r>
                      <a:endParaRPr sz="1100" dirty="0">
                        <a:latin typeface="Calibri"/>
                        <a:cs typeface="Calibri"/>
                      </a:endParaRPr>
                    </a:p>
                  </a:txBody>
                  <a:tcPr marL="0" marR="0" marT="2540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1F487C"/>
                    </a:solidFill>
                  </a:tcPr>
                </a:tc>
                <a:tc>
                  <a:txBody>
                    <a:bodyPr/>
                    <a:lstStyle/>
                    <a:p>
                      <a:pPr marL="67945">
                        <a:lnSpc>
                          <a:spcPct val="100000"/>
                        </a:lnSpc>
                        <a:spcBef>
                          <a:spcPts val="200"/>
                        </a:spcBef>
                      </a:pPr>
                      <a:r>
                        <a:rPr sz="1100" b="1" spc="-10" dirty="0">
                          <a:solidFill>
                            <a:srgbClr val="FFFFFF"/>
                          </a:solidFill>
                          <a:latin typeface="Calibri"/>
                          <a:cs typeface="Calibri"/>
                        </a:rPr>
                        <a:t>NAICS</a:t>
                      </a:r>
                      <a:endParaRPr sz="1100">
                        <a:latin typeface="Calibri"/>
                        <a:cs typeface="Calibri"/>
                      </a:endParaRPr>
                    </a:p>
                    <a:p>
                      <a:pPr marL="67945">
                        <a:lnSpc>
                          <a:spcPct val="100000"/>
                        </a:lnSpc>
                      </a:pPr>
                      <a:r>
                        <a:rPr sz="1100" b="1" spc="-20" dirty="0">
                          <a:solidFill>
                            <a:srgbClr val="FFFFFF"/>
                          </a:solidFill>
                          <a:latin typeface="Calibri"/>
                          <a:cs typeface="Calibri"/>
                        </a:rPr>
                        <a:t>Code</a:t>
                      </a:r>
                      <a:endParaRPr sz="1100">
                        <a:latin typeface="Calibri"/>
                        <a:cs typeface="Calibri"/>
                      </a:endParaRPr>
                    </a:p>
                  </a:txBody>
                  <a:tcPr marL="0" marR="0" marT="2540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1F487C"/>
                    </a:solidFill>
                  </a:tcPr>
                </a:tc>
                <a:tc>
                  <a:txBody>
                    <a:bodyPr/>
                    <a:lstStyle/>
                    <a:p>
                      <a:pPr marL="67945">
                        <a:lnSpc>
                          <a:spcPct val="100000"/>
                        </a:lnSpc>
                        <a:spcBef>
                          <a:spcPts val="200"/>
                        </a:spcBef>
                      </a:pPr>
                      <a:r>
                        <a:rPr sz="1100" b="1" dirty="0">
                          <a:solidFill>
                            <a:srgbClr val="FFFFFF"/>
                          </a:solidFill>
                          <a:latin typeface="Calibri"/>
                          <a:cs typeface="Calibri"/>
                        </a:rPr>
                        <a:t>Period</a:t>
                      </a:r>
                      <a:r>
                        <a:rPr sz="1100" b="1" spc="-30" dirty="0">
                          <a:solidFill>
                            <a:srgbClr val="FFFFFF"/>
                          </a:solidFill>
                          <a:latin typeface="Calibri"/>
                          <a:cs typeface="Calibri"/>
                        </a:rPr>
                        <a:t> </a:t>
                      </a:r>
                      <a:r>
                        <a:rPr sz="1100" b="1" dirty="0">
                          <a:solidFill>
                            <a:srgbClr val="FFFFFF"/>
                          </a:solidFill>
                          <a:latin typeface="Calibri"/>
                          <a:cs typeface="Calibri"/>
                        </a:rPr>
                        <a:t>of</a:t>
                      </a:r>
                      <a:r>
                        <a:rPr sz="1100" b="1" spc="-35" dirty="0">
                          <a:solidFill>
                            <a:srgbClr val="FFFFFF"/>
                          </a:solidFill>
                          <a:latin typeface="Calibri"/>
                          <a:cs typeface="Calibri"/>
                        </a:rPr>
                        <a:t> </a:t>
                      </a:r>
                      <a:r>
                        <a:rPr sz="1100" b="1" spc="-10" dirty="0">
                          <a:solidFill>
                            <a:srgbClr val="FFFFFF"/>
                          </a:solidFill>
                          <a:latin typeface="Calibri"/>
                          <a:cs typeface="Calibri"/>
                        </a:rPr>
                        <a:t>Performance</a:t>
                      </a:r>
                      <a:endParaRPr sz="1100">
                        <a:latin typeface="Calibri"/>
                        <a:cs typeface="Calibri"/>
                      </a:endParaRPr>
                    </a:p>
                  </a:txBody>
                  <a:tcPr marL="0" marR="0" marT="2540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1F487C"/>
                    </a:solidFill>
                  </a:tcPr>
                </a:tc>
                <a:extLst>
                  <a:ext uri="{0D108BD9-81ED-4DB2-BD59-A6C34878D82A}">
                    <a16:rowId xmlns:a16="http://schemas.microsoft.com/office/drawing/2014/main" val="10000"/>
                  </a:ext>
                </a:extLst>
              </a:tr>
              <a:tr h="499109">
                <a:tc>
                  <a:txBody>
                    <a:bodyPr/>
                    <a:lstStyle/>
                    <a:p>
                      <a:pPr marR="1109345">
                        <a:lnSpc>
                          <a:spcPct val="100000"/>
                        </a:lnSpc>
                        <a:spcBef>
                          <a:spcPts val="455"/>
                        </a:spcBef>
                      </a:pPr>
                      <a:r>
                        <a:rPr sz="1200" dirty="0">
                          <a:latin typeface="Calibri"/>
                          <a:cs typeface="Calibri"/>
                        </a:rPr>
                        <a:t>FY20</a:t>
                      </a:r>
                      <a:r>
                        <a:rPr sz="1200" spc="-30" dirty="0">
                          <a:latin typeface="Calibri"/>
                          <a:cs typeface="Calibri"/>
                        </a:rPr>
                        <a:t> </a:t>
                      </a:r>
                      <a:r>
                        <a:rPr sz="1200" dirty="0">
                          <a:latin typeface="Calibri"/>
                          <a:cs typeface="Calibri"/>
                        </a:rPr>
                        <a:t>DACOWITS</a:t>
                      </a:r>
                      <a:r>
                        <a:rPr sz="1200" spc="-30" dirty="0">
                          <a:latin typeface="Calibri"/>
                          <a:cs typeface="Calibri"/>
                        </a:rPr>
                        <a:t> </a:t>
                      </a:r>
                      <a:r>
                        <a:rPr sz="1200" spc="-10" dirty="0">
                          <a:latin typeface="Calibri"/>
                          <a:cs typeface="Calibri"/>
                        </a:rPr>
                        <a:t>Support (H9821020F0205)</a:t>
                      </a:r>
                      <a:endParaRPr sz="1200" dirty="0">
                        <a:latin typeface="Calibri"/>
                        <a:cs typeface="Calibri"/>
                      </a:endParaRPr>
                    </a:p>
                  </a:txBody>
                  <a:tcPr marL="0" marR="0" marT="5778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68580">
                        <a:lnSpc>
                          <a:spcPct val="100000"/>
                        </a:lnSpc>
                        <a:spcBef>
                          <a:spcPts val="190"/>
                        </a:spcBef>
                      </a:pPr>
                      <a:r>
                        <a:rPr sz="1200" spc="-10" dirty="0">
                          <a:latin typeface="Calibri"/>
                          <a:cs typeface="Calibri"/>
                        </a:rPr>
                        <a:t>FFP/WOSB</a:t>
                      </a:r>
                      <a:endParaRPr sz="1200">
                        <a:latin typeface="Calibri"/>
                        <a:cs typeface="Calibri"/>
                      </a:endParaRPr>
                    </a:p>
                  </a:txBody>
                  <a:tcPr marL="0" marR="0" marT="2413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67945">
                        <a:lnSpc>
                          <a:spcPct val="100000"/>
                        </a:lnSpc>
                        <a:spcBef>
                          <a:spcPts val="190"/>
                        </a:spcBef>
                      </a:pPr>
                      <a:r>
                        <a:rPr sz="1200" dirty="0">
                          <a:latin typeface="Calibri"/>
                          <a:cs typeface="Calibri"/>
                        </a:rPr>
                        <a:t>OCT</a:t>
                      </a:r>
                      <a:r>
                        <a:rPr sz="1200" spc="5" dirty="0">
                          <a:latin typeface="Calibri"/>
                          <a:cs typeface="Calibri"/>
                        </a:rPr>
                        <a:t> </a:t>
                      </a:r>
                      <a:r>
                        <a:rPr sz="1200" spc="-25" dirty="0">
                          <a:latin typeface="Calibri"/>
                          <a:cs typeface="Calibri"/>
                        </a:rPr>
                        <a:t>‘24</a:t>
                      </a:r>
                      <a:endParaRPr sz="1200" dirty="0">
                        <a:latin typeface="Calibri"/>
                        <a:cs typeface="Calibri"/>
                      </a:endParaRPr>
                    </a:p>
                  </a:txBody>
                  <a:tcPr marL="0" marR="0" marT="2413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68580">
                        <a:lnSpc>
                          <a:spcPct val="100000"/>
                        </a:lnSpc>
                        <a:spcBef>
                          <a:spcPts val="195"/>
                        </a:spcBef>
                      </a:pPr>
                      <a:r>
                        <a:rPr sz="1200" spc="-10" dirty="0">
                          <a:latin typeface="Calibri"/>
                          <a:cs typeface="Calibri"/>
                        </a:rPr>
                        <a:t>541611</a:t>
                      </a:r>
                      <a:endParaRPr sz="1200">
                        <a:latin typeface="Calibri"/>
                        <a:cs typeface="Calibri"/>
                      </a:endParaRPr>
                    </a:p>
                  </a:txBody>
                  <a:tcPr marL="0" marR="0" marT="2476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68580">
                        <a:lnSpc>
                          <a:spcPct val="100000"/>
                        </a:lnSpc>
                        <a:spcBef>
                          <a:spcPts val="190"/>
                        </a:spcBef>
                      </a:pPr>
                      <a:r>
                        <a:rPr sz="1200" dirty="0">
                          <a:latin typeface="Calibri"/>
                          <a:cs typeface="Calibri"/>
                        </a:rPr>
                        <a:t>JUN2020</a:t>
                      </a:r>
                      <a:r>
                        <a:rPr sz="1200" spc="10" dirty="0">
                          <a:latin typeface="Calibri"/>
                          <a:cs typeface="Calibri"/>
                        </a:rPr>
                        <a:t> </a:t>
                      </a:r>
                      <a:r>
                        <a:rPr sz="1200" spc="-10" dirty="0">
                          <a:latin typeface="Calibri"/>
                          <a:cs typeface="Calibri"/>
                        </a:rPr>
                        <a:t>–DEC2024</a:t>
                      </a:r>
                      <a:endParaRPr sz="1200" dirty="0">
                        <a:latin typeface="Calibri"/>
                        <a:cs typeface="Calibri"/>
                      </a:endParaRPr>
                    </a:p>
                  </a:txBody>
                  <a:tcPr marL="0" marR="0" marT="2413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1"/>
                  </a:ext>
                </a:extLst>
              </a:tr>
            </a:tbl>
          </a:graphicData>
        </a:graphic>
      </p:graphicFrame>
      <p:sp>
        <p:nvSpPr>
          <p:cNvPr id="6" name="object 2"/>
          <p:cNvSpPr txBox="1">
            <a:spLocks/>
          </p:cNvSpPr>
          <p:nvPr/>
        </p:nvSpPr>
        <p:spPr>
          <a:xfrm>
            <a:off x="2353631" y="4522226"/>
            <a:ext cx="7665718" cy="574040"/>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539365" marR="5080" indent="-2527300">
              <a:lnSpc>
                <a:spcPct val="100000"/>
              </a:lnSpc>
              <a:spcBef>
                <a:spcPts val="100"/>
              </a:spcBef>
            </a:pPr>
            <a:r>
              <a:rPr lang="en-US" sz="1800" b="1" dirty="0" smtClean="0">
                <a:latin typeface="Arial" panose="020B0604020202020204" pitchFamily="34" charset="0"/>
                <a:cs typeface="Arial" panose="020B0604020202020204" pitchFamily="34" charset="0"/>
              </a:rPr>
              <a:t>DEFENSE</a:t>
            </a:r>
            <a:r>
              <a:rPr lang="en-US" sz="1800" b="1" spc="-40" dirty="0" smtClean="0">
                <a:latin typeface="Arial" panose="020B0604020202020204" pitchFamily="34" charset="0"/>
                <a:cs typeface="Arial" panose="020B0604020202020204" pitchFamily="34" charset="0"/>
              </a:rPr>
              <a:t> </a:t>
            </a:r>
            <a:r>
              <a:rPr lang="en-US" sz="1800" b="1" dirty="0" smtClean="0">
                <a:latin typeface="Arial" panose="020B0604020202020204" pitchFamily="34" charset="0"/>
                <a:cs typeface="Arial" panose="020B0604020202020204" pitchFamily="34" charset="0"/>
              </a:rPr>
              <a:t>ADVISORY</a:t>
            </a:r>
            <a:r>
              <a:rPr lang="en-US" sz="1800" b="1" spc="-30" dirty="0" smtClean="0">
                <a:latin typeface="Arial" panose="020B0604020202020204" pitchFamily="34" charset="0"/>
                <a:cs typeface="Arial" panose="020B0604020202020204" pitchFamily="34" charset="0"/>
              </a:rPr>
              <a:t> </a:t>
            </a:r>
            <a:r>
              <a:rPr lang="en-US" sz="1800" b="1" dirty="0" smtClean="0">
                <a:latin typeface="Arial" panose="020B0604020202020204" pitchFamily="34" charset="0"/>
                <a:cs typeface="Arial" panose="020B0604020202020204" pitchFamily="34" charset="0"/>
              </a:rPr>
              <a:t>COMMITTEE</a:t>
            </a:r>
            <a:r>
              <a:rPr lang="en-US" sz="1800" b="1" spc="-35" dirty="0" smtClean="0">
                <a:latin typeface="Arial" panose="020B0604020202020204" pitchFamily="34" charset="0"/>
                <a:cs typeface="Arial" panose="020B0604020202020204" pitchFamily="34" charset="0"/>
              </a:rPr>
              <a:t> </a:t>
            </a:r>
            <a:r>
              <a:rPr lang="en-US" sz="1800" b="1" dirty="0" smtClean="0">
                <a:latin typeface="Arial" panose="020B0604020202020204" pitchFamily="34" charset="0"/>
                <a:cs typeface="Arial" panose="020B0604020202020204" pitchFamily="34" charset="0"/>
              </a:rPr>
              <a:t>ON</a:t>
            </a:r>
            <a:r>
              <a:rPr lang="en-US" sz="1800" b="1" spc="-25" dirty="0" smtClean="0">
                <a:latin typeface="Arial" panose="020B0604020202020204" pitchFamily="34" charset="0"/>
                <a:cs typeface="Arial" panose="020B0604020202020204" pitchFamily="34" charset="0"/>
              </a:rPr>
              <a:t> </a:t>
            </a:r>
            <a:r>
              <a:rPr lang="en-US" sz="1800" b="1" dirty="0" smtClean="0">
                <a:latin typeface="Arial" panose="020B0604020202020204" pitchFamily="34" charset="0"/>
                <a:cs typeface="Arial" panose="020B0604020202020204" pitchFamily="34" charset="0"/>
              </a:rPr>
              <a:t>DIVERSITY</a:t>
            </a:r>
            <a:r>
              <a:rPr lang="en-US" sz="1800" b="1" spc="-35" dirty="0" smtClean="0">
                <a:latin typeface="Arial" panose="020B0604020202020204" pitchFamily="34" charset="0"/>
                <a:cs typeface="Arial" panose="020B0604020202020204" pitchFamily="34" charset="0"/>
              </a:rPr>
              <a:t> </a:t>
            </a:r>
            <a:r>
              <a:rPr lang="en-US" sz="1800" b="1" dirty="0" smtClean="0">
                <a:latin typeface="Arial" panose="020B0604020202020204" pitchFamily="34" charset="0"/>
                <a:cs typeface="Arial" panose="020B0604020202020204" pitchFamily="34" charset="0"/>
              </a:rPr>
              <a:t>AND</a:t>
            </a:r>
            <a:r>
              <a:rPr lang="en-US" sz="1800" b="1" spc="-20" dirty="0" smtClean="0">
                <a:latin typeface="Arial" panose="020B0604020202020204" pitchFamily="34" charset="0"/>
                <a:cs typeface="Arial" panose="020B0604020202020204" pitchFamily="34" charset="0"/>
              </a:rPr>
              <a:t> </a:t>
            </a:r>
            <a:r>
              <a:rPr lang="en-US" sz="1800" b="1" spc="-10" dirty="0" smtClean="0">
                <a:latin typeface="Arial" panose="020B0604020202020204" pitchFamily="34" charset="0"/>
                <a:cs typeface="Arial" panose="020B0604020202020204" pitchFamily="34" charset="0"/>
              </a:rPr>
              <a:t>INCLUSION (DACODAI)</a:t>
            </a:r>
            <a:endParaRPr lang="en-US" sz="1800" dirty="0">
              <a:latin typeface="Arial" panose="020B0604020202020204" pitchFamily="34" charset="0"/>
              <a:cs typeface="Arial" panose="020B0604020202020204" pitchFamily="34" charset="0"/>
            </a:endParaRPr>
          </a:p>
        </p:txBody>
      </p:sp>
      <p:graphicFrame>
        <p:nvGraphicFramePr>
          <p:cNvPr id="7" name="object 2"/>
          <p:cNvGraphicFramePr>
            <a:graphicFrameLocks noGrp="1"/>
          </p:cNvGraphicFramePr>
          <p:nvPr>
            <p:extLst>
              <p:ext uri="{D42A27DB-BD31-4B8C-83A1-F6EECF244321}">
                <p14:modId xmlns:p14="http://schemas.microsoft.com/office/powerpoint/2010/main" val="288156720"/>
              </p:ext>
            </p:extLst>
          </p:nvPr>
        </p:nvGraphicFramePr>
        <p:xfrm>
          <a:off x="2353630" y="5166515"/>
          <a:ext cx="7665718" cy="1095375"/>
        </p:xfrm>
        <a:graphic>
          <a:graphicData uri="http://schemas.openxmlformats.org/drawingml/2006/table">
            <a:tbl>
              <a:tblPr firstRow="1" bandRow="1">
                <a:tableStyleId>{2D5ABB26-0587-4C30-8999-92F81FD0307C}</a:tableStyleId>
              </a:tblPr>
              <a:tblGrid>
                <a:gridCol w="2656840">
                  <a:extLst>
                    <a:ext uri="{9D8B030D-6E8A-4147-A177-3AD203B41FA5}">
                      <a16:colId xmlns:a16="http://schemas.microsoft.com/office/drawing/2014/main" val="20000"/>
                    </a:ext>
                  </a:extLst>
                </a:gridCol>
                <a:gridCol w="1185544">
                  <a:extLst>
                    <a:ext uri="{9D8B030D-6E8A-4147-A177-3AD203B41FA5}">
                      <a16:colId xmlns:a16="http://schemas.microsoft.com/office/drawing/2014/main" val="20001"/>
                    </a:ext>
                  </a:extLst>
                </a:gridCol>
                <a:gridCol w="1069975">
                  <a:extLst>
                    <a:ext uri="{9D8B030D-6E8A-4147-A177-3AD203B41FA5}">
                      <a16:colId xmlns:a16="http://schemas.microsoft.com/office/drawing/2014/main" val="20002"/>
                    </a:ext>
                  </a:extLst>
                </a:gridCol>
                <a:gridCol w="779145">
                  <a:extLst>
                    <a:ext uri="{9D8B030D-6E8A-4147-A177-3AD203B41FA5}">
                      <a16:colId xmlns:a16="http://schemas.microsoft.com/office/drawing/2014/main" val="20003"/>
                    </a:ext>
                  </a:extLst>
                </a:gridCol>
                <a:gridCol w="1974214">
                  <a:extLst>
                    <a:ext uri="{9D8B030D-6E8A-4147-A177-3AD203B41FA5}">
                      <a16:colId xmlns:a16="http://schemas.microsoft.com/office/drawing/2014/main" val="20004"/>
                    </a:ext>
                  </a:extLst>
                </a:gridCol>
              </a:tblGrid>
              <a:tr h="661035">
                <a:tc>
                  <a:txBody>
                    <a:bodyPr/>
                    <a:lstStyle/>
                    <a:p>
                      <a:pPr marL="68580">
                        <a:lnSpc>
                          <a:spcPct val="100000"/>
                        </a:lnSpc>
                        <a:spcBef>
                          <a:spcPts val="200"/>
                        </a:spcBef>
                      </a:pPr>
                      <a:r>
                        <a:rPr sz="1100" b="1" spc="-10" dirty="0">
                          <a:solidFill>
                            <a:srgbClr val="FFFFFF"/>
                          </a:solidFill>
                          <a:latin typeface="Calibri"/>
                          <a:cs typeface="Calibri"/>
                        </a:rPr>
                        <a:t>Description</a:t>
                      </a:r>
                      <a:r>
                        <a:rPr sz="1100" b="1" spc="15" dirty="0">
                          <a:solidFill>
                            <a:srgbClr val="FFFFFF"/>
                          </a:solidFill>
                          <a:latin typeface="Calibri"/>
                          <a:cs typeface="Calibri"/>
                        </a:rPr>
                        <a:t> </a:t>
                      </a:r>
                      <a:r>
                        <a:rPr sz="1100" b="1" dirty="0">
                          <a:solidFill>
                            <a:srgbClr val="FFFFFF"/>
                          </a:solidFill>
                          <a:latin typeface="Calibri"/>
                          <a:cs typeface="Calibri"/>
                        </a:rPr>
                        <a:t>of</a:t>
                      </a:r>
                      <a:r>
                        <a:rPr sz="1100" b="1" spc="-5" dirty="0">
                          <a:solidFill>
                            <a:srgbClr val="FFFFFF"/>
                          </a:solidFill>
                          <a:latin typeface="Calibri"/>
                          <a:cs typeface="Calibri"/>
                        </a:rPr>
                        <a:t> </a:t>
                      </a:r>
                      <a:r>
                        <a:rPr sz="1100" b="1" spc="-10" dirty="0">
                          <a:solidFill>
                            <a:srgbClr val="FFFFFF"/>
                          </a:solidFill>
                          <a:latin typeface="Calibri"/>
                          <a:cs typeface="Calibri"/>
                        </a:rPr>
                        <a:t>Requirement</a:t>
                      </a:r>
                      <a:endParaRPr sz="1100" dirty="0">
                        <a:latin typeface="Calibri"/>
                        <a:cs typeface="Calibri"/>
                      </a:endParaRPr>
                    </a:p>
                  </a:txBody>
                  <a:tcPr marL="0" marR="0" marT="2540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1F487C"/>
                    </a:solidFill>
                  </a:tcPr>
                </a:tc>
                <a:tc>
                  <a:txBody>
                    <a:bodyPr/>
                    <a:lstStyle/>
                    <a:p>
                      <a:pPr marL="67945" marR="460375">
                        <a:lnSpc>
                          <a:spcPct val="100000"/>
                        </a:lnSpc>
                        <a:spcBef>
                          <a:spcPts val="200"/>
                        </a:spcBef>
                      </a:pPr>
                      <a:r>
                        <a:rPr sz="1100" b="1" spc="-10" dirty="0">
                          <a:solidFill>
                            <a:srgbClr val="FFFFFF"/>
                          </a:solidFill>
                          <a:latin typeface="Calibri"/>
                          <a:cs typeface="Calibri"/>
                        </a:rPr>
                        <a:t>Planned Acquisition Strategy</a:t>
                      </a:r>
                      <a:endParaRPr sz="1100">
                        <a:latin typeface="Calibri"/>
                        <a:cs typeface="Calibri"/>
                      </a:endParaRPr>
                    </a:p>
                  </a:txBody>
                  <a:tcPr marL="0" marR="0" marT="2540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1F487C"/>
                    </a:solidFill>
                  </a:tcPr>
                </a:tc>
                <a:tc>
                  <a:txBody>
                    <a:bodyPr/>
                    <a:lstStyle/>
                    <a:p>
                      <a:pPr marL="67945" marR="99060">
                        <a:lnSpc>
                          <a:spcPct val="100000"/>
                        </a:lnSpc>
                        <a:spcBef>
                          <a:spcPts val="200"/>
                        </a:spcBef>
                      </a:pPr>
                      <a:r>
                        <a:rPr sz="1100" b="1" dirty="0">
                          <a:solidFill>
                            <a:srgbClr val="FFFFFF"/>
                          </a:solidFill>
                          <a:latin typeface="Calibri"/>
                          <a:cs typeface="Calibri"/>
                        </a:rPr>
                        <a:t>Est.</a:t>
                      </a:r>
                      <a:r>
                        <a:rPr sz="1100" b="1" spc="-10" dirty="0">
                          <a:solidFill>
                            <a:srgbClr val="FFFFFF"/>
                          </a:solidFill>
                          <a:latin typeface="Calibri"/>
                          <a:cs typeface="Calibri"/>
                        </a:rPr>
                        <a:t> Solicitation </a:t>
                      </a:r>
                      <a:r>
                        <a:rPr sz="1100" b="1" spc="-20" dirty="0">
                          <a:solidFill>
                            <a:srgbClr val="FFFFFF"/>
                          </a:solidFill>
                          <a:latin typeface="Calibri"/>
                          <a:cs typeface="Calibri"/>
                        </a:rPr>
                        <a:t>Date</a:t>
                      </a:r>
                      <a:endParaRPr sz="1100">
                        <a:latin typeface="Calibri"/>
                        <a:cs typeface="Calibri"/>
                      </a:endParaRPr>
                    </a:p>
                  </a:txBody>
                  <a:tcPr marL="0" marR="0" marT="2540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1F487C"/>
                    </a:solidFill>
                  </a:tcPr>
                </a:tc>
                <a:tc>
                  <a:txBody>
                    <a:bodyPr/>
                    <a:lstStyle/>
                    <a:p>
                      <a:pPr marL="67945">
                        <a:lnSpc>
                          <a:spcPct val="100000"/>
                        </a:lnSpc>
                        <a:spcBef>
                          <a:spcPts val="200"/>
                        </a:spcBef>
                      </a:pPr>
                      <a:r>
                        <a:rPr sz="1100" b="1" spc="-10" dirty="0">
                          <a:solidFill>
                            <a:srgbClr val="FFFFFF"/>
                          </a:solidFill>
                          <a:latin typeface="Calibri"/>
                          <a:cs typeface="Calibri"/>
                        </a:rPr>
                        <a:t>NAICS</a:t>
                      </a:r>
                      <a:endParaRPr sz="1100">
                        <a:latin typeface="Calibri"/>
                        <a:cs typeface="Calibri"/>
                      </a:endParaRPr>
                    </a:p>
                    <a:p>
                      <a:pPr marL="67945">
                        <a:lnSpc>
                          <a:spcPct val="100000"/>
                        </a:lnSpc>
                      </a:pPr>
                      <a:r>
                        <a:rPr sz="1100" b="1" spc="-20" dirty="0">
                          <a:solidFill>
                            <a:srgbClr val="FFFFFF"/>
                          </a:solidFill>
                          <a:latin typeface="Calibri"/>
                          <a:cs typeface="Calibri"/>
                        </a:rPr>
                        <a:t>Code</a:t>
                      </a:r>
                      <a:endParaRPr sz="1100">
                        <a:latin typeface="Calibri"/>
                        <a:cs typeface="Calibri"/>
                      </a:endParaRPr>
                    </a:p>
                  </a:txBody>
                  <a:tcPr marL="0" marR="0" marT="2540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1F487C"/>
                    </a:solidFill>
                  </a:tcPr>
                </a:tc>
                <a:tc>
                  <a:txBody>
                    <a:bodyPr/>
                    <a:lstStyle/>
                    <a:p>
                      <a:pPr marL="67945">
                        <a:lnSpc>
                          <a:spcPct val="100000"/>
                        </a:lnSpc>
                        <a:spcBef>
                          <a:spcPts val="200"/>
                        </a:spcBef>
                      </a:pPr>
                      <a:r>
                        <a:rPr sz="1100" b="1" dirty="0">
                          <a:solidFill>
                            <a:srgbClr val="FFFFFF"/>
                          </a:solidFill>
                          <a:latin typeface="Calibri"/>
                          <a:cs typeface="Calibri"/>
                        </a:rPr>
                        <a:t>Period</a:t>
                      </a:r>
                      <a:r>
                        <a:rPr sz="1100" b="1" spc="-30" dirty="0">
                          <a:solidFill>
                            <a:srgbClr val="FFFFFF"/>
                          </a:solidFill>
                          <a:latin typeface="Calibri"/>
                          <a:cs typeface="Calibri"/>
                        </a:rPr>
                        <a:t> </a:t>
                      </a:r>
                      <a:r>
                        <a:rPr sz="1100" b="1" dirty="0">
                          <a:solidFill>
                            <a:srgbClr val="FFFFFF"/>
                          </a:solidFill>
                          <a:latin typeface="Calibri"/>
                          <a:cs typeface="Calibri"/>
                        </a:rPr>
                        <a:t>of</a:t>
                      </a:r>
                      <a:r>
                        <a:rPr sz="1100" b="1" spc="-35" dirty="0">
                          <a:solidFill>
                            <a:srgbClr val="FFFFFF"/>
                          </a:solidFill>
                          <a:latin typeface="Calibri"/>
                          <a:cs typeface="Calibri"/>
                        </a:rPr>
                        <a:t> </a:t>
                      </a:r>
                      <a:r>
                        <a:rPr sz="1100" b="1" spc="-10" dirty="0">
                          <a:solidFill>
                            <a:srgbClr val="FFFFFF"/>
                          </a:solidFill>
                          <a:latin typeface="Calibri"/>
                          <a:cs typeface="Calibri"/>
                        </a:rPr>
                        <a:t>Performance</a:t>
                      </a:r>
                      <a:endParaRPr sz="1100">
                        <a:latin typeface="Calibri"/>
                        <a:cs typeface="Calibri"/>
                      </a:endParaRPr>
                    </a:p>
                  </a:txBody>
                  <a:tcPr marL="0" marR="0" marT="2540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1F487C"/>
                    </a:solidFill>
                  </a:tcPr>
                </a:tc>
                <a:extLst>
                  <a:ext uri="{0D108BD9-81ED-4DB2-BD59-A6C34878D82A}">
                    <a16:rowId xmlns:a16="http://schemas.microsoft.com/office/drawing/2014/main" val="10000"/>
                  </a:ext>
                </a:extLst>
              </a:tr>
              <a:tr h="434340">
                <a:tc>
                  <a:txBody>
                    <a:bodyPr/>
                    <a:lstStyle/>
                    <a:p>
                      <a:pPr marR="977265">
                        <a:lnSpc>
                          <a:spcPct val="100000"/>
                        </a:lnSpc>
                        <a:spcBef>
                          <a:spcPts val="195"/>
                        </a:spcBef>
                      </a:pPr>
                      <a:r>
                        <a:rPr sz="1200" dirty="0">
                          <a:latin typeface="Calibri"/>
                          <a:cs typeface="Calibri"/>
                        </a:rPr>
                        <a:t>DACODAI</a:t>
                      </a:r>
                      <a:r>
                        <a:rPr sz="1200" spc="-30" dirty="0">
                          <a:latin typeface="Calibri"/>
                          <a:cs typeface="Calibri"/>
                        </a:rPr>
                        <a:t> </a:t>
                      </a:r>
                      <a:r>
                        <a:rPr sz="1200" dirty="0">
                          <a:latin typeface="Calibri"/>
                          <a:cs typeface="Calibri"/>
                        </a:rPr>
                        <a:t>Support</a:t>
                      </a:r>
                      <a:r>
                        <a:rPr sz="1200" spc="-50" dirty="0">
                          <a:latin typeface="Calibri"/>
                          <a:cs typeface="Calibri"/>
                        </a:rPr>
                        <a:t> </a:t>
                      </a:r>
                      <a:r>
                        <a:rPr sz="1200" spc="-10" dirty="0">
                          <a:latin typeface="Calibri"/>
                          <a:cs typeface="Calibri"/>
                        </a:rPr>
                        <a:t>Contract H9821022R0024</a:t>
                      </a:r>
                      <a:endParaRPr sz="1200">
                        <a:latin typeface="Calibri"/>
                        <a:cs typeface="Calibri"/>
                      </a:endParaRPr>
                    </a:p>
                  </a:txBody>
                  <a:tcPr marL="0" marR="0" marT="2476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68580">
                        <a:lnSpc>
                          <a:spcPct val="100000"/>
                        </a:lnSpc>
                        <a:spcBef>
                          <a:spcPts val="190"/>
                        </a:spcBef>
                      </a:pPr>
                      <a:r>
                        <a:rPr sz="1200" spc="-25" dirty="0">
                          <a:latin typeface="Calibri"/>
                          <a:cs typeface="Calibri"/>
                        </a:rPr>
                        <a:t>FFP</a:t>
                      </a:r>
                      <a:endParaRPr sz="1200" dirty="0">
                        <a:latin typeface="Calibri"/>
                        <a:cs typeface="Calibri"/>
                      </a:endParaRPr>
                    </a:p>
                  </a:txBody>
                  <a:tcPr marL="0" marR="0" marT="2413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67945">
                        <a:lnSpc>
                          <a:spcPct val="100000"/>
                        </a:lnSpc>
                        <a:spcBef>
                          <a:spcPts val="190"/>
                        </a:spcBef>
                      </a:pPr>
                      <a:r>
                        <a:rPr sz="1200" dirty="0">
                          <a:latin typeface="Calibri"/>
                          <a:cs typeface="Calibri"/>
                        </a:rPr>
                        <a:t>AUG</a:t>
                      </a:r>
                      <a:r>
                        <a:rPr sz="1200" spc="-5" dirty="0">
                          <a:latin typeface="Calibri"/>
                          <a:cs typeface="Calibri"/>
                        </a:rPr>
                        <a:t> </a:t>
                      </a:r>
                      <a:r>
                        <a:rPr sz="1200" spc="-25" dirty="0">
                          <a:latin typeface="Calibri"/>
                          <a:cs typeface="Calibri"/>
                        </a:rPr>
                        <a:t>‘24</a:t>
                      </a:r>
                      <a:endParaRPr sz="1200">
                        <a:latin typeface="Calibri"/>
                        <a:cs typeface="Calibri"/>
                      </a:endParaRPr>
                    </a:p>
                  </a:txBody>
                  <a:tcPr marL="0" marR="0" marT="2413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68580">
                        <a:lnSpc>
                          <a:spcPct val="100000"/>
                        </a:lnSpc>
                        <a:spcBef>
                          <a:spcPts val="190"/>
                        </a:spcBef>
                      </a:pPr>
                      <a:r>
                        <a:rPr sz="1200" spc="-10" dirty="0">
                          <a:latin typeface="Calibri"/>
                          <a:cs typeface="Calibri"/>
                        </a:rPr>
                        <a:t>541611</a:t>
                      </a:r>
                      <a:endParaRPr sz="1200">
                        <a:latin typeface="Calibri"/>
                        <a:cs typeface="Calibri"/>
                      </a:endParaRPr>
                    </a:p>
                  </a:txBody>
                  <a:tcPr marL="0" marR="0" marT="2413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68580">
                        <a:lnSpc>
                          <a:spcPct val="100000"/>
                        </a:lnSpc>
                        <a:spcBef>
                          <a:spcPts val="190"/>
                        </a:spcBef>
                      </a:pPr>
                      <a:r>
                        <a:rPr sz="1200" dirty="0">
                          <a:latin typeface="Calibri"/>
                          <a:cs typeface="Calibri"/>
                        </a:rPr>
                        <a:t>Aug</a:t>
                      </a:r>
                      <a:r>
                        <a:rPr sz="1200" spc="15" dirty="0">
                          <a:latin typeface="Calibri"/>
                          <a:cs typeface="Calibri"/>
                        </a:rPr>
                        <a:t> </a:t>
                      </a:r>
                      <a:r>
                        <a:rPr sz="1200" spc="-10" dirty="0">
                          <a:latin typeface="Calibri"/>
                          <a:cs typeface="Calibri"/>
                        </a:rPr>
                        <a:t>2022-</a:t>
                      </a:r>
                      <a:r>
                        <a:rPr sz="1200" spc="-20" dirty="0">
                          <a:latin typeface="Calibri"/>
                          <a:cs typeface="Calibri"/>
                        </a:rPr>
                        <a:t>2024</a:t>
                      </a:r>
                      <a:endParaRPr sz="1200" dirty="0">
                        <a:latin typeface="Calibri"/>
                        <a:cs typeface="Calibri"/>
                      </a:endParaRPr>
                    </a:p>
                  </a:txBody>
                  <a:tcPr marL="0" marR="0" marT="2413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1"/>
                  </a:ext>
                </a:extLst>
              </a:tr>
            </a:tbl>
          </a:graphicData>
        </a:graphic>
      </p:graphicFrame>
      <p:pic>
        <p:nvPicPr>
          <p:cNvPr id="8" name="object 4"/>
          <p:cNvPicPr/>
          <p:nvPr/>
        </p:nvPicPr>
        <p:blipFill>
          <a:blip r:embed="rId2" cstate="print"/>
          <a:stretch>
            <a:fillRect/>
          </a:stretch>
        </p:blipFill>
        <p:spPr>
          <a:xfrm>
            <a:off x="10279183" y="5051301"/>
            <a:ext cx="1751141" cy="1663811"/>
          </a:xfrm>
          <a:prstGeom prst="rect">
            <a:avLst/>
          </a:prstGeom>
        </p:spPr>
      </p:pic>
      <p:sp>
        <p:nvSpPr>
          <p:cNvPr id="9" name="object 3"/>
          <p:cNvSpPr txBox="1"/>
          <p:nvPr/>
        </p:nvSpPr>
        <p:spPr>
          <a:xfrm>
            <a:off x="2491621" y="6426187"/>
            <a:ext cx="6415405" cy="288925"/>
          </a:xfrm>
          <a:prstGeom prst="rect">
            <a:avLst/>
          </a:prstGeom>
        </p:spPr>
        <p:txBody>
          <a:bodyPr vert="horz" wrap="square" lIns="0" tIns="12700" rIns="0" bIns="0" rtlCol="0">
            <a:spAutoFit/>
          </a:bodyPr>
          <a:lstStyle/>
          <a:p>
            <a:pPr marL="12700">
              <a:lnSpc>
                <a:spcPct val="100000"/>
              </a:lnSpc>
              <a:spcBef>
                <a:spcPts val="100"/>
              </a:spcBef>
            </a:pPr>
            <a:r>
              <a:rPr sz="800" dirty="0">
                <a:latin typeface="Cambria"/>
                <a:cs typeface="Cambria"/>
              </a:rPr>
              <a:t>Note:</a:t>
            </a:r>
            <a:r>
              <a:rPr sz="800" spc="25" dirty="0">
                <a:latin typeface="Cambria"/>
                <a:cs typeface="Cambria"/>
              </a:rPr>
              <a:t> </a:t>
            </a:r>
            <a:r>
              <a:rPr sz="800" dirty="0">
                <a:latin typeface="Cambria"/>
                <a:cs typeface="Cambria"/>
              </a:rPr>
              <a:t>The</a:t>
            </a:r>
            <a:r>
              <a:rPr sz="800" spc="30" dirty="0">
                <a:latin typeface="Cambria"/>
                <a:cs typeface="Cambria"/>
              </a:rPr>
              <a:t> </a:t>
            </a:r>
            <a:r>
              <a:rPr sz="800" dirty="0">
                <a:latin typeface="Cambria"/>
                <a:cs typeface="Cambria"/>
              </a:rPr>
              <a:t>Government</a:t>
            </a:r>
            <a:r>
              <a:rPr sz="800" spc="30" dirty="0">
                <a:latin typeface="Cambria"/>
                <a:cs typeface="Cambria"/>
              </a:rPr>
              <a:t> </a:t>
            </a:r>
            <a:r>
              <a:rPr sz="800" dirty="0">
                <a:latin typeface="Cambria"/>
                <a:cs typeface="Cambria"/>
              </a:rPr>
              <a:t>does</a:t>
            </a:r>
            <a:r>
              <a:rPr sz="800" spc="25" dirty="0">
                <a:latin typeface="Cambria"/>
                <a:cs typeface="Cambria"/>
              </a:rPr>
              <a:t> </a:t>
            </a:r>
            <a:r>
              <a:rPr sz="800" dirty="0">
                <a:latin typeface="Cambria"/>
                <a:cs typeface="Cambria"/>
              </a:rPr>
              <a:t>not</a:t>
            </a:r>
            <a:r>
              <a:rPr sz="800" spc="40" dirty="0">
                <a:latin typeface="Cambria"/>
                <a:cs typeface="Cambria"/>
              </a:rPr>
              <a:t> </a:t>
            </a:r>
            <a:r>
              <a:rPr sz="800" dirty="0">
                <a:latin typeface="Cambria"/>
                <a:cs typeface="Cambria"/>
              </a:rPr>
              <a:t>guarantee</a:t>
            </a:r>
            <a:r>
              <a:rPr sz="800" spc="30" dirty="0">
                <a:latin typeface="Cambria"/>
                <a:cs typeface="Cambria"/>
              </a:rPr>
              <a:t> </a:t>
            </a:r>
            <a:r>
              <a:rPr sz="800" dirty="0">
                <a:latin typeface="Cambria"/>
                <a:cs typeface="Cambria"/>
              </a:rPr>
              <a:t>that</a:t>
            </a:r>
            <a:r>
              <a:rPr sz="800" spc="30" dirty="0">
                <a:latin typeface="Cambria"/>
                <a:cs typeface="Cambria"/>
              </a:rPr>
              <a:t> </a:t>
            </a:r>
            <a:r>
              <a:rPr sz="800" dirty="0">
                <a:latin typeface="Cambria"/>
                <a:cs typeface="Cambria"/>
              </a:rPr>
              <a:t>the</a:t>
            </a:r>
            <a:r>
              <a:rPr sz="800" spc="15" dirty="0">
                <a:latin typeface="Cambria"/>
                <a:cs typeface="Cambria"/>
              </a:rPr>
              <a:t> </a:t>
            </a:r>
            <a:r>
              <a:rPr sz="800" dirty="0">
                <a:latin typeface="Cambria"/>
                <a:cs typeface="Cambria"/>
              </a:rPr>
              <a:t>information</a:t>
            </a:r>
            <a:r>
              <a:rPr sz="800" spc="20" dirty="0">
                <a:latin typeface="Cambria"/>
                <a:cs typeface="Cambria"/>
              </a:rPr>
              <a:t> </a:t>
            </a:r>
            <a:r>
              <a:rPr sz="800" dirty="0">
                <a:latin typeface="Cambria"/>
                <a:cs typeface="Cambria"/>
              </a:rPr>
              <a:t>provided</a:t>
            </a:r>
            <a:r>
              <a:rPr sz="800" spc="35" dirty="0">
                <a:latin typeface="Cambria"/>
                <a:cs typeface="Cambria"/>
              </a:rPr>
              <a:t> </a:t>
            </a:r>
            <a:r>
              <a:rPr sz="800" dirty="0">
                <a:latin typeface="Cambria"/>
                <a:cs typeface="Cambria"/>
              </a:rPr>
              <a:t>is</a:t>
            </a:r>
            <a:r>
              <a:rPr sz="800" spc="35" dirty="0">
                <a:latin typeface="Cambria"/>
                <a:cs typeface="Cambria"/>
              </a:rPr>
              <a:t> </a:t>
            </a:r>
            <a:r>
              <a:rPr sz="800" dirty="0">
                <a:latin typeface="Cambria"/>
                <a:cs typeface="Cambria"/>
              </a:rPr>
              <a:t>firm/factual.</a:t>
            </a:r>
            <a:r>
              <a:rPr sz="800" spc="35" dirty="0">
                <a:latin typeface="Cambria"/>
                <a:cs typeface="Cambria"/>
              </a:rPr>
              <a:t> </a:t>
            </a:r>
            <a:r>
              <a:rPr sz="800" dirty="0">
                <a:latin typeface="Cambria"/>
                <a:cs typeface="Cambria"/>
              </a:rPr>
              <a:t>It</a:t>
            </a:r>
            <a:r>
              <a:rPr sz="800" spc="30" dirty="0">
                <a:latin typeface="Cambria"/>
                <a:cs typeface="Cambria"/>
              </a:rPr>
              <a:t> </a:t>
            </a:r>
            <a:r>
              <a:rPr sz="800" dirty="0">
                <a:latin typeface="Cambria"/>
                <a:cs typeface="Cambria"/>
              </a:rPr>
              <a:t>should</a:t>
            </a:r>
            <a:r>
              <a:rPr sz="800" spc="30" dirty="0">
                <a:latin typeface="Cambria"/>
                <a:cs typeface="Cambria"/>
              </a:rPr>
              <a:t> </a:t>
            </a:r>
            <a:r>
              <a:rPr sz="800" dirty="0">
                <a:latin typeface="Cambria"/>
                <a:cs typeface="Cambria"/>
              </a:rPr>
              <a:t>not</a:t>
            </a:r>
            <a:r>
              <a:rPr sz="800" spc="40" dirty="0">
                <a:latin typeface="Cambria"/>
                <a:cs typeface="Cambria"/>
              </a:rPr>
              <a:t> </a:t>
            </a:r>
            <a:r>
              <a:rPr sz="800" dirty="0">
                <a:latin typeface="Cambria"/>
                <a:cs typeface="Cambria"/>
              </a:rPr>
              <a:t>be</a:t>
            </a:r>
            <a:r>
              <a:rPr sz="800" spc="35" dirty="0">
                <a:latin typeface="Cambria"/>
                <a:cs typeface="Cambria"/>
              </a:rPr>
              <a:t> </a:t>
            </a:r>
            <a:r>
              <a:rPr sz="800" dirty="0">
                <a:latin typeface="Cambria"/>
                <a:cs typeface="Cambria"/>
              </a:rPr>
              <a:t>used</a:t>
            </a:r>
            <a:r>
              <a:rPr sz="800" spc="35" dirty="0">
                <a:latin typeface="Cambria"/>
                <a:cs typeface="Cambria"/>
              </a:rPr>
              <a:t> </a:t>
            </a:r>
            <a:r>
              <a:rPr sz="800" dirty="0">
                <a:latin typeface="Cambria"/>
                <a:cs typeface="Cambria"/>
              </a:rPr>
              <a:t>for</a:t>
            </a:r>
            <a:r>
              <a:rPr sz="800" spc="35" dirty="0">
                <a:latin typeface="Cambria"/>
                <a:cs typeface="Cambria"/>
              </a:rPr>
              <a:t> </a:t>
            </a:r>
            <a:r>
              <a:rPr sz="900" dirty="0">
                <a:latin typeface="Cambria"/>
                <a:cs typeface="Cambria"/>
              </a:rPr>
              <a:t>bid</a:t>
            </a:r>
            <a:r>
              <a:rPr sz="900" spc="35" dirty="0">
                <a:latin typeface="Cambria"/>
                <a:cs typeface="Cambria"/>
              </a:rPr>
              <a:t> </a:t>
            </a:r>
            <a:r>
              <a:rPr sz="900" dirty="0">
                <a:latin typeface="Cambria"/>
                <a:cs typeface="Cambria"/>
              </a:rPr>
              <a:t>and</a:t>
            </a:r>
            <a:r>
              <a:rPr sz="900" spc="30" dirty="0">
                <a:latin typeface="Cambria"/>
                <a:cs typeface="Cambria"/>
              </a:rPr>
              <a:t> </a:t>
            </a:r>
            <a:r>
              <a:rPr sz="900" dirty="0">
                <a:latin typeface="Cambria"/>
                <a:cs typeface="Cambria"/>
              </a:rPr>
              <a:t>proposal</a:t>
            </a:r>
            <a:r>
              <a:rPr sz="900" spc="45" dirty="0">
                <a:latin typeface="Cambria"/>
                <a:cs typeface="Cambria"/>
              </a:rPr>
              <a:t> </a:t>
            </a:r>
            <a:r>
              <a:rPr sz="900" spc="-10" dirty="0">
                <a:latin typeface="Cambria"/>
                <a:cs typeface="Cambria"/>
              </a:rPr>
              <a:t>purposes.</a:t>
            </a:r>
            <a:endParaRPr sz="900" dirty="0">
              <a:latin typeface="Cambria"/>
              <a:cs typeface="Cambria"/>
            </a:endParaRPr>
          </a:p>
          <a:p>
            <a:pPr marL="12700">
              <a:lnSpc>
                <a:spcPct val="100000"/>
              </a:lnSpc>
              <a:spcBef>
                <a:spcPts val="25"/>
              </a:spcBef>
            </a:pPr>
            <a:r>
              <a:rPr sz="800" dirty="0">
                <a:latin typeface="Cambria"/>
                <a:cs typeface="Cambria"/>
              </a:rPr>
              <a:t>**</a:t>
            </a:r>
            <a:r>
              <a:rPr sz="800" spc="35" dirty="0">
                <a:latin typeface="Cambria"/>
                <a:cs typeface="Cambria"/>
              </a:rPr>
              <a:t> </a:t>
            </a:r>
            <a:r>
              <a:rPr sz="800" dirty="0">
                <a:latin typeface="Cambria"/>
                <a:cs typeface="Cambria"/>
              </a:rPr>
              <a:t>Assisted</a:t>
            </a:r>
            <a:r>
              <a:rPr sz="800" spc="35" dirty="0">
                <a:latin typeface="Cambria"/>
                <a:cs typeface="Cambria"/>
              </a:rPr>
              <a:t> </a:t>
            </a:r>
            <a:r>
              <a:rPr sz="800" spc="-10" dirty="0">
                <a:latin typeface="Cambria"/>
                <a:cs typeface="Cambria"/>
              </a:rPr>
              <a:t>Acquisition</a:t>
            </a:r>
            <a:endParaRPr sz="800" dirty="0">
              <a:latin typeface="Cambria"/>
              <a:cs typeface="Cambria"/>
            </a:endParaRPr>
          </a:p>
        </p:txBody>
      </p:sp>
    </p:spTree>
    <p:extLst>
      <p:ext uri="{BB962C8B-B14F-4D97-AF65-F5344CB8AC3E}">
        <p14:creationId xmlns:p14="http://schemas.microsoft.com/office/powerpoint/2010/main" val="3705523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46888" y="6564630"/>
            <a:ext cx="11704955" cy="0"/>
          </a:xfrm>
          <a:custGeom>
            <a:avLst/>
            <a:gdLst/>
            <a:ahLst/>
            <a:cxnLst/>
            <a:rect l="l" t="t" r="r" b="b"/>
            <a:pathLst>
              <a:path w="11704955">
                <a:moveTo>
                  <a:pt x="0" y="0"/>
                </a:moveTo>
                <a:lnTo>
                  <a:pt x="11704739" y="0"/>
                </a:lnTo>
              </a:path>
            </a:pathLst>
          </a:custGeom>
          <a:ln w="19812">
            <a:solidFill>
              <a:srgbClr val="1F3973"/>
            </a:solidFill>
          </a:ln>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99567" rIns="0" bIns="0" rtlCol="0">
            <a:spAutoFit/>
          </a:bodyPr>
          <a:lstStyle/>
          <a:p>
            <a:pPr marL="1644650">
              <a:lnSpc>
                <a:spcPct val="100000"/>
              </a:lnSpc>
              <a:spcBef>
                <a:spcPts val="100"/>
              </a:spcBef>
            </a:pPr>
            <a:r>
              <a:rPr sz="2400" b="1" dirty="0">
                <a:solidFill>
                  <a:srgbClr val="003976"/>
                </a:solidFill>
                <a:latin typeface="Arial"/>
                <a:cs typeface="Arial"/>
              </a:rPr>
              <a:t>FY2023</a:t>
            </a:r>
            <a:r>
              <a:rPr sz="2400" b="1" spc="-95" dirty="0">
                <a:solidFill>
                  <a:srgbClr val="003976"/>
                </a:solidFill>
                <a:latin typeface="Arial"/>
                <a:cs typeface="Arial"/>
              </a:rPr>
              <a:t> </a:t>
            </a:r>
            <a:r>
              <a:rPr sz="2400" b="1" dirty="0">
                <a:solidFill>
                  <a:srgbClr val="003976"/>
                </a:solidFill>
                <a:latin typeface="Arial"/>
                <a:cs typeface="Arial"/>
              </a:rPr>
              <a:t>Proposed</a:t>
            </a:r>
            <a:r>
              <a:rPr sz="2400" b="1" spc="-100" dirty="0">
                <a:solidFill>
                  <a:srgbClr val="003976"/>
                </a:solidFill>
                <a:latin typeface="Arial"/>
                <a:cs typeface="Arial"/>
              </a:rPr>
              <a:t> </a:t>
            </a:r>
            <a:r>
              <a:rPr sz="2400" b="1" spc="-10" dirty="0">
                <a:solidFill>
                  <a:srgbClr val="003976"/>
                </a:solidFill>
                <a:latin typeface="Arial"/>
                <a:cs typeface="Arial"/>
              </a:rPr>
              <a:t>Procurements</a:t>
            </a:r>
            <a:endParaRPr sz="2400">
              <a:latin typeface="Arial"/>
              <a:cs typeface="Arial"/>
            </a:endParaRPr>
          </a:p>
        </p:txBody>
      </p:sp>
      <p:sp>
        <p:nvSpPr>
          <p:cNvPr id="7" name="object 7"/>
          <p:cNvSpPr txBox="1"/>
          <p:nvPr/>
        </p:nvSpPr>
        <p:spPr>
          <a:xfrm>
            <a:off x="1742695" y="6362044"/>
            <a:ext cx="7711440" cy="416559"/>
          </a:xfrm>
          <a:prstGeom prst="rect">
            <a:avLst/>
          </a:prstGeom>
        </p:spPr>
        <p:txBody>
          <a:bodyPr vert="horz" wrap="square" lIns="0" tIns="635" rIns="0" bIns="0" rtlCol="0">
            <a:spAutoFit/>
          </a:bodyPr>
          <a:lstStyle/>
          <a:p>
            <a:pPr marL="12700">
              <a:lnSpc>
                <a:spcPct val="100000"/>
              </a:lnSpc>
              <a:spcBef>
                <a:spcPts val="5"/>
              </a:spcBef>
            </a:pPr>
            <a:r>
              <a:rPr sz="1000" dirty="0">
                <a:latin typeface="Arial"/>
                <a:cs typeface="Arial"/>
              </a:rPr>
              <a:t>Note:</a:t>
            </a:r>
            <a:r>
              <a:rPr sz="1000" spc="-55" dirty="0">
                <a:latin typeface="Arial"/>
                <a:cs typeface="Arial"/>
              </a:rPr>
              <a:t> </a:t>
            </a:r>
            <a:r>
              <a:rPr sz="1000" dirty="0">
                <a:latin typeface="Arial"/>
                <a:cs typeface="Arial"/>
              </a:rPr>
              <a:t>The</a:t>
            </a:r>
            <a:r>
              <a:rPr sz="1000" spc="-25" dirty="0">
                <a:latin typeface="Arial"/>
                <a:cs typeface="Arial"/>
              </a:rPr>
              <a:t> </a:t>
            </a:r>
            <a:r>
              <a:rPr sz="1000" spc="-20" dirty="0">
                <a:latin typeface="Arial"/>
                <a:cs typeface="Arial"/>
              </a:rPr>
              <a:t>Government</a:t>
            </a:r>
            <a:r>
              <a:rPr sz="1000" spc="-60" dirty="0">
                <a:latin typeface="Arial"/>
                <a:cs typeface="Arial"/>
              </a:rPr>
              <a:t> </a:t>
            </a:r>
            <a:r>
              <a:rPr sz="1000" dirty="0">
                <a:latin typeface="Arial"/>
                <a:cs typeface="Arial"/>
              </a:rPr>
              <a:t>does</a:t>
            </a:r>
            <a:r>
              <a:rPr sz="1000" spc="-35" dirty="0">
                <a:latin typeface="Arial"/>
                <a:cs typeface="Arial"/>
              </a:rPr>
              <a:t> </a:t>
            </a:r>
            <a:r>
              <a:rPr sz="1000" dirty="0">
                <a:latin typeface="Arial"/>
                <a:cs typeface="Arial"/>
              </a:rPr>
              <a:t>not</a:t>
            </a:r>
            <a:r>
              <a:rPr sz="1000" spc="-35" dirty="0">
                <a:latin typeface="Arial"/>
                <a:cs typeface="Arial"/>
              </a:rPr>
              <a:t> </a:t>
            </a:r>
            <a:r>
              <a:rPr sz="1000" spc="-20" dirty="0">
                <a:latin typeface="Arial"/>
                <a:cs typeface="Arial"/>
              </a:rPr>
              <a:t>guarantee</a:t>
            </a:r>
            <a:r>
              <a:rPr sz="1000" spc="-65" dirty="0">
                <a:latin typeface="Arial"/>
                <a:cs typeface="Arial"/>
              </a:rPr>
              <a:t> </a:t>
            </a:r>
            <a:r>
              <a:rPr sz="1000" dirty="0">
                <a:latin typeface="Arial"/>
                <a:cs typeface="Arial"/>
              </a:rPr>
              <a:t>that</a:t>
            </a:r>
            <a:r>
              <a:rPr sz="1000" spc="-35" dirty="0">
                <a:latin typeface="Arial"/>
                <a:cs typeface="Arial"/>
              </a:rPr>
              <a:t> </a:t>
            </a:r>
            <a:r>
              <a:rPr sz="1000" dirty="0">
                <a:latin typeface="Arial"/>
                <a:cs typeface="Arial"/>
              </a:rPr>
              <a:t>the</a:t>
            </a:r>
            <a:r>
              <a:rPr sz="1000" spc="-35" dirty="0">
                <a:latin typeface="Arial"/>
                <a:cs typeface="Arial"/>
              </a:rPr>
              <a:t> </a:t>
            </a:r>
            <a:r>
              <a:rPr sz="1000" spc="-10" dirty="0">
                <a:latin typeface="Arial"/>
                <a:cs typeface="Arial"/>
              </a:rPr>
              <a:t>information</a:t>
            </a:r>
            <a:r>
              <a:rPr sz="1000" spc="-45" dirty="0">
                <a:latin typeface="Arial"/>
                <a:cs typeface="Arial"/>
              </a:rPr>
              <a:t> </a:t>
            </a:r>
            <a:r>
              <a:rPr sz="1000" spc="-10" dirty="0">
                <a:latin typeface="Arial"/>
                <a:cs typeface="Arial"/>
              </a:rPr>
              <a:t>provided</a:t>
            </a:r>
            <a:r>
              <a:rPr sz="1000" spc="-50" dirty="0">
                <a:latin typeface="Arial"/>
                <a:cs typeface="Arial"/>
              </a:rPr>
              <a:t> </a:t>
            </a:r>
            <a:r>
              <a:rPr sz="1000" dirty="0">
                <a:latin typeface="Arial"/>
                <a:cs typeface="Arial"/>
              </a:rPr>
              <a:t>is</a:t>
            </a:r>
            <a:r>
              <a:rPr sz="1000" spc="10" dirty="0">
                <a:latin typeface="Arial"/>
                <a:cs typeface="Arial"/>
              </a:rPr>
              <a:t> </a:t>
            </a:r>
            <a:r>
              <a:rPr sz="1000" spc="-10" dirty="0">
                <a:latin typeface="Arial"/>
                <a:cs typeface="Arial"/>
              </a:rPr>
              <a:t>firm/factual.</a:t>
            </a:r>
            <a:r>
              <a:rPr sz="1000" spc="-35" dirty="0">
                <a:latin typeface="Arial"/>
                <a:cs typeface="Arial"/>
              </a:rPr>
              <a:t> </a:t>
            </a:r>
            <a:r>
              <a:rPr sz="1000" dirty="0">
                <a:latin typeface="Arial"/>
                <a:cs typeface="Arial"/>
              </a:rPr>
              <a:t>It</a:t>
            </a:r>
            <a:r>
              <a:rPr sz="1000" spc="-10" dirty="0">
                <a:latin typeface="Arial"/>
                <a:cs typeface="Arial"/>
              </a:rPr>
              <a:t> should</a:t>
            </a:r>
            <a:r>
              <a:rPr sz="1000" spc="-40" dirty="0">
                <a:latin typeface="Arial"/>
                <a:cs typeface="Arial"/>
              </a:rPr>
              <a:t> </a:t>
            </a:r>
            <a:r>
              <a:rPr sz="1000" dirty="0">
                <a:latin typeface="Arial"/>
                <a:cs typeface="Arial"/>
              </a:rPr>
              <a:t>not</a:t>
            </a:r>
            <a:r>
              <a:rPr sz="1000" spc="-40" dirty="0">
                <a:latin typeface="Arial"/>
                <a:cs typeface="Arial"/>
              </a:rPr>
              <a:t> </a:t>
            </a:r>
            <a:r>
              <a:rPr sz="1000" dirty="0">
                <a:latin typeface="Arial"/>
                <a:cs typeface="Arial"/>
              </a:rPr>
              <a:t>be</a:t>
            </a:r>
            <a:r>
              <a:rPr sz="1000" spc="-20" dirty="0">
                <a:latin typeface="Arial"/>
                <a:cs typeface="Arial"/>
              </a:rPr>
              <a:t> </a:t>
            </a:r>
            <a:r>
              <a:rPr sz="1000" spc="-10" dirty="0">
                <a:latin typeface="Arial"/>
                <a:cs typeface="Arial"/>
              </a:rPr>
              <a:t>used</a:t>
            </a:r>
            <a:r>
              <a:rPr sz="1000" spc="-50" dirty="0">
                <a:latin typeface="Arial"/>
                <a:cs typeface="Arial"/>
              </a:rPr>
              <a:t> </a:t>
            </a:r>
            <a:r>
              <a:rPr sz="1000" dirty="0">
                <a:latin typeface="Arial"/>
                <a:cs typeface="Arial"/>
              </a:rPr>
              <a:t>for</a:t>
            </a:r>
            <a:r>
              <a:rPr sz="1000" spc="-10" dirty="0">
                <a:latin typeface="Arial"/>
                <a:cs typeface="Arial"/>
              </a:rPr>
              <a:t> </a:t>
            </a:r>
            <a:r>
              <a:rPr sz="1000" dirty="0">
                <a:latin typeface="Arial"/>
                <a:cs typeface="Arial"/>
              </a:rPr>
              <a:t>bid</a:t>
            </a:r>
            <a:r>
              <a:rPr sz="1000" spc="-15" dirty="0">
                <a:latin typeface="Arial"/>
                <a:cs typeface="Arial"/>
              </a:rPr>
              <a:t> </a:t>
            </a:r>
            <a:r>
              <a:rPr sz="1000" dirty="0">
                <a:latin typeface="Arial"/>
                <a:cs typeface="Arial"/>
              </a:rPr>
              <a:t>and</a:t>
            </a:r>
            <a:r>
              <a:rPr sz="1000" spc="-45" dirty="0">
                <a:latin typeface="Arial"/>
                <a:cs typeface="Arial"/>
              </a:rPr>
              <a:t> </a:t>
            </a:r>
            <a:r>
              <a:rPr sz="1000" spc="-10" dirty="0">
                <a:latin typeface="Arial"/>
                <a:cs typeface="Arial"/>
              </a:rPr>
              <a:t>proposal</a:t>
            </a:r>
            <a:r>
              <a:rPr sz="1000" spc="-25" dirty="0">
                <a:latin typeface="Arial"/>
                <a:cs typeface="Arial"/>
              </a:rPr>
              <a:t> </a:t>
            </a:r>
            <a:r>
              <a:rPr sz="1000" spc="-10" dirty="0">
                <a:latin typeface="Arial"/>
                <a:cs typeface="Arial"/>
              </a:rPr>
              <a:t>purposes.</a:t>
            </a:r>
            <a:endParaRPr sz="1000">
              <a:latin typeface="Arial"/>
              <a:cs typeface="Arial"/>
            </a:endParaRPr>
          </a:p>
          <a:p>
            <a:pPr marL="2776220">
              <a:lnSpc>
                <a:spcPct val="100000"/>
              </a:lnSpc>
              <a:spcBef>
                <a:spcPts val="700"/>
              </a:spcBef>
            </a:pPr>
            <a:r>
              <a:rPr sz="1050" dirty="0">
                <a:latin typeface="Arial"/>
                <a:cs typeface="Arial"/>
              </a:rPr>
              <a:t>DoD</a:t>
            </a:r>
            <a:r>
              <a:rPr sz="1050" spc="-45" dirty="0">
                <a:latin typeface="Arial"/>
                <a:cs typeface="Arial"/>
              </a:rPr>
              <a:t> </a:t>
            </a:r>
            <a:r>
              <a:rPr sz="1050" dirty="0">
                <a:latin typeface="Arial"/>
                <a:cs typeface="Arial"/>
              </a:rPr>
              <a:t>Sexual</a:t>
            </a:r>
            <a:r>
              <a:rPr sz="1050" spc="-10" dirty="0">
                <a:latin typeface="Arial"/>
                <a:cs typeface="Arial"/>
              </a:rPr>
              <a:t> Assault</a:t>
            </a:r>
            <a:r>
              <a:rPr sz="1050" spc="-70" dirty="0">
                <a:latin typeface="Arial"/>
                <a:cs typeface="Arial"/>
              </a:rPr>
              <a:t> </a:t>
            </a:r>
            <a:r>
              <a:rPr sz="1050" dirty="0">
                <a:latin typeface="Arial"/>
                <a:cs typeface="Arial"/>
              </a:rPr>
              <a:t>Prevention</a:t>
            </a:r>
            <a:r>
              <a:rPr sz="1050" spc="5" dirty="0">
                <a:latin typeface="Arial"/>
                <a:cs typeface="Arial"/>
              </a:rPr>
              <a:t> </a:t>
            </a:r>
            <a:r>
              <a:rPr sz="1050" dirty="0">
                <a:latin typeface="Arial"/>
                <a:cs typeface="Arial"/>
              </a:rPr>
              <a:t>and</a:t>
            </a:r>
            <a:r>
              <a:rPr sz="1050" spc="-30" dirty="0">
                <a:latin typeface="Arial"/>
                <a:cs typeface="Arial"/>
              </a:rPr>
              <a:t> </a:t>
            </a:r>
            <a:r>
              <a:rPr sz="1050" dirty="0">
                <a:latin typeface="Arial"/>
                <a:cs typeface="Arial"/>
              </a:rPr>
              <a:t>Response</a:t>
            </a:r>
            <a:r>
              <a:rPr sz="1050" spc="-5" dirty="0">
                <a:latin typeface="Arial"/>
                <a:cs typeface="Arial"/>
              </a:rPr>
              <a:t> </a:t>
            </a:r>
            <a:r>
              <a:rPr sz="1050" spc="-10" dirty="0">
                <a:latin typeface="Arial"/>
                <a:cs typeface="Arial"/>
              </a:rPr>
              <a:t>Office</a:t>
            </a:r>
            <a:endParaRPr sz="1050">
              <a:latin typeface="Arial"/>
              <a:cs typeface="Arial"/>
            </a:endParaRPr>
          </a:p>
        </p:txBody>
      </p:sp>
      <p:sp>
        <p:nvSpPr>
          <p:cNvPr id="8" name="object 8"/>
          <p:cNvSpPr txBox="1"/>
          <p:nvPr/>
        </p:nvSpPr>
        <p:spPr>
          <a:xfrm>
            <a:off x="11716506" y="6589107"/>
            <a:ext cx="236854" cy="174625"/>
          </a:xfrm>
          <a:prstGeom prst="rect">
            <a:avLst/>
          </a:prstGeom>
        </p:spPr>
        <p:txBody>
          <a:bodyPr vert="horz" wrap="square" lIns="0" tIns="0" rIns="0" bIns="0" rtlCol="0">
            <a:spAutoFit/>
          </a:bodyPr>
          <a:lstStyle/>
          <a:p>
            <a:pPr marL="38100">
              <a:lnSpc>
                <a:spcPct val="100000"/>
              </a:lnSpc>
            </a:pPr>
            <a:fld id="{81D60167-4931-47E6-BA6A-407CBD079E47}" type="slidenum">
              <a:rPr sz="1050" spc="-25" dirty="0">
                <a:latin typeface="Arial"/>
                <a:cs typeface="Arial"/>
              </a:rPr>
              <a:t>4</a:t>
            </a:fld>
            <a:endParaRPr sz="1050">
              <a:latin typeface="Arial"/>
              <a:cs typeface="Arial"/>
            </a:endParaRPr>
          </a:p>
        </p:txBody>
      </p:sp>
      <p:sp>
        <p:nvSpPr>
          <p:cNvPr id="5" name="object 5"/>
          <p:cNvSpPr txBox="1"/>
          <p:nvPr/>
        </p:nvSpPr>
        <p:spPr>
          <a:xfrm>
            <a:off x="1816404" y="1301571"/>
            <a:ext cx="8288020" cy="513715"/>
          </a:xfrm>
          <a:prstGeom prst="rect">
            <a:avLst/>
          </a:prstGeom>
        </p:spPr>
        <p:txBody>
          <a:bodyPr vert="horz" wrap="square" lIns="0" tIns="12700" rIns="0" bIns="0" rtlCol="0">
            <a:spAutoFit/>
          </a:bodyPr>
          <a:lstStyle/>
          <a:p>
            <a:pPr marL="12700" marR="5080" indent="-635">
              <a:lnSpc>
                <a:spcPct val="100000"/>
              </a:lnSpc>
              <a:spcBef>
                <a:spcPts val="100"/>
              </a:spcBef>
            </a:pPr>
            <a:r>
              <a:rPr sz="1600" b="1" dirty="0">
                <a:latin typeface="Arial"/>
                <a:cs typeface="Arial"/>
              </a:rPr>
              <a:t>All</a:t>
            </a:r>
            <a:r>
              <a:rPr sz="1600" b="1" spc="-60" dirty="0">
                <a:latin typeface="Arial"/>
                <a:cs typeface="Arial"/>
              </a:rPr>
              <a:t> </a:t>
            </a:r>
            <a:r>
              <a:rPr sz="1600" b="1" dirty="0">
                <a:latin typeface="Arial"/>
                <a:cs typeface="Arial"/>
              </a:rPr>
              <a:t>SAPRO</a:t>
            </a:r>
            <a:r>
              <a:rPr sz="1600" b="1" spc="-70" dirty="0">
                <a:latin typeface="Arial"/>
                <a:cs typeface="Arial"/>
              </a:rPr>
              <a:t> </a:t>
            </a:r>
            <a:r>
              <a:rPr sz="1600" b="1" dirty="0">
                <a:latin typeface="Arial"/>
                <a:cs typeface="Arial"/>
              </a:rPr>
              <a:t>requirements</a:t>
            </a:r>
            <a:r>
              <a:rPr sz="1600" b="1" spc="-35" dirty="0">
                <a:latin typeface="Arial"/>
                <a:cs typeface="Arial"/>
              </a:rPr>
              <a:t> </a:t>
            </a:r>
            <a:r>
              <a:rPr sz="1600" b="1" dirty="0">
                <a:latin typeface="Arial"/>
                <a:cs typeface="Arial"/>
              </a:rPr>
              <a:t>shall</a:t>
            </a:r>
            <a:r>
              <a:rPr sz="1600" b="1" spc="-30" dirty="0">
                <a:latin typeface="Arial"/>
                <a:cs typeface="Arial"/>
              </a:rPr>
              <a:t> </a:t>
            </a:r>
            <a:r>
              <a:rPr sz="1600" b="1" dirty="0">
                <a:latin typeface="Arial"/>
                <a:cs typeface="Arial"/>
              </a:rPr>
              <a:t>be</a:t>
            </a:r>
            <a:r>
              <a:rPr sz="1600" b="1" spc="-50" dirty="0">
                <a:latin typeface="Arial"/>
                <a:cs typeface="Arial"/>
              </a:rPr>
              <a:t> </a:t>
            </a:r>
            <a:r>
              <a:rPr sz="1600" b="1" dirty="0">
                <a:latin typeface="Arial"/>
                <a:cs typeface="Arial"/>
              </a:rPr>
              <a:t>based</a:t>
            </a:r>
            <a:r>
              <a:rPr sz="1600" b="1" spc="-55" dirty="0">
                <a:latin typeface="Arial"/>
                <a:cs typeface="Arial"/>
              </a:rPr>
              <a:t> </a:t>
            </a:r>
            <a:r>
              <a:rPr sz="1600" b="1" dirty="0">
                <a:latin typeface="Arial"/>
                <a:cs typeface="Arial"/>
              </a:rPr>
              <a:t>on</a:t>
            </a:r>
            <a:r>
              <a:rPr sz="1600" b="1" spc="-55" dirty="0">
                <a:latin typeface="Arial"/>
                <a:cs typeface="Arial"/>
              </a:rPr>
              <a:t> </a:t>
            </a:r>
            <a:r>
              <a:rPr sz="1600" b="1" dirty="0">
                <a:latin typeface="Arial"/>
                <a:cs typeface="Arial"/>
              </a:rPr>
              <a:t>sound</a:t>
            </a:r>
            <a:r>
              <a:rPr sz="1600" b="1" spc="-70" dirty="0">
                <a:latin typeface="Arial"/>
                <a:cs typeface="Arial"/>
              </a:rPr>
              <a:t> </a:t>
            </a:r>
            <a:r>
              <a:rPr sz="1600" b="1" dirty="0">
                <a:latin typeface="Arial"/>
                <a:cs typeface="Arial"/>
              </a:rPr>
              <a:t>practices</a:t>
            </a:r>
            <a:r>
              <a:rPr sz="1600" b="1" spc="-40" dirty="0">
                <a:latin typeface="Arial"/>
                <a:cs typeface="Arial"/>
              </a:rPr>
              <a:t> </a:t>
            </a:r>
            <a:r>
              <a:rPr sz="1600" b="1" dirty="0">
                <a:latin typeface="Arial"/>
                <a:cs typeface="Arial"/>
              </a:rPr>
              <a:t>in</a:t>
            </a:r>
            <a:r>
              <a:rPr sz="1600" b="1" spc="-25" dirty="0">
                <a:latin typeface="Arial"/>
                <a:cs typeface="Arial"/>
              </a:rPr>
              <a:t> </a:t>
            </a:r>
            <a:r>
              <a:rPr sz="1600" b="1" dirty="0">
                <a:latin typeface="Arial"/>
                <a:cs typeface="Arial"/>
              </a:rPr>
              <a:t>health</a:t>
            </a:r>
            <a:r>
              <a:rPr sz="1600" b="1" spc="-35" dirty="0">
                <a:latin typeface="Arial"/>
                <a:cs typeface="Arial"/>
              </a:rPr>
              <a:t> </a:t>
            </a:r>
            <a:r>
              <a:rPr sz="1600" b="1" spc="-10" dirty="0">
                <a:latin typeface="Arial"/>
                <a:cs typeface="Arial"/>
              </a:rPr>
              <a:t>communications </a:t>
            </a:r>
            <a:r>
              <a:rPr sz="1600" b="1" dirty="0">
                <a:latin typeface="Arial"/>
                <a:cs typeface="Arial"/>
              </a:rPr>
              <a:t>and</a:t>
            </a:r>
            <a:r>
              <a:rPr sz="1600" b="1" spc="-120" dirty="0">
                <a:latin typeface="Arial"/>
                <a:cs typeface="Arial"/>
              </a:rPr>
              <a:t> </a:t>
            </a:r>
            <a:r>
              <a:rPr sz="1600" b="1" dirty="0">
                <a:latin typeface="Arial"/>
                <a:cs typeface="Arial"/>
              </a:rPr>
              <a:t>require</a:t>
            </a:r>
            <a:r>
              <a:rPr sz="1600" b="1" spc="-65" dirty="0">
                <a:latin typeface="Arial"/>
                <a:cs typeface="Arial"/>
              </a:rPr>
              <a:t> </a:t>
            </a:r>
            <a:r>
              <a:rPr sz="1600" b="1" dirty="0">
                <a:latin typeface="Arial"/>
                <a:cs typeface="Arial"/>
              </a:rPr>
              <a:t>sexual</a:t>
            </a:r>
            <a:r>
              <a:rPr sz="1600" b="1" spc="-70" dirty="0">
                <a:latin typeface="Arial"/>
                <a:cs typeface="Arial"/>
              </a:rPr>
              <a:t> </a:t>
            </a:r>
            <a:r>
              <a:rPr sz="1600" b="1" dirty="0">
                <a:latin typeface="Arial"/>
                <a:cs typeface="Arial"/>
              </a:rPr>
              <a:t>violence</a:t>
            </a:r>
            <a:r>
              <a:rPr sz="1600" b="1" spc="-60" dirty="0">
                <a:latin typeface="Arial"/>
                <a:cs typeface="Arial"/>
              </a:rPr>
              <a:t> </a:t>
            </a:r>
            <a:r>
              <a:rPr sz="1600" b="1" dirty="0">
                <a:latin typeface="Arial"/>
                <a:cs typeface="Arial"/>
              </a:rPr>
              <a:t>subject</a:t>
            </a:r>
            <a:r>
              <a:rPr sz="1600" b="1" spc="-55" dirty="0">
                <a:latin typeface="Arial"/>
                <a:cs typeface="Arial"/>
              </a:rPr>
              <a:t> </a:t>
            </a:r>
            <a:r>
              <a:rPr sz="1600" b="1" dirty="0">
                <a:latin typeface="Arial"/>
                <a:cs typeface="Arial"/>
              </a:rPr>
              <a:t>matter</a:t>
            </a:r>
            <a:r>
              <a:rPr sz="1600" b="1" spc="-25" dirty="0">
                <a:latin typeface="Arial"/>
                <a:cs typeface="Arial"/>
              </a:rPr>
              <a:t> </a:t>
            </a:r>
            <a:r>
              <a:rPr sz="1600" b="1" spc="-10" dirty="0">
                <a:latin typeface="Arial"/>
                <a:cs typeface="Arial"/>
              </a:rPr>
              <a:t>expertise.</a:t>
            </a:r>
            <a:endParaRPr sz="1600" dirty="0">
              <a:latin typeface="Arial"/>
              <a:cs typeface="Arial"/>
            </a:endParaRPr>
          </a:p>
        </p:txBody>
      </p:sp>
      <p:graphicFrame>
        <p:nvGraphicFramePr>
          <p:cNvPr id="6" name="object 6"/>
          <p:cNvGraphicFramePr>
            <a:graphicFrameLocks noGrp="1"/>
          </p:cNvGraphicFramePr>
          <p:nvPr>
            <p:extLst>
              <p:ext uri="{D42A27DB-BD31-4B8C-83A1-F6EECF244321}">
                <p14:modId xmlns:p14="http://schemas.microsoft.com/office/powerpoint/2010/main" val="1095172868"/>
              </p:ext>
            </p:extLst>
          </p:nvPr>
        </p:nvGraphicFramePr>
        <p:xfrm>
          <a:off x="1600795" y="1886335"/>
          <a:ext cx="8911587" cy="4114165"/>
        </p:xfrm>
        <a:graphic>
          <a:graphicData uri="http://schemas.openxmlformats.org/drawingml/2006/table">
            <a:tbl>
              <a:tblPr firstRow="1" bandRow="1">
                <a:tableStyleId>{2D5ABB26-0587-4C30-8999-92F81FD0307C}</a:tableStyleId>
              </a:tblPr>
              <a:tblGrid>
                <a:gridCol w="3961129">
                  <a:extLst>
                    <a:ext uri="{9D8B030D-6E8A-4147-A177-3AD203B41FA5}">
                      <a16:colId xmlns:a16="http://schemas.microsoft.com/office/drawing/2014/main" val="20000"/>
                    </a:ext>
                  </a:extLst>
                </a:gridCol>
                <a:gridCol w="1131570">
                  <a:extLst>
                    <a:ext uri="{9D8B030D-6E8A-4147-A177-3AD203B41FA5}">
                      <a16:colId xmlns:a16="http://schemas.microsoft.com/office/drawing/2014/main" val="20001"/>
                    </a:ext>
                  </a:extLst>
                </a:gridCol>
                <a:gridCol w="1048385">
                  <a:extLst>
                    <a:ext uri="{9D8B030D-6E8A-4147-A177-3AD203B41FA5}">
                      <a16:colId xmlns:a16="http://schemas.microsoft.com/office/drawing/2014/main" val="20002"/>
                    </a:ext>
                  </a:extLst>
                </a:gridCol>
                <a:gridCol w="898524">
                  <a:extLst>
                    <a:ext uri="{9D8B030D-6E8A-4147-A177-3AD203B41FA5}">
                      <a16:colId xmlns:a16="http://schemas.microsoft.com/office/drawing/2014/main" val="20003"/>
                    </a:ext>
                  </a:extLst>
                </a:gridCol>
                <a:gridCol w="1871979">
                  <a:extLst>
                    <a:ext uri="{9D8B030D-6E8A-4147-A177-3AD203B41FA5}">
                      <a16:colId xmlns:a16="http://schemas.microsoft.com/office/drawing/2014/main" val="20004"/>
                    </a:ext>
                  </a:extLst>
                </a:gridCol>
              </a:tblGrid>
              <a:tr h="731520">
                <a:tc>
                  <a:txBody>
                    <a:bodyPr/>
                    <a:lstStyle/>
                    <a:p>
                      <a:pPr marL="90805">
                        <a:lnSpc>
                          <a:spcPct val="100000"/>
                        </a:lnSpc>
                        <a:spcBef>
                          <a:spcPts val="170"/>
                        </a:spcBef>
                      </a:pPr>
                      <a:r>
                        <a:rPr sz="1400" b="1" spc="-20" dirty="0">
                          <a:solidFill>
                            <a:srgbClr val="FFFFFF"/>
                          </a:solidFill>
                          <a:latin typeface="Calibri"/>
                          <a:cs typeface="Calibri"/>
                        </a:rPr>
                        <a:t>Title/Description</a:t>
                      </a:r>
                      <a:r>
                        <a:rPr sz="1400" b="1" spc="55" dirty="0">
                          <a:solidFill>
                            <a:srgbClr val="FFFFFF"/>
                          </a:solidFill>
                          <a:latin typeface="Calibri"/>
                          <a:cs typeface="Calibri"/>
                        </a:rPr>
                        <a:t> </a:t>
                      </a:r>
                      <a:r>
                        <a:rPr sz="1400" b="1" dirty="0">
                          <a:solidFill>
                            <a:srgbClr val="FFFFFF"/>
                          </a:solidFill>
                          <a:latin typeface="Calibri"/>
                          <a:cs typeface="Calibri"/>
                        </a:rPr>
                        <a:t>of</a:t>
                      </a:r>
                      <a:r>
                        <a:rPr sz="1400" b="1" spc="-10" dirty="0">
                          <a:solidFill>
                            <a:srgbClr val="FFFFFF"/>
                          </a:solidFill>
                          <a:latin typeface="Calibri"/>
                          <a:cs typeface="Calibri"/>
                        </a:rPr>
                        <a:t> Requirement</a:t>
                      </a:r>
                      <a:endParaRPr sz="1400">
                        <a:latin typeface="Calibri"/>
                        <a:cs typeface="Calibri"/>
                      </a:endParaRPr>
                    </a:p>
                  </a:txBody>
                  <a:tcPr marL="0" marR="0" marT="21590" marB="0">
                    <a:lnL w="1905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1F477B"/>
                    </a:solidFill>
                  </a:tcPr>
                </a:tc>
                <a:tc>
                  <a:txBody>
                    <a:bodyPr/>
                    <a:lstStyle/>
                    <a:p>
                      <a:pPr marL="90170" marR="219075">
                        <a:lnSpc>
                          <a:spcPct val="100000"/>
                        </a:lnSpc>
                        <a:spcBef>
                          <a:spcPts val="170"/>
                        </a:spcBef>
                      </a:pPr>
                      <a:r>
                        <a:rPr sz="1400" b="1" spc="-10" dirty="0">
                          <a:solidFill>
                            <a:srgbClr val="FFFFFF"/>
                          </a:solidFill>
                          <a:latin typeface="Calibri"/>
                          <a:cs typeface="Calibri"/>
                        </a:rPr>
                        <a:t>Planned </a:t>
                      </a:r>
                      <a:r>
                        <a:rPr sz="1400" b="1" spc="-20" dirty="0">
                          <a:solidFill>
                            <a:srgbClr val="FFFFFF"/>
                          </a:solidFill>
                          <a:latin typeface="Calibri"/>
                          <a:cs typeface="Calibri"/>
                        </a:rPr>
                        <a:t>Acquisition </a:t>
                      </a:r>
                      <a:r>
                        <a:rPr sz="1400" b="1" spc="-10" dirty="0">
                          <a:solidFill>
                            <a:srgbClr val="FFFFFF"/>
                          </a:solidFill>
                          <a:latin typeface="Calibri"/>
                          <a:cs typeface="Calibri"/>
                        </a:rPr>
                        <a:t>Strategy</a:t>
                      </a:r>
                      <a:endParaRPr sz="1400">
                        <a:latin typeface="Calibri"/>
                        <a:cs typeface="Calibri"/>
                      </a:endParaRPr>
                    </a:p>
                  </a:txBody>
                  <a:tcPr marL="0" marR="0" marT="2159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1F477B"/>
                    </a:solidFill>
                  </a:tcPr>
                </a:tc>
                <a:tc>
                  <a:txBody>
                    <a:bodyPr/>
                    <a:lstStyle/>
                    <a:p>
                      <a:pPr marL="90170" marR="133985">
                        <a:lnSpc>
                          <a:spcPct val="100000"/>
                        </a:lnSpc>
                        <a:spcBef>
                          <a:spcPts val="175"/>
                        </a:spcBef>
                      </a:pPr>
                      <a:r>
                        <a:rPr sz="1400" b="1" spc="-20" dirty="0">
                          <a:solidFill>
                            <a:srgbClr val="FFFFFF"/>
                          </a:solidFill>
                          <a:latin typeface="Calibri"/>
                          <a:cs typeface="Calibri"/>
                        </a:rPr>
                        <a:t>Est. Solicitation Date</a:t>
                      </a:r>
                      <a:endParaRPr sz="1400">
                        <a:latin typeface="Calibri"/>
                        <a:cs typeface="Calibri"/>
                      </a:endParaRPr>
                    </a:p>
                  </a:txBody>
                  <a:tcPr marL="0" marR="0" marT="2222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1F477B"/>
                    </a:solidFill>
                  </a:tcPr>
                </a:tc>
                <a:tc>
                  <a:txBody>
                    <a:bodyPr/>
                    <a:lstStyle/>
                    <a:p>
                      <a:pPr marL="90170">
                        <a:lnSpc>
                          <a:spcPct val="100000"/>
                        </a:lnSpc>
                        <a:spcBef>
                          <a:spcPts val="180"/>
                        </a:spcBef>
                      </a:pPr>
                      <a:r>
                        <a:rPr sz="1400" b="1" spc="-10" dirty="0">
                          <a:solidFill>
                            <a:srgbClr val="FFFFFF"/>
                          </a:solidFill>
                          <a:latin typeface="Calibri"/>
                          <a:cs typeface="Calibri"/>
                        </a:rPr>
                        <a:t>NAICS</a:t>
                      </a:r>
                      <a:endParaRPr sz="1400">
                        <a:latin typeface="Calibri"/>
                        <a:cs typeface="Calibri"/>
                      </a:endParaRPr>
                    </a:p>
                    <a:p>
                      <a:pPr marL="90170">
                        <a:lnSpc>
                          <a:spcPct val="100000"/>
                        </a:lnSpc>
                      </a:pPr>
                      <a:r>
                        <a:rPr sz="1400" b="1" spc="-20" dirty="0">
                          <a:solidFill>
                            <a:srgbClr val="FFFFFF"/>
                          </a:solidFill>
                          <a:latin typeface="Calibri"/>
                          <a:cs typeface="Calibri"/>
                        </a:rPr>
                        <a:t>Code</a:t>
                      </a:r>
                      <a:endParaRPr sz="1400">
                        <a:latin typeface="Calibri"/>
                        <a:cs typeface="Calibri"/>
                      </a:endParaRPr>
                    </a:p>
                  </a:txBody>
                  <a:tcPr marL="0" marR="0" marT="2286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1F477B"/>
                    </a:solidFill>
                  </a:tcPr>
                </a:tc>
                <a:tc>
                  <a:txBody>
                    <a:bodyPr/>
                    <a:lstStyle/>
                    <a:p>
                      <a:pPr marL="90170">
                        <a:lnSpc>
                          <a:spcPct val="100000"/>
                        </a:lnSpc>
                        <a:spcBef>
                          <a:spcPts val="180"/>
                        </a:spcBef>
                      </a:pPr>
                      <a:r>
                        <a:rPr sz="1400" b="1" dirty="0">
                          <a:solidFill>
                            <a:srgbClr val="FFFFFF"/>
                          </a:solidFill>
                          <a:latin typeface="Calibri"/>
                          <a:cs typeface="Calibri"/>
                        </a:rPr>
                        <a:t>Period</a:t>
                      </a:r>
                      <a:r>
                        <a:rPr sz="1400" b="1" spc="-75" dirty="0">
                          <a:solidFill>
                            <a:srgbClr val="FFFFFF"/>
                          </a:solidFill>
                          <a:latin typeface="Calibri"/>
                          <a:cs typeface="Calibri"/>
                        </a:rPr>
                        <a:t> </a:t>
                      </a:r>
                      <a:r>
                        <a:rPr sz="1400" b="1" dirty="0">
                          <a:solidFill>
                            <a:srgbClr val="FFFFFF"/>
                          </a:solidFill>
                          <a:latin typeface="Calibri"/>
                          <a:cs typeface="Calibri"/>
                        </a:rPr>
                        <a:t>of</a:t>
                      </a:r>
                      <a:r>
                        <a:rPr sz="1400" b="1" spc="-75" dirty="0">
                          <a:solidFill>
                            <a:srgbClr val="FFFFFF"/>
                          </a:solidFill>
                          <a:latin typeface="Calibri"/>
                          <a:cs typeface="Calibri"/>
                        </a:rPr>
                        <a:t> </a:t>
                      </a:r>
                      <a:r>
                        <a:rPr sz="1400" b="1" spc="-10" dirty="0">
                          <a:solidFill>
                            <a:srgbClr val="FFFFFF"/>
                          </a:solidFill>
                          <a:latin typeface="Calibri"/>
                          <a:cs typeface="Calibri"/>
                        </a:rPr>
                        <a:t>Performance</a:t>
                      </a:r>
                      <a:endParaRPr sz="1400">
                        <a:latin typeface="Calibri"/>
                        <a:cs typeface="Calibri"/>
                      </a:endParaRPr>
                    </a:p>
                    <a:p>
                      <a:pPr marL="90170">
                        <a:lnSpc>
                          <a:spcPct val="100000"/>
                        </a:lnSpc>
                      </a:pPr>
                      <a:r>
                        <a:rPr sz="1400" b="1" dirty="0">
                          <a:solidFill>
                            <a:srgbClr val="FFFFFF"/>
                          </a:solidFill>
                          <a:latin typeface="Calibri"/>
                          <a:cs typeface="Calibri"/>
                        </a:rPr>
                        <a:t>/</a:t>
                      </a:r>
                      <a:r>
                        <a:rPr sz="1400" b="1" spc="-70" dirty="0">
                          <a:solidFill>
                            <a:srgbClr val="FFFFFF"/>
                          </a:solidFill>
                          <a:latin typeface="Calibri"/>
                          <a:cs typeface="Calibri"/>
                        </a:rPr>
                        <a:t> </a:t>
                      </a:r>
                      <a:r>
                        <a:rPr sz="1400" b="1" dirty="0">
                          <a:solidFill>
                            <a:srgbClr val="FFFFFF"/>
                          </a:solidFill>
                          <a:latin typeface="Calibri"/>
                          <a:cs typeface="Calibri"/>
                        </a:rPr>
                        <a:t>Place</a:t>
                      </a:r>
                      <a:r>
                        <a:rPr sz="1400" b="1" spc="-35" dirty="0">
                          <a:solidFill>
                            <a:srgbClr val="FFFFFF"/>
                          </a:solidFill>
                          <a:latin typeface="Calibri"/>
                          <a:cs typeface="Calibri"/>
                        </a:rPr>
                        <a:t> </a:t>
                      </a:r>
                      <a:r>
                        <a:rPr sz="1400" b="1" dirty="0">
                          <a:solidFill>
                            <a:srgbClr val="FFFFFF"/>
                          </a:solidFill>
                          <a:latin typeface="Calibri"/>
                          <a:cs typeface="Calibri"/>
                        </a:rPr>
                        <a:t>of</a:t>
                      </a:r>
                      <a:r>
                        <a:rPr sz="1400" b="1" spc="-60" dirty="0">
                          <a:solidFill>
                            <a:srgbClr val="FFFFFF"/>
                          </a:solidFill>
                          <a:latin typeface="Calibri"/>
                          <a:cs typeface="Calibri"/>
                        </a:rPr>
                        <a:t> </a:t>
                      </a:r>
                      <a:r>
                        <a:rPr sz="1400" b="1" spc="-10" dirty="0">
                          <a:solidFill>
                            <a:srgbClr val="FFFFFF"/>
                          </a:solidFill>
                          <a:latin typeface="Calibri"/>
                          <a:cs typeface="Calibri"/>
                        </a:rPr>
                        <a:t>Performance</a:t>
                      </a:r>
                      <a:endParaRPr sz="1400">
                        <a:latin typeface="Calibri"/>
                        <a:cs typeface="Calibri"/>
                      </a:endParaRPr>
                    </a:p>
                  </a:txBody>
                  <a:tcPr marL="0" marR="0" marT="2286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1F477B"/>
                    </a:solidFill>
                  </a:tcPr>
                </a:tc>
                <a:extLst>
                  <a:ext uri="{0D108BD9-81ED-4DB2-BD59-A6C34878D82A}">
                    <a16:rowId xmlns:a16="http://schemas.microsoft.com/office/drawing/2014/main" val="10000"/>
                  </a:ext>
                </a:extLst>
              </a:tr>
              <a:tr h="1797685">
                <a:tc>
                  <a:txBody>
                    <a:bodyPr/>
                    <a:lstStyle/>
                    <a:p>
                      <a:pPr marL="90805">
                        <a:lnSpc>
                          <a:spcPct val="100000"/>
                        </a:lnSpc>
                        <a:spcBef>
                          <a:spcPts val="180"/>
                        </a:spcBef>
                      </a:pPr>
                      <a:r>
                        <a:rPr sz="1400" b="1" spc="-10" dirty="0">
                          <a:latin typeface="Calibri"/>
                          <a:cs typeface="Calibri"/>
                        </a:rPr>
                        <a:t>Sexual</a:t>
                      </a:r>
                      <a:r>
                        <a:rPr sz="1400" b="1" spc="-70" dirty="0">
                          <a:latin typeface="Calibri"/>
                          <a:cs typeface="Calibri"/>
                        </a:rPr>
                        <a:t> </a:t>
                      </a:r>
                      <a:r>
                        <a:rPr sz="1400" b="1" dirty="0">
                          <a:latin typeface="Calibri"/>
                          <a:cs typeface="Calibri"/>
                        </a:rPr>
                        <a:t>Assault</a:t>
                      </a:r>
                      <a:r>
                        <a:rPr sz="1400" b="1" spc="-30" dirty="0">
                          <a:latin typeface="Calibri"/>
                          <a:cs typeface="Calibri"/>
                        </a:rPr>
                        <a:t> </a:t>
                      </a:r>
                      <a:r>
                        <a:rPr sz="1400" b="1" dirty="0">
                          <a:latin typeface="Calibri"/>
                          <a:cs typeface="Calibri"/>
                        </a:rPr>
                        <a:t>Victim</a:t>
                      </a:r>
                      <a:r>
                        <a:rPr sz="1400" b="1" spc="-40" dirty="0">
                          <a:latin typeface="Calibri"/>
                          <a:cs typeface="Calibri"/>
                        </a:rPr>
                        <a:t> </a:t>
                      </a:r>
                      <a:r>
                        <a:rPr sz="1400" b="1" spc="-10" dirty="0">
                          <a:latin typeface="Calibri"/>
                          <a:cs typeface="Calibri"/>
                        </a:rPr>
                        <a:t>Outreach</a:t>
                      </a:r>
                      <a:r>
                        <a:rPr sz="1400" b="1" spc="-65" dirty="0">
                          <a:latin typeface="Calibri"/>
                          <a:cs typeface="Calibri"/>
                        </a:rPr>
                        <a:t> </a:t>
                      </a:r>
                      <a:r>
                        <a:rPr sz="1400" b="1" spc="-25" dirty="0">
                          <a:latin typeface="Calibri"/>
                          <a:cs typeface="Calibri"/>
                        </a:rPr>
                        <a:t>Campaign</a:t>
                      </a:r>
                      <a:r>
                        <a:rPr sz="1400" b="1" spc="-55" dirty="0">
                          <a:latin typeface="Calibri"/>
                          <a:cs typeface="Calibri"/>
                        </a:rPr>
                        <a:t> </a:t>
                      </a:r>
                      <a:r>
                        <a:rPr sz="1400" b="1" spc="-25" dirty="0">
                          <a:latin typeface="Calibri"/>
                          <a:cs typeface="Calibri"/>
                        </a:rPr>
                        <a:t>2.0</a:t>
                      </a:r>
                      <a:endParaRPr sz="1400">
                        <a:latin typeface="Calibri"/>
                        <a:cs typeface="Calibri"/>
                      </a:endParaRPr>
                    </a:p>
                    <a:p>
                      <a:pPr marL="90805" marR="160655">
                        <a:lnSpc>
                          <a:spcPct val="100000"/>
                        </a:lnSpc>
                      </a:pPr>
                      <a:r>
                        <a:rPr sz="1400" dirty="0">
                          <a:latin typeface="Calibri"/>
                          <a:cs typeface="Calibri"/>
                        </a:rPr>
                        <a:t>To</a:t>
                      </a:r>
                      <a:r>
                        <a:rPr sz="1400" spc="-50" dirty="0">
                          <a:latin typeface="Calibri"/>
                          <a:cs typeface="Calibri"/>
                        </a:rPr>
                        <a:t> </a:t>
                      </a:r>
                      <a:r>
                        <a:rPr sz="1400" spc="-10" dirty="0">
                          <a:latin typeface="Calibri"/>
                          <a:cs typeface="Calibri"/>
                        </a:rPr>
                        <a:t>improve</a:t>
                      </a:r>
                      <a:r>
                        <a:rPr sz="1400" spc="-30" dirty="0">
                          <a:latin typeface="Calibri"/>
                          <a:cs typeface="Calibri"/>
                        </a:rPr>
                        <a:t> </a:t>
                      </a:r>
                      <a:r>
                        <a:rPr sz="1400" dirty="0">
                          <a:latin typeface="Calibri"/>
                          <a:cs typeface="Calibri"/>
                        </a:rPr>
                        <a:t>training, </a:t>
                      </a:r>
                      <a:r>
                        <a:rPr sz="1400" spc="-20" dirty="0">
                          <a:latin typeface="Calibri"/>
                          <a:cs typeface="Calibri"/>
                        </a:rPr>
                        <a:t>communications,</a:t>
                      </a:r>
                      <a:r>
                        <a:rPr sz="1400" spc="-15" dirty="0">
                          <a:latin typeface="Calibri"/>
                          <a:cs typeface="Calibri"/>
                        </a:rPr>
                        <a:t> </a:t>
                      </a:r>
                      <a:r>
                        <a:rPr sz="1400" spc="-25" dirty="0">
                          <a:latin typeface="Calibri"/>
                          <a:cs typeface="Calibri"/>
                        </a:rPr>
                        <a:t>and</a:t>
                      </a:r>
                      <a:r>
                        <a:rPr sz="1400" spc="500" dirty="0">
                          <a:latin typeface="Calibri"/>
                          <a:cs typeface="Calibri"/>
                        </a:rPr>
                        <a:t> </a:t>
                      </a:r>
                      <a:r>
                        <a:rPr sz="1400" spc="-10" dirty="0">
                          <a:latin typeface="Calibri"/>
                          <a:cs typeface="Calibri"/>
                        </a:rPr>
                        <a:t>outreach,</a:t>
                      </a:r>
                      <a:r>
                        <a:rPr sz="1400" spc="-40" dirty="0">
                          <a:latin typeface="Calibri"/>
                          <a:cs typeface="Calibri"/>
                        </a:rPr>
                        <a:t> </a:t>
                      </a:r>
                      <a:r>
                        <a:rPr sz="1400" dirty="0">
                          <a:latin typeface="Calibri"/>
                          <a:cs typeface="Calibri"/>
                        </a:rPr>
                        <a:t>and</a:t>
                      </a:r>
                      <a:r>
                        <a:rPr sz="1400" spc="-60" dirty="0">
                          <a:latin typeface="Calibri"/>
                          <a:cs typeface="Calibri"/>
                        </a:rPr>
                        <a:t> </a:t>
                      </a:r>
                      <a:r>
                        <a:rPr sz="1400" spc="-10" dirty="0">
                          <a:latin typeface="Calibri"/>
                          <a:cs typeface="Calibri"/>
                        </a:rPr>
                        <a:t>social</a:t>
                      </a:r>
                      <a:r>
                        <a:rPr sz="1400" spc="-50" dirty="0">
                          <a:latin typeface="Calibri"/>
                          <a:cs typeface="Calibri"/>
                        </a:rPr>
                        <a:t> </a:t>
                      </a:r>
                      <a:r>
                        <a:rPr sz="1400" spc="-10" dirty="0">
                          <a:latin typeface="Calibri"/>
                          <a:cs typeface="Calibri"/>
                        </a:rPr>
                        <a:t>marketing</a:t>
                      </a:r>
                      <a:r>
                        <a:rPr sz="1400" spc="-30" dirty="0">
                          <a:latin typeface="Calibri"/>
                          <a:cs typeface="Calibri"/>
                        </a:rPr>
                        <a:t> </a:t>
                      </a:r>
                      <a:r>
                        <a:rPr sz="1400" dirty="0">
                          <a:latin typeface="Calibri"/>
                          <a:cs typeface="Calibri"/>
                        </a:rPr>
                        <a:t>about</a:t>
                      </a:r>
                      <a:r>
                        <a:rPr sz="1400" spc="-40" dirty="0">
                          <a:latin typeface="Calibri"/>
                          <a:cs typeface="Calibri"/>
                        </a:rPr>
                        <a:t> </a:t>
                      </a:r>
                      <a:r>
                        <a:rPr sz="1400" dirty="0">
                          <a:latin typeface="Calibri"/>
                          <a:cs typeface="Calibri"/>
                        </a:rPr>
                        <a:t>sexual</a:t>
                      </a:r>
                      <a:r>
                        <a:rPr sz="1400" spc="-30" dirty="0">
                          <a:latin typeface="Calibri"/>
                          <a:cs typeface="Calibri"/>
                        </a:rPr>
                        <a:t> </a:t>
                      </a:r>
                      <a:r>
                        <a:rPr sz="1400" spc="-10" dirty="0">
                          <a:latin typeface="Calibri"/>
                          <a:cs typeface="Calibri"/>
                        </a:rPr>
                        <a:t>assault of</a:t>
                      </a:r>
                      <a:r>
                        <a:rPr sz="1400" spc="-70" dirty="0">
                          <a:latin typeface="Calibri"/>
                          <a:cs typeface="Calibri"/>
                        </a:rPr>
                        <a:t> </a:t>
                      </a:r>
                      <a:r>
                        <a:rPr sz="1400" spc="-10" dirty="0">
                          <a:latin typeface="Calibri"/>
                          <a:cs typeface="Calibri"/>
                        </a:rPr>
                        <a:t>military</a:t>
                      </a:r>
                      <a:r>
                        <a:rPr sz="1400" spc="-15" dirty="0">
                          <a:latin typeface="Calibri"/>
                          <a:cs typeface="Calibri"/>
                        </a:rPr>
                        <a:t> </a:t>
                      </a:r>
                      <a:r>
                        <a:rPr sz="1400" spc="-10" dirty="0">
                          <a:latin typeface="Calibri"/>
                          <a:cs typeface="Calibri"/>
                        </a:rPr>
                        <a:t>vulnerable</a:t>
                      </a:r>
                      <a:r>
                        <a:rPr sz="1400" spc="-5" dirty="0">
                          <a:latin typeface="Calibri"/>
                          <a:cs typeface="Calibri"/>
                        </a:rPr>
                        <a:t> </a:t>
                      </a:r>
                      <a:r>
                        <a:rPr sz="1400" dirty="0">
                          <a:latin typeface="Calibri"/>
                          <a:cs typeface="Calibri"/>
                        </a:rPr>
                        <a:t>and</a:t>
                      </a:r>
                      <a:r>
                        <a:rPr sz="1400" spc="-40" dirty="0">
                          <a:latin typeface="Calibri"/>
                          <a:cs typeface="Calibri"/>
                        </a:rPr>
                        <a:t> </a:t>
                      </a:r>
                      <a:r>
                        <a:rPr sz="1400" dirty="0">
                          <a:latin typeface="Calibri"/>
                          <a:cs typeface="Calibri"/>
                        </a:rPr>
                        <a:t>special</a:t>
                      </a:r>
                      <a:r>
                        <a:rPr sz="1400" spc="-25" dirty="0">
                          <a:latin typeface="Calibri"/>
                          <a:cs typeface="Calibri"/>
                        </a:rPr>
                        <a:t> </a:t>
                      </a:r>
                      <a:r>
                        <a:rPr sz="1400" spc="-10" dirty="0">
                          <a:latin typeface="Calibri"/>
                          <a:cs typeface="Calibri"/>
                        </a:rPr>
                        <a:t>populations,</a:t>
                      </a:r>
                      <a:r>
                        <a:rPr sz="1400" spc="-5" dirty="0">
                          <a:latin typeface="Calibri"/>
                          <a:cs typeface="Calibri"/>
                        </a:rPr>
                        <a:t> </a:t>
                      </a:r>
                      <a:r>
                        <a:rPr sz="1400" spc="-25" dirty="0">
                          <a:latin typeface="Calibri"/>
                          <a:cs typeface="Calibri"/>
                        </a:rPr>
                        <a:t>not </a:t>
                      </a:r>
                      <a:r>
                        <a:rPr sz="1400" dirty="0">
                          <a:latin typeface="Calibri"/>
                          <a:cs typeface="Calibri"/>
                        </a:rPr>
                        <a:t>only</a:t>
                      </a:r>
                      <a:r>
                        <a:rPr sz="1400" spc="-50" dirty="0">
                          <a:latin typeface="Calibri"/>
                          <a:cs typeface="Calibri"/>
                        </a:rPr>
                        <a:t> </a:t>
                      </a:r>
                      <a:r>
                        <a:rPr sz="1400" dirty="0">
                          <a:latin typeface="Calibri"/>
                          <a:cs typeface="Calibri"/>
                        </a:rPr>
                        <a:t>to</a:t>
                      </a:r>
                      <a:r>
                        <a:rPr sz="1400" spc="-55" dirty="0">
                          <a:latin typeface="Calibri"/>
                          <a:cs typeface="Calibri"/>
                        </a:rPr>
                        <a:t> </a:t>
                      </a:r>
                      <a:r>
                        <a:rPr sz="1400" spc="-10" dirty="0">
                          <a:latin typeface="Calibri"/>
                          <a:cs typeface="Calibri"/>
                        </a:rPr>
                        <a:t>encourage</a:t>
                      </a:r>
                      <a:r>
                        <a:rPr sz="1400" spc="-40" dirty="0">
                          <a:latin typeface="Calibri"/>
                          <a:cs typeface="Calibri"/>
                        </a:rPr>
                        <a:t> </a:t>
                      </a:r>
                      <a:r>
                        <a:rPr sz="1400" dirty="0">
                          <a:latin typeface="Calibri"/>
                          <a:cs typeface="Calibri"/>
                        </a:rPr>
                        <a:t>them</a:t>
                      </a:r>
                      <a:r>
                        <a:rPr sz="1400" spc="-55" dirty="0">
                          <a:latin typeface="Calibri"/>
                          <a:cs typeface="Calibri"/>
                        </a:rPr>
                        <a:t> </a:t>
                      </a:r>
                      <a:r>
                        <a:rPr sz="1400" dirty="0">
                          <a:latin typeface="Calibri"/>
                          <a:cs typeface="Calibri"/>
                        </a:rPr>
                        <a:t>to</a:t>
                      </a:r>
                      <a:r>
                        <a:rPr sz="1400" spc="-55" dirty="0">
                          <a:latin typeface="Calibri"/>
                          <a:cs typeface="Calibri"/>
                        </a:rPr>
                        <a:t> </a:t>
                      </a:r>
                      <a:r>
                        <a:rPr sz="1400" dirty="0">
                          <a:latin typeface="Calibri"/>
                          <a:cs typeface="Calibri"/>
                        </a:rPr>
                        <a:t>seek</a:t>
                      </a:r>
                      <a:r>
                        <a:rPr sz="1400" spc="-55" dirty="0">
                          <a:latin typeface="Calibri"/>
                          <a:cs typeface="Calibri"/>
                        </a:rPr>
                        <a:t> </a:t>
                      </a:r>
                      <a:r>
                        <a:rPr sz="1400" dirty="0">
                          <a:latin typeface="Calibri"/>
                          <a:cs typeface="Calibri"/>
                        </a:rPr>
                        <a:t>support</a:t>
                      </a:r>
                      <a:r>
                        <a:rPr sz="1400" spc="-25" dirty="0">
                          <a:latin typeface="Calibri"/>
                          <a:cs typeface="Calibri"/>
                        </a:rPr>
                        <a:t> </a:t>
                      </a:r>
                      <a:r>
                        <a:rPr sz="1400" dirty="0">
                          <a:latin typeface="Calibri"/>
                          <a:cs typeface="Calibri"/>
                        </a:rPr>
                        <a:t>and</a:t>
                      </a:r>
                      <a:r>
                        <a:rPr sz="1400" spc="-60" dirty="0">
                          <a:latin typeface="Calibri"/>
                          <a:cs typeface="Calibri"/>
                        </a:rPr>
                        <a:t> </a:t>
                      </a:r>
                      <a:r>
                        <a:rPr sz="1400" spc="-10" dirty="0">
                          <a:latin typeface="Calibri"/>
                          <a:cs typeface="Calibri"/>
                        </a:rPr>
                        <a:t>report </a:t>
                      </a:r>
                      <a:r>
                        <a:rPr sz="1400" dirty="0">
                          <a:latin typeface="Calibri"/>
                          <a:cs typeface="Calibri"/>
                        </a:rPr>
                        <a:t>sexual</a:t>
                      </a:r>
                      <a:r>
                        <a:rPr sz="1400" spc="-50" dirty="0">
                          <a:latin typeface="Calibri"/>
                          <a:cs typeface="Calibri"/>
                        </a:rPr>
                        <a:t> </a:t>
                      </a:r>
                      <a:r>
                        <a:rPr sz="1400" spc="-10" dirty="0">
                          <a:latin typeface="Calibri"/>
                          <a:cs typeface="Calibri"/>
                        </a:rPr>
                        <a:t>harassment</a:t>
                      </a:r>
                      <a:r>
                        <a:rPr sz="1400" spc="-40" dirty="0">
                          <a:latin typeface="Calibri"/>
                          <a:cs typeface="Calibri"/>
                        </a:rPr>
                        <a:t> </a:t>
                      </a:r>
                      <a:r>
                        <a:rPr sz="1400" dirty="0">
                          <a:latin typeface="Calibri"/>
                          <a:cs typeface="Calibri"/>
                        </a:rPr>
                        <a:t>and</a:t>
                      </a:r>
                      <a:r>
                        <a:rPr sz="1400" spc="-75" dirty="0">
                          <a:latin typeface="Calibri"/>
                          <a:cs typeface="Calibri"/>
                        </a:rPr>
                        <a:t> </a:t>
                      </a:r>
                      <a:r>
                        <a:rPr sz="1400" dirty="0">
                          <a:latin typeface="Calibri"/>
                          <a:cs typeface="Calibri"/>
                        </a:rPr>
                        <a:t>sexual</a:t>
                      </a:r>
                      <a:r>
                        <a:rPr sz="1400" spc="-45" dirty="0">
                          <a:latin typeface="Calibri"/>
                          <a:cs typeface="Calibri"/>
                        </a:rPr>
                        <a:t> </a:t>
                      </a:r>
                      <a:r>
                        <a:rPr sz="1400" dirty="0">
                          <a:latin typeface="Calibri"/>
                          <a:cs typeface="Calibri"/>
                        </a:rPr>
                        <a:t>assaults,</a:t>
                      </a:r>
                      <a:r>
                        <a:rPr sz="1400" spc="-35" dirty="0">
                          <a:latin typeface="Calibri"/>
                          <a:cs typeface="Calibri"/>
                        </a:rPr>
                        <a:t> </a:t>
                      </a:r>
                      <a:r>
                        <a:rPr sz="1400" dirty="0">
                          <a:latin typeface="Calibri"/>
                          <a:cs typeface="Calibri"/>
                        </a:rPr>
                        <a:t>but</a:t>
                      </a:r>
                      <a:r>
                        <a:rPr sz="1400" spc="-65" dirty="0">
                          <a:latin typeface="Calibri"/>
                          <a:cs typeface="Calibri"/>
                        </a:rPr>
                        <a:t> </a:t>
                      </a:r>
                      <a:r>
                        <a:rPr sz="1400" dirty="0">
                          <a:latin typeface="Calibri"/>
                          <a:cs typeface="Calibri"/>
                        </a:rPr>
                        <a:t>also</a:t>
                      </a:r>
                      <a:r>
                        <a:rPr sz="1400" spc="-70" dirty="0">
                          <a:latin typeface="Calibri"/>
                          <a:cs typeface="Calibri"/>
                        </a:rPr>
                        <a:t> </a:t>
                      </a:r>
                      <a:r>
                        <a:rPr sz="1400" spc="-25" dirty="0">
                          <a:latin typeface="Calibri"/>
                          <a:cs typeface="Calibri"/>
                        </a:rPr>
                        <a:t>to </a:t>
                      </a:r>
                      <a:r>
                        <a:rPr sz="1400" dirty="0">
                          <a:latin typeface="Calibri"/>
                          <a:cs typeface="Calibri"/>
                        </a:rPr>
                        <a:t>refute</a:t>
                      </a:r>
                      <a:r>
                        <a:rPr sz="1400" spc="-25" dirty="0">
                          <a:latin typeface="Calibri"/>
                          <a:cs typeface="Calibri"/>
                        </a:rPr>
                        <a:t> </a:t>
                      </a:r>
                      <a:r>
                        <a:rPr sz="1400" dirty="0">
                          <a:latin typeface="Calibri"/>
                          <a:cs typeface="Calibri"/>
                        </a:rPr>
                        <a:t>the</a:t>
                      </a:r>
                      <a:r>
                        <a:rPr sz="1400" spc="-40" dirty="0">
                          <a:latin typeface="Calibri"/>
                          <a:cs typeface="Calibri"/>
                        </a:rPr>
                        <a:t> </a:t>
                      </a:r>
                      <a:r>
                        <a:rPr sz="1400" dirty="0">
                          <a:latin typeface="Calibri"/>
                          <a:cs typeface="Calibri"/>
                        </a:rPr>
                        <a:t>myths</a:t>
                      </a:r>
                      <a:r>
                        <a:rPr sz="1400" spc="-20" dirty="0">
                          <a:latin typeface="Calibri"/>
                          <a:cs typeface="Calibri"/>
                        </a:rPr>
                        <a:t> </a:t>
                      </a:r>
                      <a:r>
                        <a:rPr sz="1400" dirty="0">
                          <a:latin typeface="Calibri"/>
                          <a:cs typeface="Calibri"/>
                        </a:rPr>
                        <a:t>and</a:t>
                      </a:r>
                      <a:r>
                        <a:rPr sz="1400" spc="-35" dirty="0">
                          <a:latin typeface="Calibri"/>
                          <a:cs typeface="Calibri"/>
                        </a:rPr>
                        <a:t> </a:t>
                      </a:r>
                      <a:r>
                        <a:rPr sz="1400" spc="-20" dirty="0">
                          <a:latin typeface="Calibri"/>
                          <a:cs typeface="Calibri"/>
                        </a:rPr>
                        <a:t>misconceptions</a:t>
                      </a:r>
                      <a:r>
                        <a:rPr sz="1400" spc="-15" dirty="0">
                          <a:latin typeface="Calibri"/>
                          <a:cs typeface="Calibri"/>
                        </a:rPr>
                        <a:t> </a:t>
                      </a:r>
                      <a:r>
                        <a:rPr sz="1400" spc="-10" dirty="0">
                          <a:latin typeface="Calibri"/>
                          <a:cs typeface="Calibri"/>
                        </a:rPr>
                        <a:t>associated </a:t>
                      </a:r>
                      <a:r>
                        <a:rPr sz="1400" dirty="0">
                          <a:latin typeface="Calibri"/>
                          <a:cs typeface="Calibri"/>
                        </a:rPr>
                        <a:t>with</a:t>
                      </a:r>
                      <a:r>
                        <a:rPr sz="1400" spc="-50" dirty="0">
                          <a:latin typeface="Calibri"/>
                          <a:cs typeface="Calibri"/>
                        </a:rPr>
                        <a:t> </a:t>
                      </a:r>
                      <a:r>
                        <a:rPr sz="1400" spc="-10" dirty="0">
                          <a:latin typeface="Calibri"/>
                          <a:cs typeface="Calibri"/>
                        </a:rPr>
                        <a:t>victimization.</a:t>
                      </a:r>
                      <a:r>
                        <a:rPr sz="1400" spc="-30" dirty="0">
                          <a:latin typeface="Calibri"/>
                          <a:cs typeface="Calibri"/>
                        </a:rPr>
                        <a:t> </a:t>
                      </a:r>
                      <a:r>
                        <a:rPr sz="1400" dirty="0">
                          <a:latin typeface="Calibri"/>
                          <a:cs typeface="Calibri"/>
                        </a:rPr>
                        <a:t>(New</a:t>
                      </a:r>
                      <a:r>
                        <a:rPr sz="1400" spc="-65" dirty="0">
                          <a:latin typeface="Calibri"/>
                          <a:cs typeface="Calibri"/>
                        </a:rPr>
                        <a:t> </a:t>
                      </a:r>
                      <a:r>
                        <a:rPr sz="1400" spc="-10" dirty="0">
                          <a:latin typeface="Calibri"/>
                          <a:cs typeface="Calibri"/>
                        </a:rPr>
                        <a:t>Contract)</a:t>
                      </a:r>
                      <a:endParaRPr sz="1400">
                        <a:latin typeface="Calibri"/>
                        <a:cs typeface="Calibri"/>
                      </a:endParaRPr>
                    </a:p>
                  </a:txBody>
                  <a:tcPr marL="0" marR="0" marT="22860" marB="0">
                    <a:lnL w="1905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6E8"/>
                    </a:solidFill>
                  </a:tcPr>
                </a:tc>
                <a:tc>
                  <a:txBody>
                    <a:bodyPr/>
                    <a:lstStyle/>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spcBef>
                          <a:spcPts val="30"/>
                        </a:spcBef>
                      </a:pPr>
                      <a:endParaRPr sz="1150">
                        <a:latin typeface="Times New Roman"/>
                        <a:cs typeface="Times New Roman"/>
                      </a:endParaRPr>
                    </a:p>
                    <a:p>
                      <a:pPr marL="130175" marR="114935" algn="ctr">
                        <a:lnSpc>
                          <a:spcPct val="100000"/>
                        </a:lnSpc>
                      </a:pPr>
                      <a:r>
                        <a:rPr sz="1400" spc="-10" dirty="0">
                          <a:latin typeface="Calibri"/>
                          <a:cs typeface="Calibri"/>
                        </a:rPr>
                        <a:t>Small Business</a:t>
                      </a:r>
                      <a:r>
                        <a:rPr sz="1400" spc="-5" dirty="0">
                          <a:latin typeface="Calibri"/>
                          <a:cs typeface="Calibri"/>
                        </a:rPr>
                        <a:t> </a:t>
                      </a:r>
                      <a:r>
                        <a:rPr sz="1400" spc="-25" dirty="0">
                          <a:latin typeface="Calibri"/>
                          <a:cs typeface="Calibri"/>
                        </a:rPr>
                        <a:t>Set </a:t>
                      </a:r>
                      <a:r>
                        <a:rPr sz="1400" spc="-10" dirty="0">
                          <a:latin typeface="Calibri"/>
                          <a:cs typeface="Calibri"/>
                        </a:rPr>
                        <a:t>Aside</a:t>
                      </a:r>
                      <a:endParaRPr sz="1400">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6E8"/>
                    </a:solidFill>
                  </a:tcPr>
                </a:tc>
                <a:tc>
                  <a:txBody>
                    <a:bodyPr/>
                    <a:lstStyle/>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spcBef>
                          <a:spcPts val="5"/>
                        </a:spcBef>
                      </a:pPr>
                      <a:endParaRPr sz="1300">
                        <a:latin typeface="Times New Roman"/>
                        <a:cs typeface="Times New Roman"/>
                      </a:endParaRPr>
                    </a:p>
                    <a:p>
                      <a:pPr marL="219710">
                        <a:lnSpc>
                          <a:spcPct val="100000"/>
                        </a:lnSpc>
                        <a:spcBef>
                          <a:spcPts val="5"/>
                        </a:spcBef>
                      </a:pPr>
                      <a:r>
                        <a:rPr sz="1400" spc="-10" dirty="0">
                          <a:latin typeface="Calibri"/>
                          <a:cs typeface="Calibri"/>
                        </a:rPr>
                        <a:t>11/2022</a:t>
                      </a:r>
                      <a:endParaRPr sz="1400">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6E8"/>
                    </a:solidFill>
                  </a:tcPr>
                </a:tc>
                <a:tc>
                  <a:txBody>
                    <a:bodyPr/>
                    <a:lstStyle/>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spcBef>
                          <a:spcPts val="5"/>
                        </a:spcBef>
                      </a:pPr>
                      <a:endParaRPr sz="1300" dirty="0">
                        <a:latin typeface="Times New Roman"/>
                        <a:cs typeface="Times New Roman"/>
                      </a:endParaRPr>
                    </a:p>
                    <a:p>
                      <a:pPr algn="ctr">
                        <a:lnSpc>
                          <a:spcPct val="100000"/>
                        </a:lnSpc>
                        <a:spcBef>
                          <a:spcPts val="5"/>
                        </a:spcBef>
                      </a:pPr>
                      <a:r>
                        <a:rPr sz="1400" spc="-10" dirty="0">
                          <a:latin typeface="Calibri"/>
                          <a:cs typeface="Calibri"/>
                        </a:rPr>
                        <a:t>541613</a:t>
                      </a:r>
                      <a:endParaRPr sz="1400" dirty="0">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6E8"/>
                    </a:solidFill>
                  </a:tcPr>
                </a:tc>
                <a:tc>
                  <a:txBody>
                    <a:bodyPr/>
                    <a:lstStyle/>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spcBef>
                          <a:spcPts val="25"/>
                        </a:spcBef>
                      </a:pPr>
                      <a:endParaRPr sz="1900">
                        <a:latin typeface="Times New Roman"/>
                        <a:cs typeface="Times New Roman"/>
                      </a:endParaRPr>
                    </a:p>
                    <a:p>
                      <a:pPr marL="1270" algn="ctr">
                        <a:lnSpc>
                          <a:spcPct val="100000"/>
                        </a:lnSpc>
                      </a:pPr>
                      <a:r>
                        <a:rPr sz="1400" spc="-10" dirty="0">
                          <a:latin typeface="Calibri"/>
                          <a:cs typeface="Calibri"/>
                        </a:rPr>
                        <a:t>11/2022</a:t>
                      </a:r>
                      <a:r>
                        <a:rPr sz="1400" spc="-20" dirty="0">
                          <a:latin typeface="Calibri"/>
                          <a:cs typeface="Calibri"/>
                        </a:rPr>
                        <a:t> </a:t>
                      </a:r>
                      <a:r>
                        <a:rPr sz="1400" dirty="0">
                          <a:latin typeface="Calibri"/>
                          <a:cs typeface="Calibri"/>
                        </a:rPr>
                        <a:t>–</a:t>
                      </a:r>
                      <a:r>
                        <a:rPr sz="1400" spc="-50" dirty="0">
                          <a:latin typeface="Calibri"/>
                          <a:cs typeface="Calibri"/>
                        </a:rPr>
                        <a:t> </a:t>
                      </a:r>
                      <a:r>
                        <a:rPr sz="1400" spc="-10" dirty="0">
                          <a:latin typeface="Calibri"/>
                          <a:cs typeface="Calibri"/>
                        </a:rPr>
                        <a:t>11/2023</a:t>
                      </a:r>
                      <a:endParaRPr sz="1400">
                        <a:latin typeface="Calibri"/>
                        <a:cs typeface="Calibri"/>
                      </a:endParaRPr>
                    </a:p>
                    <a:p>
                      <a:pPr marL="635" algn="ctr">
                        <a:lnSpc>
                          <a:spcPct val="100000"/>
                        </a:lnSpc>
                        <a:spcBef>
                          <a:spcPts val="5"/>
                        </a:spcBef>
                      </a:pPr>
                      <a:r>
                        <a:rPr sz="1400" spc="-10" dirty="0">
                          <a:latin typeface="Calibri"/>
                          <a:cs typeface="Calibri"/>
                        </a:rPr>
                        <a:t>Offsite</a:t>
                      </a:r>
                      <a:endParaRPr sz="1400">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6E8"/>
                    </a:solidFill>
                  </a:tcPr>
                </a:tc>
                <a:extLst>
                  <a:ext uri="{0D108BD9-81ED-4DB2-BD59-A6C34878D82A}">
                    <a16:rowId xmlns:a16="http://schemas.microsoft.com/office/drawing/2014/main" val="10001"/>
                  </a:ext>
                </a:extLst>
              </a:tr>
              <a:tr h="1584960">
                <a:tc>
                  <a:txBody>
                    <a:bodyPr/>
                    <a:lstStyle/>
                    <a:p>
                      <a:pPr marL="91440" marR="307975">
                        <a:lnSpc>
                          <a:spcPct val="100000"/>
                        </a:lnSpc>
                        <a:spcBef>
                          <a:spcPts val="180"/>
                        </a:spcBef>
                      </a:pPr>
                      <a:r>
                        <a:rPr sz="1400" b="1" spc="-20" dirty="0">
                          <a:latin typeface="Calibri"/>
                          <a:cs typeface="Calibri"/>
                        </a:rPr>
                        <a:t>Restorative</a:t>
                      </a:r>
                      <a:r>
                        <a:rPr sz="1400" b="1" spc="-50" dirty="0">
                          <a:latin typeface="Calibri"/>
                          <a:cs typeface="Calibri"/>
                        </a:rPr>
                        <a:t> </a:t>
                      </a:r>
                      <a:r>
                        <a:rPr sz="1400" b="1" dirty="0">
                          <a:latin typeface="Calibri"/>
                          <a:cs typeface="Calibri"/>
                        </a:rPr>
                        <a:t>Justice</a:t>
                      </a:r>
                      <a:r>
                        <a:rPr sz="1400" b="1" spc="-50" dirty="0">
                          <a:latin typeface="Calibri"/>
                          <a:cs typeface="Calibri"/>
                        </a:rPr>
                        <a:t> </a:t>
                      </a:r>
                      <a:r>
                        <a:rPr sz="1400" b="1" spc="-10" dirty="0">
                          <a:latin typeface="Calibri"/>
                          <a:cs typeface="Calibri"/>
                        </a:rPr>
                        <a:t>Model</a:t>
                      </a:r>
                      <a:r>
                        <a:rPr sz="1400" b="1" spc="-55" dirty="0">
                          <a:latin typeface="Calibri"/>
                          <a:cs typeface="Calibri"/>
                        </a:rPr>
                        <a:t> </a:t>
                      </a:r>
                      <a:r>
                        <a:rPr sz="1400" b="1" spc="-10" dirty="0">
                          <a:latin typeface="Calibri"/>
                          <a:cs typeface="Calibri"/>
                        </a:rPr>
                        <a:t>for</a:t>
                      </a:r>
                      <a:r>
                        <a:rPr sz="1400" b="1" spc="-70" dirty="0">
                          <a:latin typeface="Calibri"/>
                          <a:cs typeface="Calibri"/>
                        </a:rPr>
                        <a:t> </a:t>
                      </a:r>
                      <a:r>
                        <a:rPr sz="1400" b="1" dirty="0">
                          <a:latin typeface="Calibri"/>
                          <a:cs typeface="Calibri"/>
                        </a:rPr>
                        <a:t>the</a:t>
                      </a:r>
                      <a:r>
                        <a:rPr sz="1400" b="1" spc="-60" dirty="0">
                          <a:latin typeface="Calibri"/>
                          <a:cs typeface="Calibri"/>
                        </a:rPr>
                        <a:t> </a:t>
                      </a:r>
                      <a:r>
                        <a:rPr sz="1400" b="1" dirty="0">
                          <a:latin typeface="Calibri"/>
                          <a:cs typeface="Calibri"/>
                        </a:rPr>
                        <a:t>Military</a:t>
                      </a:r>
                      <a:r>
                        <a:rPr sz="1400" b="1" spc="-30" dirty="0">
                          <a:latin typeface="Calibri"/>
                          <a:cs typeface="Calibri"/>
                        </a:rPr>
                        <a:t> </a:t>
                      </a:r>
                      <a:r>
                        <a:rPr sz="1400" b="1" spc="-10" dirty="0">
                          <a:latin typeface="Calibri"/>
                          <a:cs typeface="Calibri"/>
                        </a:rPr>
                        <a:t>Justice System</a:t>
                      </a:r>
                      <a:r>
                        <a:rPr sz="1400" b="1" spc="-60" dirty="0">
                          <a:latin typeface="Calibri"/>
                          <a:cs typeface="Calibri"/>
                        </a:rPr>
                        <a:t> </a:t>
                      </a:r>
                      <a:r>
                        <a:rPr sz="1400" b="1" spc="-10" dirty="0">
                          <a:latin typeface="Calibri"/>
                          <a:cs typeface="Calibri"/>
                        </a:rPr>
                        <a:t>Requirement</a:t>
                      </a:r>
                      <a:endParaRPr sz="1400">
                        <a:latin typeface="Calibri"/>
                        <a:cs typeface="Calibri"/>
                      </a:endParaRPr>
                    </a:p>
                    <a:p>
                      <a:pPr marL="91440" marR="163830">
                        <a:lnSpc>
                          <a:spcPct val="100000"/>
                        </a:lnSpc>
                        <a:spcBef>
                          <a:spcPts val="5"/>
                        </a:spcBef>
                      </a:pPr>
                      <a:r>
                        <a:rPr sz="1400" spc="-10" dirty="0">
                          <a:latin typeface="Calibri"/>
                          <a:cs typeface="Calibri"/>
                        </a:rPr>
                        <a:t>SAPRO</a:t>
                      </a:r>
                      <a:r>
                        <a:rPr sz="1400" spc="-70" dirty="0">
                          <a:latin typeface="Calibri"/>
                          <a:cs typeface="Calibri"/>
                        </a:rPr>
                        <a:t> </a:t>
                      </a:r>
                      <a:r>
                        <a:rPr sz="1400" dirty="0">
                          <a:latin typeface="Calibri"/>
                          <a:cs typeface="Calibri"/>
                        </a:rPr>
                        <a:t>seeks</a:t>
                      </a:r>
                      <a:r>
                        <a:rPr sz="1400" spc="-60" dirty="0">
                          <a:latin typeface="Calibri"/>
                          <a:cs typeface="Calibri"/>
                        </a:rPr>
                        <a:t> </a:t>
                      </a:r>
                      <a:r>
                        <a:rPr sz="1400" dirty="0">
                          <a:latin typeface="Calibri"/>
                          <a:cs typeface="Calibri"/>
                        </a:rPr>
                        <a:t>to</a:t>
                      </a:r>
                      <a:r>
                        <a:rPr sz="1400" spc="-70" dirty="0">
                          <a:latin typeface="Calibri"/>
                          <a:cs typeface="Calibri"/>
                        </a:rPr>
                        <a:t> </a:t>
                      </a:r>
                      <a:r>
                        <a:rPr sz="1400" dirty="0">
                          <a:latin typeface="Calibri"/>
                          <a:cs typeface="Calibri"/>
                        </a:rPr>
                        <a:t>develop</a:t>
                      </a:r>
                      <a:r>
                        <a:rPr sz="1400" spc="-35" dirty="0">
                          <a:latin typeface="Calibri"/>
                          <a:cs typeface="Calibri"/>
                        </a:rPr>
                        <a:t> </a:t>
                      </a:r>
                      <a:r>
                        <a:rPr sz="1400" dirty="0">
                          <a:latin typeface="Calibri"/>
                          <a:cs typeface="Calibri"/>
                        </a:rPr>
                        <a:t>and</a:t>
                      </a:r>
                      <a:r>
                        <a:rPr sz="1400" spc="-65" dirty="0">
                          <a:latin typeface="Calibri"/>
                          <a:cs typeface="Calibri"/>
                        </a:rPr>
                        <a:t> </a:t>
                      </a:r>
                      <a:r>
                        <a:rPr sz="1400" spc="-10" dirty="0">
                          <a:latin typeface="Calibri"/>
                          <a:cs typeface="Calibri"/>
                        </a:rPr>
                        <a:t>implement</a:t>
                      </a:r>
                      <a:r>
                        <a:rPr sz="1400" spc="-35" dirty="0">
                          <a:latin typeface="Calibri"/>
                          <a:cs typeface="Calibri"/>
                        </a:rPr>
                        <a:t> </a:t>
                      </a:r>
                      <a:r>
                        <a:rPr sz="1400" spc="-50" dirty="0">
                          <a:latin typeface="Calibri"/>
                          <a:cs typeface="Calibri"/>
                        </a:rPr>
                        <a:t>a </a:t>
                      </a:r>
                      <a:r>
                        <a:rPr sz="1400" spc="-10" dirty="0">
                          <a:latin typeface="Calibri"/>
                          <a:cs typeface="Calibri"/>
                        </a:rPr>
                        <a:t>restorative</a:t>
                      </a:r>
                      <a:r>
                        <a:rPr sz="1400" spc="-20" dirty="0">
                          <a:latin typeface="Calibri"/>
                          <a:cs typeface="Calibri"/>
                        </a:rPr>
                        <a:t> </a:t>
                      </a:r>
                      <a:r>
                        <a:rPr sz="1400" spc="-10" dirty="0">
                          <a:latin typeface="Calibri"/>
                          <a:cs typeface="Calibri"/>
                        </a:rPr>
                        <a:t>justice</a:t>
                      </a:r>
                      <a:r>
                        <a:rPr sz="1400" spc="-30" dirty="0">
                          <a:latin typeface="Calibri"/>
                          <a:cs typeface="Calibri"/>
                        </a:rPr>
                        <a:t> </a:t>
                      </a:r>
                      <a:r>
                        <a:rPr sz="1400" spc="-10" dirty="0">
                          <a:latin typeface="Calibri"/>
                          <a:cs typeface="Calibri"/>
                        </a:rPr>
                        <a:t>model</a:t>
                      </a:r>
                      <a:r>
                        <a:rPr sz="1400" spc="-55" dirty="0">
                          <a:latin typeface="Calibri"/>
                          <a:cs typeface="Calibri"/>
                        </a:rPr>
                        <a:t> </a:t>
                      </a:r>
                      <a:r>
                        <a:rPr sz="1400" dirty="0">
                          <a:latin typeface="Calibri"/>
                          <a:cs typeface="Calibri"/>
                        </a:rPr>
                        <a:t>within</a:t>
                      </a:r>
                      <a:r>
                        <a:rPr sz="1400" spc="-20" dirty="0">
                          <a:latin typeface="Calibri"/>
                          <a:cs typeface="Calibri"/>
                        </a:rPr>
                        <a:t> </a:t>
                      </a:r>
                      <a:r>
                        <a:rPr sz="1400" dirty="0">
                          <a:latin typeface="Calibri"/>
                          <a:cs typeface="Calibri"/>
                        </a:rPr>
                        <a:t>the</a:t>
                      </a:r>
                      <a:r>
                        <a:rPr sz="1400" spc="-30" dirty="0">
                          <a:latin typeface="Calibri"/>
                          <a:cs typeface="Calibri"/>
                        </a:rPr>
                        <a:t> </a:t>
                      </a:r>
                      <a:r>
                        <a:rPr sz="1400" spc="-10" dirty="0">
                          <a:latin typeface="Calibri"/>
                          <a:cs typeface="Calibri"/>
                        </a:rPr>
                        <a:t>military</a:t>
                      </a:r>
                      <a:r>
                        <a:rPr sz="1400" spc="-20" dirty="0">
                          <a:latin typeface="Calibri"/>
                          <a:cs typeface="Calibri"/>
                        </a:rPr>
                        <a:t> </a:t>
                      </a:r>
                      <a:r>
                        <a:rPr sz="1400" spc="-10" dirty="0">
                          <a:latin typeface="Calibri"/>
                          <a:cs typeface="Calibri"/>
                        </a:rPr>
                        <a:t>justice system</a:t>
                      </a:r>
                      <a:r>
                        <a:rPr sz="1400" spc="-35" dirty="0">
                          <a:latin typeface="Calibri"/>
                          <a:cs typeface="Calibri"/>
                        </a:rPr>
                        <a:t> </a:t>
                      </a:r>
                      <a:r>
                        <a:rPr sz="1400" dirty="0">
                          <a:latin typeface="Calibri"/>
                          <a:cs typeface="Calibri"/>
                        </a:rPr>
                        <a:t>that</a:t>
                      </a:r>
                      <a:r>
                        <a:rPr sz="1400" spc="-25" dirty="0">
                          <a:latin typeface="Calibri"/>
                          <a:cs typeface="Calibri"/>
                        </a:rPr>
                        <a:t> </a:t>
                      </a:r>
                      <a:r>
                        <a:rPr sz="1400" dirty="0">
                          <a:latin typeface="Calibri"/>
                          <a:cs typeface="Calibri"/>
                        </a:rPr>
                        <a:t>will</a:t>
                      </a:r>
                      <a:r>
                        <a:rPr sz="1400" spc="-35" dirty="0">
                          <a:latin typeface="Calibri"/>
                          <a:cs typeface="Calibri"/>
                        </a:rPr>
                        <a:t> </a:t>
                      </a:r>
                      <a:r>
                        <a:rPr sz="1400" spc="-10" dirty="0">
                          <a:latin typeface="Calibri"/>
                          <a:cs typeface="Calibri"/>
                        </a:rPr>
                        <a:t>encourage</a:t>
                      </a:r>
                      <a:r>
                        <a:rPr sz="1400" spc="-35" dirty="0">
                          <a:latin typeface="Calibri"/>
                          <a:cs typeface="Calibri"/>
                        </a:rPr>
                        <a:t> </a:t>
                      </a:r>
                      <a:r>
                        <a:rPr sz="1400" spc="-10" dirty="0">
                          <a:latin typeface="Calibri"/>
                          <a:cs typeface="Calibri"/>
                        </a:rPr>
                        <a:t>more</a:t>
                      </a:r>
                      <a:r>
                        <a:rPr sz="1400" spc="-60" dirty="0">
                          <a:latin typeface="Calibri"/>
                          <a:cs typeface="Calibri"/>
                        </a:rPr>
                        <a:t> </a:t>
                      </a:r>
                      <a:r>
                        <a:rPr sz="1400" spc="-10" dirty="0">
                          <a:latin typeface="Calibri"/>
                          <a:cs typeface="Calibri"/>
                        </a:rPr>
                        <a:t>Service</a:t>
                      </a:r>
                      <a:r>
                        <a:rPr sz="1400" spc="-45" dirty="0">
                          <a:latin typeface="Calibri"/>
                          <a:cs typeface="Calibri"/>
                        </a:rPr>
                        <a:t> </a:t>
                      </a:r>
                      <a:r>
                        <a:rPr sz="1400" spc="-10" dirty="0">
                          <a:latin typeface="Calibri"/>
                          <a:cs typeface="Calibri"/>
                        </a:rPr>
                        <a:t>members </a:t>
                      </a:r>
                      <a:r>
                        <a:rPr sz="1400" dirty="0">
                          <a:latin typeface="Calibri"/>
                          <a:cs typeface="Calibri"/>
                        </a:rPr>
                        <a:t>to</a:t>
                      </a:r>
                      <a:r>
                        <a:rPr sz="1400" spc="-80" dirty="0">
                          <a:latin typeface="Calibri"/>
                          <a:cs typeface="Calibri"/>
                        </a:rPr>
                        <a:t> </a:t>
                      </a:r>
                      <a:r>
                        <a:rPr sz="1400" dirty="0">
                          <a:latin typeface="Calibri"/>
                          <a:cs typeface="Calibri"/>
                        </a:rPr>
                        <a:t>report</a:t>
                      </a:r>
                      <a:r>
                        <a:rPr sz="1400" spc="-60" dirty="0">
                          <a:latin typeface="Calibri"/>
                          <a:cs typeface="Calibri"/>
                        </a:rPr>
                        <a:t> </a:t>
                      </a:r>
                      <a:r>
                        <a:rPr sz="1400" dirty="0">
                          <a:latin typeface="Calibri"/>
                          <a:cs typeface="Calibri"/>
                        </a:rPr>
                        <a:t>sexual</a:t>
                      </a:r>
                      <a:r>
                        <a:rPr sz="1400" spc="-35" dirty="0">
                          <a:latin typeface="Calibri"/>
                          <a:cs typeface="Calibri"/>
                        </a:rPr>
                        <a:t> </a:t>
                      </a:r>
                      <a:r>
                        <a:rPr sz="1400" dirty="0">
                          <a:latin typeface="Calibri"/>
                          <a:cs typeface="Calibri"/>
                        </a:rPr>
                        <a:t>assaults</a:t>
                      </a:r>
                      <a:r>
                        <a:rPr sz="1400" spc="-30" dirty="0">
                          <a:latin typeface="Calibri"/>
                          <a:cs typeface="Calibri"/>
                        </a:rPr>
                        <a:t> </a:t>
                      </a:r>
                      <a:r>
                        <a:rPr sz="1400" dirty="0">
                          <a:latin typeface="Calibri"/>
                          <a:cs typeface="Calibri"/>
                        </a:rPr>
                        <a:t>they’ve</a:t>
                      </a:r>
                      <a:r>
                        <a:rPr sz="1400" spc="-35" dirty="0">
                          <a:latin typeface="Calibri"/>
                          <a:cs typeface="Calibri"/>
                        </a:rPr>
                        <a:t> </a:t>
                      </a:r>
                      <a:r>
                        <a:rPr sz="1400" spc="-10" dirty="0">
                          <a:latin typeface="Calibri"/>
                          <a:cs typeface="Calibri"/>
                        </a:rPr>
                        <a:t>experienced</a:t>
                      </a:r>
                      <a:r>
                        <a:rPr sz="1400" spc="-45" dirty="0">
                          <a:latin typeface="Calibri"/>
                          <a:cs typeface="Calibri"/>
                        </a:rPr>
                        <a:t> </a:t>
                      </a:r>
                      <a:r>
                        <a:rPr sz="1400" dirty="0">
                          <a:latin typeface="Calibri"/>
                          <a:cs typeface="Calibri"/>
                        </a:rPr>
                        <a:t>in</a:t>
                      </a:r>
                      <a:r>
                        <a:rPr sz="1400" spc="-65" dirty="0">
                          <a:latin typeface="Calibri"/>
                          <a:cs typeface="Calibri"/>
                        </a:rPr>
                        <a:t> </a:t>
                      </a:r>
                      <a:r>
                        <a:rPr sz="1400" spc="-25" dirty="0">
                          <a:latin typeface="Calibri"/>
                          <a:cs typeface="Calibri"/>
                        </a:rPr>
                        <a:t>the </a:t>
                      </a:r>
                      <a:r>
                        <a:rPr sz="1400" spc="-10" dirty="0">
                          <a:latin typeface="Calibri"/>
                          <a:cs typeface="Calibri"/>
                        </a:rPr>
                        <a:t>military.</a:t>
                      </a:r>
                      <a:r>
                        <a:rPr sz="1400" spc="-5" dirty="0">
                          <a:latin typeface="Calibri"/>
                          <a:cs typeface="Calibri"/>
                        </a:rPr>
                        <a:t> </a:t>
                      </a:r>
                      <a:r>
                        <a:rPr sz="1400" spc="-10" dirty="0">
                          <a:latin typeface="Calibri"/>
                          <a:cs typeface="Calibri"/>
                        </a:rPr>
                        <a:t>(New</a:t>
                      </a:r>
                      <a:r>
                        <a:rPr sz="1400" spc="-55" dirty="0">
                          <a:latin typeface="Calibri"/>
                          <a:cs typeface="Calibri"/>
                        </a:rPr>
                        <a:t> </a:t>
                      </a:r>
                      <a:r>
                        <a:rPr sz="1400" spc="-10" dirty="0">
                          <a:latin typeface="Calibri"/>
                          <a:cs typeface="Calibri"/>
                        </a:rPr>
                        <a:t>Contract)</a:t>
                      </a:r>
                      <a:endParaRPr sz="1400">
                        <a:latin typeface="Calibri"/>
                        <a:cs typeface="Calibri"/>
                      </a:endParaRPr>
                    </a:p>
                  </a:txBody>
                  <a:tcPr marL="0" marR="0" marT="22860" marB="0">
                    <a:lnL w="1905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4"/>
                    </a:solidFill>
                  </a:tcPr>
                </a:tc>
                <a:tc>
                  <a:txBody>
                    <a:bodyPr/>
                    <a:lstStyle/>
                    <a:p>
                      <a:pPr>
                        <a:lnSpc>
                          <a:spcPct val="100000"/>
                        </a:lnSpc>
                      </a:pPr>
                      <a:endParaRPr sz="1400">
                        <a:latin typeface="Times New Roman"/>
                        <a:cs typeface="Times New Roman"/>
                      </a:endParaRPr>
                    </a:p>
                    <a:p>
                      <a:pPr>
                        <a:lnSpc>
                          <a:spcPct val="100000"/>
                        </a:lnSpc>
                        <a:spcBef>
                          <a:spcPts val="15"/>
                        </a:spcBef>
                      </a:pPr>
                      <a:endParaRPr sz="1800">
                        <a:latin typeface="Times New Roman"/>
                        <a:cs typeface="Times New Roman"/>
                      </a:endParaRPr>
                    </a:p>
                    <a:p>
                      <a:pPr marL="130175" marR="114935" algn="ctr">
                        <a:lnSpc>
                          <a:spcPct val="100000"/>
                        </a:lnSpc>
                      </a:pPr>
                      <a:r>
                        <a:rPr sz="1400" spc="-10" dirty="0">
                          <a:latin typeface="Calibri"/>
                          <a:cs typeface="Calibri"/>
                        </a:rPr>
                        <a:t>Small Business</a:t>
                      </a:r>
                      <a:r>
                        <a:rPr sz="1400" spc="-5" dirty="0">
                          <a:latin typeface="Calibri"/>
                          <a:cs typeface="Calibri"/>
                        </a:rPr>
                        <a:t> </a:t>
                      </a:r>
                      <a:r>
                        <a:rPr sz="1400" spc="-25" dirty="0">
                          <a:latin typeface="Calibri"/>
                          <a:cs typeface="Calibri"/>
                        </a:rPr>
                        <a:t>Set </a:t>
                      </a:r>
                      <a:r>
                        <a:rPr sz="1400" spc="-10" dirty="0">
                          <a:latin typeface="Calibri"/>
                          <a:cs typeface="Calibri"/>
                        </a:rPr>
                        <a:t>Aside</a:t>
                      </a:r>
                      <a:endParaRPr sz="14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4"/>
                    </a:solidFill>
                  </a:tcPr>
                </a:tc>
                <a:tc>
                  <a:txBody>
                    <a:bodyPr/>
                    <a:lstStyle/>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spcBef>
                          <a:spcPts val="30"/>
                        </a:spcBef>
                      </a:pPr>
                      <a:endParaRPr sz="1900">
                        <a:latin typeface="Times New Roman"/>
                        <a:cs typeface="Times New Roman"/>
                      </a:endParaRPr>
                    </a:p>
                    <a:p>
                      <a:pPr marL="219710">
                        <a:lnSpc>
                          <a:spcPct val="100000"/>
                        </a:lnSpc>
                      </a:pPr>
                      <a:r>
                        <a:rPr sz="1400" spc="-10" dirty="0">
                          <a:latin typeface="Calibri"/>
                          <a:cs typeface="Calibri"/>
                        </a:rPr>
                        <a:t>11/2022</a:t>
                      </a:r>
                      <a:endParaRPr sz="14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4"/>
                    </a:solidFill>
                  </a:tcPr>
                </a:tc>
                <a:tc>
                  <a:txBody>
                    <a:bodyPr/>
                    <a:lstStyle/>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spcBef>
                          <a:spcPts val="30"/>
                        </a:spcBef>
                      </a:pPr>
                      <a:endParaRPr sz="1900">
                        <a:latin typeface="Times New Roman"/>
                        <a:cs typeface="Times New Roman"/>
                      </a:endParaRPr>
                    </a:p>
                    <a:p>
                      <a:pPr algn="ctr">
                        <a:lnSpc>
                          <a:spcPct val="100000"/>
                        </a:lnSpc>
                      </a:pPr>
                      <a:r>
                        <a:rPr sz="1400" spc="-10" dirty="0">
                          <a:latin typeface="Calibri"/>
                          <a:cs typeface="Calibri"/>
                        </a:rPr>
                        <a:t>624190</a:t>
                      </a:r>
                      <a:endParaRPr sz="14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4"/>
                    </a:solidFill>
                  </a:tcPr>
                </a:tc>
                <a:tc>
                  <a:txBody>
                    <a:bodyPr/>
                    <a:lstStyle/>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spcBef>
                          <a:spcPts val="35"/>
                        </a:spcBef>
                      </a:pPr>
                      <a:endParaRPr sz="1150" dirty="0">
                        <a:latin typeface="Times New Roman"/>
                        <a:cs typeface="Times New Roman"/>
                      </a:endParaRPr>
                    </a:p>
                    <a:p>
                      <a:pPr marL="1270" algn="ctr">
                        <a:lnSpc>
                          <a:spcPct val="100000"/>
                        </a:lnSpc>
                      </a:pPr>
                      <a:r>
                        <a:rPr sz="1400" spc="-10" dirty="0">
                          <a:latin typeface="Calibri"/>
                          <a:cs typeface="Calibri"/>
                        </a:rPr>
                        <a:t>11/2022</a:t>
                      </a:r>
                      <a:r>
                        <a:rPr sz="1400" spc="-20" dirty="0">
                          <a:latin typeface="Calibri"/>
                          <a:cs typeface="Calibri"/>
                        </a:rPr>
                        <a:t> </a:t>
                      </a:r>
                      <a:r>
                        <a:rPr sz="1400" dirty="0">
                          <a:latin typeface="Calibri"/>
                          <a:cs typeface="Calibri"/>
                        </a:rPr>
                        <a:t>–</a:t>
                      </a:r>
                      <a:r>
                        <a:rPr sz="1400" spc="-50" dirty="0">
                          <a:latin typeface="Calibri"/>
                          <a:cs typeface="Calibri"/>
                        </a:rPr>
                        <a:t> </a:t>
                      </a:r>
                      <a:r>
                        <a:rPr sz="1400" spc="-10" dirty="0">
                          <a:latin typeface="Calibri"/>
                          <a:cs typeface="Calibri"/>
                        </a:rPr>
                        <a:t>11/2024</a:t>
                      </a:r>
                      <a:endParaRPr sz="1400" dirty="0">
                        <a:latin typeface="Calibri"/>
                        <a:cs typeface="Calibri"/>
                      </a:endParaRPr>
                    </a:p>
                    <a:p>
                      <a:pPr marL="1270" algn="ctr">
                        <a:lnSpc>
                          <a:spcPct val="100000"/>
                        </a:lnSpc>
                      </a:pPr>
                      <a:r>
                        <a:rPr sz="1400" spc="-10" dirty="0">
                          <a:latin typeface="Calibri"/>
                          <a:cs typeface="Calibri"/>
                        </a:rPr>
                        <a:t>Offsite</a:t>
                      </a:r>
                      <a:endParaRPr sz="1400" dirty="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4"/>
                    </a:solidFill>
                  </a:tcPr>
                </a:tc>
                <a:extLst>
                  <a:ext uri="{0D108BD9-81ED-4DB2-BD59-A6C34878D82A}">
                    <a16:rowId xmlns:a16="http://schemas.microsoft.com/office/drawing/2014/main" val="10002"/>
                  </a:ext>
                </a:extLst>
              </a:tr>
            </a:tbl>
          </a:graphicData>
        </a:graphic>
      </p:graphicFrame>
      <p:pic>
        <p:nvPicPr>
          <p:cNvPr id="9" name="object 2"/>
          <p:cNvPicPr/>
          <p:nvPr/>
        </p:nvPicPr>
        <p:blipFill>
          <a:blip r:embed="rId2" cstate="print"/>
          <a:stretch>
            <a:fillRect/>
          </a:stretch>
        </p:blipFill>
        <p:spPr>
          <a:xfrm>
            <a:off x="1327868" y="78744"/>
            <a:ext cx="7434469" cy="861283"/>
          </a:xfrm>
          <a:prstGeom prst="rect">
            <a:avLst/>
          </a:prstGeom>
        </p:spPr>
      </p:pic>
    </p:spTree>
    <p:extLst>
      <p:ext uri="{BB962C8B-B14F-4D97-AF65-F5344CB8AC3E}">
        <p14:creationId xmlns:p14="http://schemas.microsoft.com/office/powerpoint/2010/main" val="4277637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46888" y="6564630"/>
            <a:ext cx="11704955" cy="0"/>
          </a:xfrm>
          <a:custGeom>
            <a:avLst/>
            <a:gdLst/>
            <a:ahLst/>
            <a:cxnLst/>
            <a:rect l="l" t="t" r="r" b="b"/>
            <a:pathLst>
              <a:path w="11704955">
                <a:moveTo>
                  <a:pt x="0" y="0"/>
                </a:moveTo>
                <a:lnTo>
                  <a:pt x="11704739" y="0"/>
                </a:lnTo>
              </a:path>
            </a:pathLst>
          </a:custGeom>
          <a:ln w="19812">
            <a:solidFill>
              <a:srgbClr val="1F3973"/>
            </a:solidFill>
          </a:ln>
        </p:spPr>
        <p:txBody>
          <a:bodyPr wrap="square" lIns="0" tIns="0" rIns="0" bIns="0" rtlCol="0"/>
          <a:lstStyle/>
          <a:p>
            <a:endParaRPr/>
          </a:p>
        </p:txBody>
      </p:sp>
      <p:sp>
        <p:nvSpPr>
          <p:cNvPr id="4" name="object 4"/>
          <p:cNvSpPr txBox="1">
            <a:spLocks noGrp="1"/>
          </p:cNvSpPr>
          <p:nvPr>
            <p:ph type="title"/>
          </p:nvPr>
        </p:nvSpPr>
        <p:spPr>
          <a:xfrm>
            <a:off x="838200" y="1023559"/>
            <a:ext cx="10515600" cy="469871"/>
          </a:xfrm>
          <a:prstGeom prst="rect">
            <a:avLst/>
          </a:prstGeom>
        </p:spPr>
        <p:txBody>
          <a:bodyPr vert="horz" wrap="square" lIns="0" tIns="99567" rIns="0" bIns="0" rtlCol="0">
            <a:spAutoFit/>
          </a:bodyPr>
          <a:lstStyle/>
          <a:p>
            <a:pPr marL="1644650">
              <a:lnSpc>
                <a:spcPct val="100000"/>
              </a:lnSpc>
              <a:spcBef>
                <a:spcPts val="100"/>
              </a:spcBef>
            </a:pPr>
            <a:r>
              <a:rPr sz="2400" b="1" dirty="0">
                <a:solidFill>
                  <a:srgbClr val="003976"/>
                </a:solidFill>
                <a:latin typeface="Arial"/>
                <a:cs typeface="Arial"/>
              </a:rPr>
              <a:t>FY2023</a:t>
            </a:r>
            <a:r>
              <a:rPr sz="2400" b="1" spc="-130" dirty="0">
                <a:solidFill>
                  <a:srgbClr val="003976"/>
                </a:solidFill>
                <a:latin typeface="Arial"/>
                <a:cs typeface="Arial"/>
              </a:rPr>
              <a:t> </a:t>
            </a:r>
            <a:r>
              <a:rPr sz="2400" b="1" dirty="0">
                <a:solidFill>
                  <a:srgbClr val="003976"/>
                </a:solidFill>
                <a:latin typeface="Arial"/>
                <a:cs typeface="Arial"/>
              </a:rPr>
              <a:t>Proposed</a:t>
            </a:r>
            <a:r>
              <a:rPr sz="2400" b="1" spc="-145" dirty="0">
                <a:solidFill>
                  <a:srgbClr val="003976"/>
                </a:solidFill>
                <a:latin typeface="Arial"/>
                <a:cs typeface="Arial"/>
              </a:rPr>
              <a:t> </a:t>
            </a:r>
            <a:r>
              <a:rPr sz="2400" b="1" dirty="0">
                <a:solidFill>
                  <a:srgbClr val="003976"/>
                </a:solidFill>
                <a:latin typeface="Arial"/>
                <a:cs typeface="Arial"/>
              </a:rPr>
              <a:t>Procurements</a:t>
            </a:r>
            <a:r>
              <a:rPr sz="2400" b="1" spc="-70" dirty="0">
                <a:solidFill>
                  <a:srgbClr val="003976"/>
                </a:solidFill>
                <a:latin typeface="Arial"/>
                <a:cs typeface="Arial"/>
              </a:rPr>
              <a:t> </a:t>
            </a:r>
            <a:r>
              <a:rPr sz="2400" b="1" spc="-10" dirty="0">
                <a:solidFill>
                  <a:srgbClr val="003976"/>
                </a:solidFill>
                <a:latin typeface="Arial"/>
                <a:cs typeface="Arial"/>
              </a:rPr>
              <a:t>(cont.)</a:t>
            </a:r>
            <a:endParaRPr sz="2400" dirty="0">
              <a:latin typeface="Arial"/>
              <a:cs typeface="Arial"/>
            </a:endParaRPr>
          </a:p>
        </p:txBody>
      </p:sp>
      <p:sp>
        <p:nvSpPr>
          <p:cNvPr id="7" name="object 7"/>
          <p:cNvSpPr txBox="1"/>
          <p:nvPr/>
        </p:nvSpPr>
        <p:spPr>
          <a:xfrm>
            <a:off x="1742695" y="6362044"/>
            <a:ext cx="7711440" cy="416559"/>
          </a:xfrm>
          <a:prstGeom prst="rect">
            <a:avLst/>
          </a:prstGeom>
        </p:spPr>
        <p:txBody>
          <a:bodyPr vert="horz" wrap="square" lIns="0" tIns="635" rIns="0" bIns="0" rtlCol="0">
            <a:spAutoFit/>
          </a:bodyPr>
          <a:lstStyle/>
          <a:p>
            <a:pPr marL="12700">
              <a:lnSpc>
                <a:spcPct val="100000"/>
              </a:lnSpc>
              <a:spcBef>
                <a:spcPts val="5"/>
              </a:spcBef>
            </a:pPr>
            <a:r>
              <a:rPr sz="1000" dirty="0">
                <a:latin typeface="Arial"/>
                <a:cs typeface="Arial"/>
              </a:rPr>
              <a:t>Note:</a:t>
            </a:r>
            <a:r>
              <a:rPr sz="1000" spc="-55" dirty="0">
                <a:latin typeface="Arial"/>
                <a:cs typeface="Arial"/>
              </a:rPr>
              <a:t> </a:t>
            </a:r>
            <a:r>
              <a:rPr sz="1000" dirty="0">
                <a:latin typeface="Arial"/>
                <a:cs typeface="Arial"/>
              </a:rPr>
              <a:t>The</a:t>
            </a:r>
            <a:r>
              <a:rPr sz="1000" spc="-25" dirty="0">
                <a:latin typeface="Arial"/>
                <a:cs typeface="Arial"/>
              </a:rPr>
              <a:t> </a:t>
            </a:r>
            <a:r>
              <a:rPr sz="1000" spc="-20" dirty="0">
                <a:latin typeface="Arial"/>
                <a:cs typeface="Arial"/>
              </a:rPr>
              <a:t>Government</a:t>
            </a:r>
            <a:r>
              <a:rPr sz="1000" spc="-60" dirty="0">
                <a:latin typeface="Arial"/>
                <a:cs typeface="Arial"/>
              </a:rPr>
              <a:t> </a:t>
            </a:r>
            <a:r>
              <a:rPr sz="1000" dirty="0">
                <a:latin typeface="Arial"/>
                <a:cs typeface="Arial"/>
              </a:rPr>
              <a:t>does</a:t>
            </a:r>
            <a:r>
              <a:rPr sz="1000" spc="-35" dirty="0">
                <a:latin typeface="Arial"/>
                <a:cs typeface="Arial"/>
              </a:rPr>
              <a:t> </a:t>
            </a:r>
            <a:r>
              <a:rPr sz="1000" dirty="0">
                <a:latin typeface="Arial"/>
                <a:cs typeface="Arial"/>
              </a:rPr>
              <a:t>not</a:t>
            </a:r>
            <a:r>
              <a:rPr sz="1000" spc="-35" dirty="0">
                <a:latin typeface="Arial"/>
                <a:cs typeface="Arial"/>
              </a:rPr>
              <a:t> </a:t>
            </a:r>
            <a:r>
              <a:rPr sz="1000" spc="-20" dirty="0">
                <a:latin typeface="Arial"/>
                <a:cs typeface="Arial"/>
              </a:rPr>
              <a:t>guarantee</a:t>
            </a:r>
            <a:r>
              <a:rPr sz="1000" spc="-65" dirty="0">
                <a:latin typeface="Arial"/>
                <a:cs typeface="Arial"/>
              </a:rPr>
              <a:t> </a:t>
            </a:r>
            <a:r>
              <a:rPr sz="1000" dirty="0">
                <a:latin typeface="Arial"/>
                <a:cs typeface="Arial"/>
              </a:rPr>
              <a:t>that</a:t>
            </a:r>
            <a:r>
              <a:rPr sz="1000" spc="-35" dirty="0">
                <a:latin typeface="Arial"/>
                <a:cs typeface="Arial"/>
              </a:rPr>
              <a:t> </a:t>
            </a:r>
            <a:r>
              <a:rPr sz="1000" dirty="0">
                <a:latin typeface="Arial"/>
                <a:cs typeface="Arial"/>
              </a:rPr>
              <a:t>the</a:t>
            </a:r>
            <a:r>
              <a:rPr sz="1000" spc="-35" dirty="0">
                <a:latin typeface="Arial"/>
                <a:cs typeface="Arial"/>
              </a:rPr>
              <a:t> </a:t>
            </a:r>
            <a:r>
              <a:rPr sz="1000" spc="-10" dirty="0">
                <a:latin typeface="Arial"/>
                <a:cs typeface="Arial"/>
              </a:rPr>
              <a:t>information</a:t>
            </a:r>
            <a:r>
              <a:rPr sz="1000" spc="-45" dirty="0">
                <a:latin typeface="Arial"/>
                <a:cs typeface="Arial"/>
              </a:rPr>
              <a:t> </a:t>
            </a:r>
            <a:r>
              <a:rPr sz="1000" spc="-10" dirty="0">
                <a:latin typeface="Arial"/>
                <a:cs typeface="Arial"/>
              </a:rPr>
              <a:t>provided</a:t>
            </a:r>
            <a:r>
              <a:rPr sz="1000" spc="-50" dirty="0">
                <a:latin typeface="Arial"/>
                <a:cs typeface="Arial"/>
              </a:rPr>
              <a:t> </a:t>
            </a:r>
            <a:r>
              <a:rPr sz="1000" dirty="0">
                <a:latin typeface="Arial"/>
                <a:cs typeface="Arial"/>
              </a:rPr>
              <a:t>is</a:t>
            </a:r>
            <a:r>
              <a:rPr sz="1000" spc="10" dirty="0">
                <a:latin typeface="Arial"/>
                <a:cs typeface="Arial"/>
              </a:rPr>
              <a:t> </a:t>
            </a:r>
            <a:r>
              <a:rPr sz="1000" spc="-10" dirty="0">
                <a:latin typeface="Arial"/>
                <a:cs typeface="Arial"/>
              </a:rPr>
              <a:t>firm/factual.</a:t>
            </a:r>
            <a:r>
              <a:rPr sz="1000" spc="-35" dirty="0">
                <a:latin typeface="Arial"/>
                <a:cs typeface="Arial"/>
              </a:rPr>
              <a:t> </a:t>
            </a:r>
            <a:r>
              <a:rPr sz="1000" dirty="0">
                <a:latin typeface="Arial"/>
                <a:cs typeface="Arial"/>
              </a:rPr>
              <a:t>It</a:t>
            </a:r>
            <a:r>
              <a:rPr sz="1000" spc="-10" dirty="0">
                <a:latin typeface="Arial"/>
                <a:cs typeface="Arial"/>
              </a:rPr>
              <a:t> should</a:t>
            </a:r>
            <a:r>
              <a:rPr sz="1000" spc="-40" dirty="0">
                <a:latin typeface="Arial"/>
                <a:cs typeface="Arial"/>
              </a:rPr>
              <a:t> </a:t>
            </a:r>
            <a:r>
              <a:rPr sz="1000" dirty="0">
                <a:latin typeface="Arial"/>
                <a:cs typeface="Arial"/>
              </a:rPr>
              <a:t>not</a:t>
            </a:r>
            <a:r>
              <a:rPr sz="1000" spc="-40" dirty="0">
                <a:latin typeface="Arial"/>
                <a:cs typeface="Arial"/>
              </a:rPr>
              <a:t> </a:t>
            </a:r>
            <a:r>
              <a:rPr sz="1000" dirty="0">
                <a:latin typeface="Arial"/>
                <a:cs typeface="Arial"/>
              </a:rPr>
              <a:t>be</a:t>
            </a:r>
            <a:r>
              <a:rPr sz="1000" spc="-20" dirty="0">
                <a:latin typeface="Arial"/>
                <a:cs typeface="Arial"/>
              </a:rPr>
              <a:t> </a:t>
            </a:r>
            <a:r>
              <a:rPr sz="1000" spc="-10" dirty="0">
                <a:latin typeface="Arial"/>
                <a:cs typeface="Arial"/>
              </a:rPr>
              <a:t>used</a:t>
            </a:r>
            <a:r>
              <a:rPr sz="1000" spc="-50" dirty="0">
                <a:latin typeface="Arial"/>
                <a:cs typeface="Arial"/>
              </a:rPr>
              <a:t> </a:t>
            </a:r>
            <a:r>
              <a:rPr sz="1000" dirty="0">
                <a:latin typeface="Arial"/>
                <a:cs typeface="Arial"/>
              </a:rPr>
              <a:t>for</a:t>
            </a:r>
            <a:r>
              <a:rPr sz="1000" spc="-10" dirty="0">
                <a:latin typeface="Arial"/>
                <a:cs typeface="Arial"/>
              </a:rPr>
              <a:t> </a:t>
            </a:r>
            <a:r>
              <a:rPr sz="1000" dirty="0">
                <a:latin typeface="Arial"/>
                <a:cs typeface="Arial"/>
              </a:rPr>
              <a:t>bid</a:t>
            </a:r>
            <a:r>
              <a:rPr sz="1000" spc="-15" dirty="0">
                <a:latin typeface="Arial"/>
                <a:cs typeface="Arial"/>
              </a:rPr>
              <a:t> </a:t>
            </a:r>
            <a:r>
              <a:rPr sz="1000" dirty="0">
                <a:latin typeface="Arial"/>
                <a:cs typeface="Arial"/>
              </a:rPr>
              <a:t>and</a:t>
            </a:r>
            <a:r>
              <a:rPr sz="1000" spc="-45" dirty="0">
                <a:latin typeface="Arial"/>
                <a:cs typeface="Arial"/>
              </a:rPr>
              <a:t> </a:t>
            </a:r>
            <a:r>
              <a:rPr sz="1000" spc="-10" dirty="0">
                <a:latin typeface="Arial"/>
                <a:cs typeface="Arial"/>
              </a:rPr>
              <a:t>proposal</a:t>
            </a:r>
            <a:r>
              <a:rPr sz="1000" spc="-25" dirty="0">
                <a:latin typeface="Arial"/>
                <a:cs typeface="Arial"/>
              </a:rPr>
              <a:t> </a:t>
            </a:r>
            <a:r>
              <a:rPr sz="1000" spc="-10" dirty="0">
                <a:latin typeface="Arial"/>
                <a:cs typeface="Arial"/>
              </a:rPr>
              <a:t>purposes.</a:t>
            </a:r>
            <a:endParaRPr sz="1000">
              <a:latin typeface="Arial"/>
              <a:cs typeface="Arial"/>
            </a:endParaRPr>
          </a:p>
          <a:p>
            <a:pPr marL="2776220">
              <a:lnSpc>
                <a:spcPct val="100000"/>
              </a:lnSpc>
              <a:spcBef>
                <a:spcPts val="700"/>
              </a:spcBef>
            </a:pPr>
            <a:r>
              <a:rPr sz="1050" dirty="0">
                <a:latin typeface="Arial"/>
                <a:cs typeface="Arial"/>
              </a:rPr>
              <a:t>DoD</a:t>
            </a:r>
            <a:r>
              <a:rPr sz="1050" spc="-45" dirty="0">
                <a:latin typeface="Arial"/>
                <a:cs typeface="Arial"/>
              </a:rPr>
              <a:t> </a:t>
            </a:r>
            <a:r>
              <a:rPr sz="1050" dirty="0">
                <a:latin typeface="Arial"/>
                <a:cs typeface="Arial"/>
              </a:rPr>
              <a:t>Sexual</a:t>
            </a:r>
            <a:r>
              <a:rPr sz="1050" spc="-10" dirty="0">
                <a:latin typeface="Arial"/>
                <a:cs typeface="Arial"/>
              </a:rPr>
              <a:t> Assault</a:t>
            </a:r>
            <a:r>
              <a:rPr sz="1050" spc="-70" dirty="0">
                <a:latin typeface="Arial"/>
                <a:cs typeface="Arial"/>
              </a:rPr>
              <a:t> </a:t>
            </a:r>
            <a:r>
              <a:rPr sz="1050" dirty="0">
                <a:latin typeface="Arial"/>
                <a:cs typeface="Arial"/>
              </a:rPr>
              <a:t>Prevention</a:t>
            </a:r>
            <a:r>
              <a:rPr sz="1050" spc="5" dirty="0">
                <a:latin typeface="Arial"/>
                <a:cs typeface="Arial"/>
              </a:rPr>
              <a:t> </a:t>
            </a:r>
            <a:r>
              <a:rPr sz="1050" dirty="0">
                <a:latin typeface="Arial"/>
                <a:cs typeface="Arial"/>
              </a:rPr>
              <a:t>and</a:t>
            </a:r>
            <a:r>
              <a:rPr sz="1050" spc="-30" dirty="0">
                <a:latin typeface="Arial"/>
                <a:cs typeface="Arial"/>
              </a:rPr>
              <a:t> </a:t>
            </a:r>
            <a:r>
              <a:rPr sz="1050" dirty="0">
                <a:latin typeface="Arial"/>
                <a:cs typeface="Arial"/>
              </a:rPr>
              <a:t>Response</a:t>
            </a:r>
            <a:r>
              <a:rPr sz="1050" spc="-5" dirty="0">
                <a:latin typeface="Arial"/>
                <a:cs typeface="Arial"/>
              </a:rPr>
              <a:t> </a:t>
            </a:r>
            <a:r>
              <a:rPr sz="1050" spc="-10" dirty="0">
                <a:latin typeface="Arial"/>
                <a:cs typeface="Arial"/>
              </a:rPr>
              <a:t>Office</a:t>
            </a:r>
            <a:endParaRPr sz="1050">
              <a:latin typeface="Arial"/>
              <a:cs typeface="Arial"/>
            </a:endParaRPr>
          </a:p>
        </p:txBody>
      </p:sp>
      <p:sp>
        <p:nvSpPr>
          <p:cNvPr id="8" name="object 8"/>
          <p:cNvSpPr txBox="1"/>
          <p:nvPr/>
        </p:nvSpPr>
        <p:spPr>
          <a:xfrm>
            <a:off x="11716506" y="6589107"/>
            <a:ext cx="236854" cy="174625"/>
          </a:xfrm>
          <a:prstGeom prst="rect">
            <a:avLst/>
          </a:prstGeom>
        </p:spPr>
        <p:txBody>
          <a:bodyPr vert="horz" wrap="square" lIns="0" tIns="0" rIns="0" bIns="0" rtlCol="0">
            <a:spAutoFit/>
          </a:bodyPr>
          <a:lstStyle/>
          <a:p>
            <a:pPr marL="38100">
              <a:lnSpc>
                <a:spcPct val="100000"/>
              </a:lnSpc>
            </a:pPr>
            <a:fld id="{81D60167-4931-47E6-BA6A-407CBD079E47}" type="slidenum">
              <a:rPr sz="1050" spc="-25" dirty="0">
                <a:latin typeface="Arial"/>
                <a:cs typeface="Arial"/>
              </a:rPr>
              <a:t>5</a:t>
            </a:fld>
            <a:endParaRPr sz="1050">
              <a:latin typeface="Arial"/>
              <a:cs typeface="Arial"/>
            </a:endParaRPr>
          </a:p>
        </p:txBody>
      </p:sp>
      <p:sp>
        <p:nvSpPr>
          <p:cNvPr id="5" name="object 5"/>
          <p:cNvSpPr txBox="1"/>
          <p:nvPr/>
        </p:nvSpPr>
        <p:spPr>
          <a:xfrm>
            <a:off x="1840258" y="1516258"/>
            <a:ext cx="8288020" cy="513715"/>
          </a:xfrm>
          <a:prstGeom prst="rect">
            <a:avLst/>
          </a:prstGeom>
        </p:spPr>
        <p:txBody>
          <a:bodyPr vert="horz" wrap="square" lIns="0" tIns="12700" rIns="0" bIns="0" rtlCol="0">
            <a:spAutoFit/>
          </a:bodyPr>
          <a:lstStyle/>
          <a:p>
            <a:pPr marL="12700" marR="5080" indent="-635">
              <a:lnSpc>
                <a:spcPct val="100000"/>
              </a:lnSpc>
              <a:spcBef>
                <a:spcPts val="100"/>
              </a:spcBef>
            </a:pPr>
            <a:r>
              <a:rPr sz="1600" b="1" dirty="0">
                <a:latin typeface="Arial"/>
                <a:cs typeface="Arial"/>
              </a:rPr>
              <a:t>All</a:t>
            </a:r>
            <a:r>
              <a:rPr sz="1600" b="1" spc="-60" dirty="0">
                <a:latin typeface="Arial"/>
                <a:cs typeface="Arial"/>
              </a:rPr>
              <a:t> </a:t>
            </a:r>
            <a:r>
              <a:rPr sz="1600" b="1" dirty="0">
                <a:latin typeface="Arial"/>
                <a:cs typeface="Arial"/>
              </a:rPr>
              <a:t>SAPRO</a:t>
            </a:r>
            <a:r>
              <a:rPr sz="1600" b="1" spc="-70" dirty="0">
                <a:latin typeface="Arial"/>
                <a:cs typeface="Arial"/>
              </a:rPr>
              <a:t> </a:t>
            </a:r>
            <a:r>
              <a:rPr sz="1600" b="1" dirty="0">
                <a:latin typeface="Arial"/>
                <a:cs typeface="Arial"/>
              </a:rPr>
              <a:t>requirements</a:t>
            </a:r>
            <a:r>
              <a:rPr sz="1600" b="1" spc="-35" dirty="0">
                <a:latin typeface="Arial"/>
                <a:cs typeface="Arial"/>
              </a:rPr>
              <a:t> </a:t>
            </a:r>
            <a:r>
              <a:rPr sz="1600" b="1" dirty="0">
                <a:latin typeface="Arial"/>
                <a:cs typeface="Arial"/>
              </a:rPr>
              <a:t>shall</a:t>
            </a:r>
            <a:r>
              <a:rPr sz="1600" b="1" spc="-30" dirty="0">
                <a:latin typeface="Arial"/>
                <a:cs typeface="Arial"/>
              </a:rPr>
              <a:t> </a:t>
            </a:r>
            <a:r>
              <a:rPr sz="1600" b="1" dirty="0">
                <a:latin typeface="Arial"/>
                <a:cs typeface="Arial"/>
              </a:rPr>
              <a:t>be</a:t>
            </a:r>
            <a:r>
              <a:rPr sz="1600" b="1" spc="-50" dirty="0">
                <a:latin typeface="Arial"/>
                <a:cs typeface="Arial"/>
              </a:rPr>
              <a:t> </a:t>
            </a:r>
            <a:r>
              <a:rPr sz="1600" b="1" dirty="0">
                <a:latin typeface="Arial"/>
                <a:cs typeface="Arial"/>
              </a:rPr>
              <a:t>based</a:t>
            </a:r>
            <a:r>
              <a:rPr sz="1600" b="1" spc="-55" dirty="0">
                <a:latin typeface="Arial"/>
                <a:cs typeface="Arial"/>
              </a:rPr>
              <a:t> </a:t>
            </a:r>
            <a:r>
              <a:rPr sz="1600" b="1" dirty="0">
                <a:latin typeface="Arial"/>
                <a:cs typeface="Arial"/>
              </a:rPr>
              <a:t>on</a:t>
            </a:r>
            <a:r>
              <a:rPr sz="1600" b="1" spc="-55" dirty="0">
                <a:latin typeface="Arial"/>
                <a:cs typeface="Arial"/>
              </a:rPr>
              <a:t> </a:t>
            </a:r>
            <a:r>
              <a:rPr sz="1600" b="1" dirty="0">
                <a:latin typeface="Arial"/>
                <a:cs typeface="Arial"/>
              </a:rPr>
              <a:t>sound</a:t>
            </a:r>
            <a:r>
              <a:rPr sz="1600" b="1" spc="-70" dirty="0">
                <a:latin typeface="Arial"/>
                <a:cs typeface="Arial"/>
              </a:rPr>
              <a:t> </a:t>
            </a:r>
            <a:r>
              <a:rPr sz="1600" b="1" dirty="0">
                <a:latin typeface="Arial"/>
                <a:cs typeface="Arial"/>
              </a:rPr>
              <a:t>practices</a:t>
            </a:r>
            <a:r>
              <a:rPr sz="1600" b="1" spc="-40" dirty="0">
                <a:latin typeface="Arial"/>
                <a:cs typeface="Arial"/>
              </a:rPr>
              <a:t> </a:t>
            </a:r>
            <a:r>
              <a:rPr sz="1600" b="1" dirty="0">
                <a:latin typeface="Arial"/>
                <a:cs typeface="Arial"/>
              </a:rPr>
              <a:t>in</a:t>
            </a:r>
            <a:r>
              <a:rPr sz="1600" b="1" spc="-25" dirty="0">
                <a:latin typeface="Arial"/>
                <a:cs typeface="Arial"/>
              </a:rPr>
              <a:t> </a:t>
            </a:r>
            <a:r>
              <a:rPr sz="1600" b="1" dirty="0">
                <a:latin typeface="Arial"/>
                <a:cs typeface="Arial"/>
              </a:rPr>
              <a:t>health</a:t>
            </a:r>
            <a:r>
              <a:rPr sz="1600" b="1" spc="-35" dirty="0">
                <a:latin typeface="Arial"/>
                <a:cs typeface="Arial"/>
              </a:rPr>
              <a:t> </a:t>
            </a:r>
            <a:r>
              <a:rPr sz="1600" b="1" spc="-10" dirty="0">
                <a:latin typeface="Arial"/>
                <a:cs typeface="Arial"/>
              </a:rPr>
              <a:t>communications </a:t>
            </a:r>
            <a:r>
              <a:rPr sz="1600" b="1" dirty="0">
                <a:latin typeface="Arial"/>
                <a:cs typeface="Arial"/>
              </a:rPr>
              <a:t>and</a:t>
            </a:r>
            <a:r>
              <a:rPr sz="1600" b="1" spc="-120" dirty="0">
                <a:latin typeface="Arial"/>
                <a:cs typeface="Arial"/>
              </a:rPr>
              <a:t> </a:t>
            </a:r>
            <a:r>
              <a:rPr sz="1600" b="1" dirty="0">
                <a:latin typeface="Arial"/>
                <a:cs typeface="Arial"/>
              </a:rPr>
              <a:t>require</a:t>
            </a:r>
            <a:r>
              <a:rPr sz="1600" b="1" spc="-65" dirty="0">
                <a:latin typeface="Arial"/>
                <a:cs typeface="Arial"/>
              </a:rPr>
              <a:t> </a:t>
            </a:r>
            <a:r>
              <a:rPr sz="1600" b="1" dirty="0">
                <a:latin typeface="Arial"/>
                <a:cs typeface="Arial"/>
              </a:rPr>
              <a:t>sexual</a:t>
            </a:r>
            <a:r>
              <a:rPr sz="1600" b="1" spc="-70" dirty="0">
                <a:latin typeface="Arial"/>
                <a:cs typeface="Arial"/>
              </a:rPr>
              <a:t> </a:t>
            </a:r>
            <a:r>
              <a:rPr sz="1600" b="1" dirty="0">
                <a:latin typeface="Arial"/>
                <a:cs typeface="Arial"/>
              </a:rPr>
              <a:t>violence</a:t>
            </a:r>
            <a:r>
              <a:rPr sz="1600" b="1" spc="-60" dirty="0">
                <a:latin typeface="Arial"/>
                <a:cs typeface="Arial"/>
              </a:rPr>
              <a:t> </a:t>
            </a:r>
            <a:r>
              <a:rPr sz="1600" b="1" dirty="0">
                <a:latin typeface="Arial"/>
                <a:cs typeface="Arial"/>
              </a:rPr>
              <a:t>subject</a:t>
            </a:r>
            <a:r>
              <a:rPr sz="1600" b="1" spc="-55" dirty="0">
                <a:latin typeface="Arial"/>
                <a:cs typeface="Arial"/>
              </a:rPr>
              <a:t> </a:t>
            </a:r>
            <a:r>
              <a:rPr sz="1600" b="1" dirty="0">
                <a:latin typeface="Arial"/>
                <a:cs typeface="Arial"/>
              </a:rPr>
              <a:t>matter</a:t>
            </a:r>
            <a:r>
              <a:rPr sz="1600" b="1" spc="-25" dirty="0">
                <a:latin typeface="Arial"/>
                <a:cs typeface="Arial"/>
              </a:rPr>
              <a:t> </a:t>
            </a:r>
            <a:r>
              <a:rPr sz="1600" b="1" spc="-10" dirty="0">
                <a:latin typeface="Arial"/>
                <a:cs typeface="Arial"/>
              </a:rPr>
              <a:t>expertise.</a:t>
            </a:r>
            <a:endParaRPr sz="1600" dirty="0">
              <a:latin typeface="Arial"/>
              <a:cs typeface="Arial"/>
            </a:endParaRPr>
          </a:p>
        </p:txBody>
      </p:sp>
      <p:graphicFrame>
        <p:nvGraphicFramePr>
          <p:cNvPr id="6" name="object 6"/>
          <p:cNvGraphicFramePr>
            <a:graphicFrameLocks noGrp="1"/>
          </p:cNvGraphicFramePr>
          <p:nvPr>
            <p:extLst>
              <p:ext uri="{D42A27DB-BD31-4B8C-83A1-F6EECF244321}">
                <p14:modId xmlns:p14="http://schemas.microsoft.com/office/powerpoint/2010/main" val="2565056163"/>
              </p:ext>
            </p:extLst>
          </p:nvPr>
        </p:nvGraphicFramePr>
        <p:xfrm>
          <a:off x="1600795" y="2339563"/>
          <a:ext cx="8911587" cy="3596005"/>
        </p:xfrm>
        <a:graphic>
          <a:graphicData uri="http://schemas.openxmlformats.org/drawingml/2006/table">
            <a:tbl>
              <a:tblPr firstRow="1" bandRow="1">
                <a:tableStyleId>{2D5ABB26-0587-4C30-8999-92F81FD0307C}</a:tableStyleId>
              </a:tblPr>
              <a:tblGrid>
                <a:gridCol w="3961129">
                  <a:extLst>
                    <a:ext uri="{9D8B030D-6E8A-4147-A177-3AD203B41FA5}">
                      <a16:colId xmlns:a16="http://schemas.microsoft.com/office/drawing/2014/main" val="20000"/>
                    </a:ext>
                  </a:extLst>
                </a:gridCol>
                <a:gridCol w="1131570">
                  <a:extLst>
                    <a:ext uri="{9D8B030D-6E8A-4147-A177-3AD203B41FA5}">
                      <a16:colId xmlns:a16="http://schemas.microsoft.com/office/drawing/2014/main" val="20001"/>
                    </a:ext>
                  </a:extLst>
                </a:gridCol>
                <a:gridCol w="1048385">
                  <a:extLst>
                    <a:ext uri="{9D8B030D-6E8A-4147-A177-3AD203B41FA5}">
                      <a16:colId xmlns:a16="http://schemas.microsoft.com/office/drawing/2014/main" val="20002"/>
                    </a:ext>
                  </a:extLst>
                </a:gridCol>
                <a:gridCol w="898524">
                  <a:extLst>
                    <a:ext uri="{9D8B030D-6E8A-4147-A177-3AD203B41FA5}">
                      <a16:colId xmlns:a16="http://schemas.microsoft.com/office/drawing/2014/main" val="20003"/>
                    </a:ext>
                  </a:extLst>
                </a:gridCol>
                <a:gridCol w="1871979">
                  <a:extLst>
                    <a:ext uri="{9D8B030D-6E8A-4147-A177-3AD203B41FA5}">
                      <a16:colId xmlns:a16="http://schemas.microsoft.com/office/drawing/2014/main" val="20004"/>
                    </a:ext>
                  </a:extLst>
                </a:gridCol>
              </a:tblGrid>
              <a:tr h="731520">
                <a:tc>
                  <a:txBody>
                    <a:bodyPr/>
                    <a:lstStyle/>
                    <a:p>
                      <a:pPr marL="90805">
                        <a:lnSpc>
                          <a:spcPct val="100000"/>
                        </a:lnSpc>
                        <a:spcBef>
                          <a:spcPts val="170"/>
                        </a:spcBef>
                      </a:pPr>
                      <a:r>
                        <a:rPr sz="1400" b="1" spc="-20" dirty="0">
                          <a:solidFill>
                            <a:srgbClr val="FFFFFF"/>
                          </a:solidFill>
                          <a:latin typeface="Calibri"/>
                          <a:cs typeface="Calibri"/>
                        </a:rPr>
                        <a:t>Title/Description</a:t>
                      </a:r>
                      <a:r>
                        <a:rPr sz="1400" b="1" spc="55" dirty="0">
                          <a:solidFill>
                            <a:srgbClr val="FFFFFF"/>
                          </a:solidFill>
                          <a:latin typeface="Calibri"/>
                          <a:cs typeface="Calibri"/>
                        </a:rPr>
                        <a:t> </a:t>
                      </a:r>
                      <a:r>
                        <a:rPr sz="1400" b="1" dirty="0">
                          <a:solidFill>
                            <a:srgbClr val="FFFFFF"/>
                          </a:solidFill>
                          <a:latin typeface="Calibri"/>
                          <a:cs typeface="Calibri"/>
                        </a:rPr>
                        <a:t>of</a:t>
                      </a:r>
                      <a:r>
                        <a:rPr sz="1400" b="1" spc="-10" dirty="0">
                          <a:solidFill>
                            <a:srgbClr val="FFFFFF"/>
                          </a:solidFill>
                          <a:latin typeface="Calibri"/>
                          <a:cs typeface="Calibri"/>
                        </a:rPr>
                        <a:t> Requirement</a:t>
                      </a:r>
                      <a:endParaRPr sz="1400">
                        <a:latin typeface="Calibri"/>
                        <a:cs typeface="Calibri"/>
                      </a:endParaRPr>
                    </a:p>
                  </a:txBody>
                  <a:tcPr marL="0" marR="0" marT="21590" marB="0">
                    <a:lnL w="1905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1F477B"/>
                    </a:solidFill>
                  </a:tcPr>
                </a:tc>
                <a:tc>
                  <a:txBody>
                    <a:bodyPr/>
                    <a:lstStyle/>
                    <a:p>
                      <a:pPr marL="90170" marR="219075">
                        <a:lnSpc>
                          <a:spcPct val="100000"/>
                        </a:lnSpc>
                        <a:spcBef>
                          <a:spcPts val="170"/>
                        </a:spcBef>
                      </a:pPr>
                      <a:r>
                        <a:rPr sz="1400" b="1" spc="-10" dirty="0">
                          <a:solidFill>
                            <a:srgbClr val="FFFFFF"/>
                          </a:solidFill>
                          <a:latin typeface="Calibri"/>
                          <a:cs typeface="Calibri"/>
                        </a:rPr>
                        <a:t>Planned </a:t>
                      </a:r>
                      <a:r>
                        <a:rPr sz="1400" b="1" spc="-20" dirty="0">
                          <a:solidFill>
                            <a:srgbClr val="FFFFFF"/>
                          </a:solidFill>
                          <a:latin typeface="Calibri"/>
                          <a:cs typeface="Calibri"/>
                        </a:rPr>
                        <a:t>Acquisition </a:t>
                      </a:r>
                      <a:r>
                        <a:rPr sz="1400" b="1" spc="-10" dirty="0">
                          <a:solidFill>
                            <a:srgbClr val="FFFFFF"/>
                          </a:solidFill>
                          <a:latin typeface="Calibri"/>
                          <a:cs typeface="Calibri"/>
                        </a:rPr>
                        <a:t>Strategy</a:t>
                      </a:r>
                      <a:endParaRPr sz="1400">
                        <a:latin typeface="Calibri"/>
                        <a:cs typeface="Calibri"/>
                      </a:endParaRPr>
                    </a:p>
                  </a:txBody>
                  <a:tcPr marL="0" marR="0" marT="2159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1F477B"/>
                    </a:solidFill>
                  </a:tcPr>
                </a:tc>
                <a:tc>
                  <a:txBody>
                    <a:bodyPr/>
                    <a:lstStyle/>
                    <a:p>
                      <a:pPr marL="90170" marR="133985">
                        <a:lnSpc>
                          <a:spcPct val="100000"/>
                        </a:lnSpc>
                        <a:spcBef>
                          <a:spcPts val="175"/>
                        </a:spcBef>
                      </a:pPr>
                      <a:r>
                        <a:rPr sz="1400" b="1" spc="-20" dirty="0">
                          <a:solidFill>
                            <a:srgbClr val="FFFFFF"/>
                          </a:solidFill>
                          <a:latin typeface="Calibri"/>
                          <a:cs typeface="Calibri"/>
                        </a:rPr>
                        <a:t>Est. Solicitation Date</a:t>
                      </a:r>
                      <a:endParaRPr sz="1400">
                        <a:latin typeface="Calibri"/>
                        <a:cs typeface="Calibri"/>
                      </a:endParaRPr>
                    </a:p>
                  </a:txBody>
                  <a:tcPr marL="0" marR="0" marT="2222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1F477B"/>
                    </a:solidFill>
                  </a:tcPr>
                </a:tc>
                <a:tc>
                  <a:txBody>
                    <a:bodyPr/>
                    <a:lstStyle/>
                    <a:p>
                      <a:pPr marL="90170">
                        <a:lnSpc>
                          <a:spcPct val="100000"/>
                        </a:lnSpc>
                        <a:spcBef>
                          <a:spcPts val="180"/>
                        </a:spcBef>
                      </a:pPr>
                      <a:r>
                        <a:rPr sz="1400" b="1" spc="-10" dirty="0" smtClean="0">
                          <a:solidFill>
                            <a:srgbClr val="FFFFFF"/>
                          </a:solidFill>
                          <a:latin typeface="Calibri"/>
                          <a:cs typeface="Calibri"/>
                        </a:rPr>
                        <a:t>N</a:t>
                      </a:r>
                      <a:r>
                        <a:rPr lang="en-US" sz="1400" b="1" spc="-10" dirty="0" smtClean="0">
                          <a:solidFill>
                            <a:srgbClr val="FFFFFF"/>
                          </a:solidFill>
                          <a:latin typeface="Calibri"/>
                          <a:cs typeface="Calibri"/>
                        </a:rPr>
                        <a:t>]</a:t>
                      </a:r>
                      <a:r>
                        <a:rPr sz="1400" b="1" spc="-10" dirty="0" smtClean="0">
                          <a:solidFill>
                            <a:srgbClr val="FFFFFF"/>
                          </a:solidFill>
                          <a:latin typeface="Calibri"/>
                          <a:cs typeface="Calibri"/>
                        </a:rPr>
                        <a:t>AICS</a:t>
                      </a:r>
                      <a:endParaRPr sz="1400" dirty="0">
                        <a:latin typeface="Calibri"/>
                        <a:cs typeface="Calibri"/>
                      </a:endParaRPr>
                    </a:p>
                    <a:p>
                      <a:pPr marL="90170">
                        <a:lnSpc>
                          <a:spcPct val="100000"/>
                        </a:lnSpc>
                      </a:pPr>
                      <a:r>
                        <a:rPr sz="1400" b="1" spc="-20" dirty="0">
                          <a:solidFill>
                            <a:srgbClr val="FFFFFF"/>
                          </a:solidFill>
                          <a:latin typeface="Calibri"/>
                          <a:cs typeface="Calibri"/>
                        </a:rPr>
                        <a:t>Code</a:t>
                      </a:r>
                      <a:endParaRPr sz="1400" dirty="0">
                        <a:latin typeface="Calibri"/>
                        <a:cs typeface="Calibri"/>
                      </a:endParaRPr>
                    </a:p>
                  </a:txBody>
                  <a:tcPr marL="0" marR="0" marT="2286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1F477B"/>
                    </a:solidFill>
                  </a:tcPr>
                </a:tc>
                <a:tc>
                  <a:txBody>
                    <a:bodyPr/>
                    <a:lstStyle/>
                    <a:p>
                      <a:pPr marL="90170">
                        <a:lnSpc>
                          <a:spcPct val="100000"/>
                        </a:lnSpc>
                        <a:spcBef>
                          <a:spcPts val="180"/>
                        </a:spcBef>
                      </a:pPr>
                      <a:r>
                        <a:rPr sz="1400" b="1" dirty="0">
                          <a:solidFill>
                            <a:srgbClr val="FFFFFF"/>
                          </a:solidFill>
                          <a:latin typeface="Calibri"/>
                          <a:cs typeface="Calibri"/>
                        </a:rPr>
                        <a:t>Period</a:t>
                      </a:r>
                      <a:r>
                        <a:rPr sz="1400" b="1" spc="-75" dirty="0">
                          <a:solidFill>
                            <a:srgbClr val="FFFFFF"/>
                          </a:solidFill>
                          <a:latin typeface="Calibri"/>
                          <a:cs typeface="Calibri"/>
                        </a:rPr>
                        <a:t> </a:t>
                      </a:r>
                      <a:r>
                        <a:rPr sz="1400" b="1" dirty="0">
                          <a:solidFill>
                            <a:srgbClr val="FFFFFF"/>
                          </a:solidFill>
                          <a:latin typeface="Calibri"/>
                          <a:cs typeface="Calibri"/>
                        </a:rPr>
                        <a:t>of</a:t>
                      </a:r>
                      <a:r>
                        <a:rPr sz="1400" b="1" spc="-75" dirty="0">
                          <a:solidFill>
                            <a:srgbClr val="FFFFFF"/>
                          </a:solidFill>
                          <a:latin typeface="Calibri"/>
                          <a:cs typeface="Calibri"/>
                        </a:rPr>
                        <a:t> </a:t>
                      </a:r>
                      <a:r>
                        <a:rPr sz="1400" b="1" spc="-10" dirty="0">
                          <a:solidFill>
                            <a:srgbClr val="FFFFFF"/>
                          </a:solidFill>
                          <a:latin typeface="Calibri"/>
                          <a:cs typeface="Calibri"/>
                        </a:rPr>
                        <a:t>Performance</a:t>
                      </a:r>
                      <a:endParaRPr sz="1400">
                        <a:latin typeface="Calibri"/>
                        <a:cs typeface="Calibri"/>
                      </a:endParaRPr>
                    </a:p>
                    <a:p>
                      <a:pPr marL="90170">
                        <a:lnSpc>
                          <a:spcPct val="100000"/>
                        </a:lnSpc>
                      </a:pPr>
                      <a:r>
                        <a:rPr sz="1400" b="1" dirty="0">
                          <a:solidFill>
                            <a:srgbClr val="FFFFFF"/>
                          </a:solidFill>
                          <a:latin typeface="Calibri"/>
                          <a:cs typeface="Calibri"/>
                        </a:rPr>
                        <a:t>/</a:t>
                      </a:r>
                      <a:r>
                        <a:rPr sz="1400" b="1" spc="-70" dirty="0">
                          <a:solidFill>
                            <a:srgbClr val="FFFFFF"/>
                          </a:solidFill>
                          <a:latin typeface="Calibri"/>
                          <a:cs typeface="Calibri"/>
                        </a:rPr>
                        <a:t> </a:t>
                      </a:r>
                      <a:r>
                        <a:rPr sz="1400" b="1" dirty="0">
                          <a:solidFill>
                            <a:srgbClr val="FFFFFF"/>
                          </a:solidFill>
                          <a:latin typeface="Calibri"/>
                          <a:cs typeface="Calibri"/>
                        </a:rPr>
                        <a:t>Place</a:t>
                      </a:r>
                      <a:r>
                        <a:rPr sz="1400" b="1" spc="-35" dirty="0">
                          <a:solidFill>
                            <a:srgbClr val="FFFFFF"/>
                          </a:solidFill>
                          <a:latin typeface="Calibri"/>
                          <a:cs typeface="Calibri"/>
                        </a:rPr>
                        <a:t> </a:t>
                      </a:r>
                      <a:r>
                        <a:rPr sz="1400" b="1" dirty="0">
                          <a:solidFill>
                            <a:srgbClr val="FFFFFF"/>
                          </a:solidFill>
                          <a:latin typeface="Calibri"/>
                          <a:cs typeface="Calibri"/>
                        </a:rPr>
                        <a:t>of</a:t>
                      </a:r>
                      <a:r>
                        <a:rPr sz="1400" b="1" spc="-60" dirty="0">
                          <a:solidFill>
                            <a:srgbClr val="FFFFFF"/>
                          </a:solidFill>
                          <a:latin typeface="Calibri"/>
                          <a:cs typeface="Calibri"/>
                        </a:rPr>
                        <a:t> </a:t>
                      </a:r>
                      <a:r>
                        <a:rPr sz="1400" b="1" spc="-10" dirty="0">
                          <a:solidFill>
                            <a:srgbClr val="FFFFFF"/>
                          </a:solidFill>
                          <a:latin typeface="Calibri"/>
                          <a:cs typeface="Calibri"/>
                        </a:rPr>
                        <a:t>Performance</a:t>
                      </a:r>
                      <a:endParaRPr sz="1400">
                        <a:latin typeface="Calibri"/>
                        <a:cs typeface="Calibri"/>
                      </a:endParaRPr>
                    </a:p>
                  </a:txBody>
                  <a:tcPr marL="0" marR="0" marT="2286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1F477B"/>
                    </a:solidFill>
                  </a:tcPr>
                </a:tc>
                <a:extLst>
                  <a:ext uri="{0D108BD9-81ED-4DB2-BD59-A6C34878D82A}">
                    <a16:rowId xmlns:a16="http://schemas.microsoft.com/office/drawing/2014/main" val="10000"/>
                  </a:ext>
                </a:extLst>
              </a:tr>
              <a:tr h="2864485">
                <a:tc>
                  <a:txBody>
                    <a:bodyPr/>
                    <a:lstStyle/>
                    <a:p>
                      <a:pPr marL="90805" marR="193040">
                        <a:lnSpc>
                          <a:spcPct val="100000"/>
                        </a:lnSpc>
                        <a:spcBef>
                          <a:spcPts val="180"/>
                        </a:spcBef>
                      </a:pPr>
                      <a:r>
                        <a:rPr sz="1400" b="1" spc="-10" dirty="0">
                          <a:latin typeface="Calibri"/>
                          <a:cs typeface="Calibri"/>
                        </a:rPr>
                        <a:t>Sexual</a:t>
                      </a:r>
                      <a:r>
                        <a:rPr sz="1400" b="1" spc="-60" dirty="0">
                          <a:latin typeface="Calibri"/>
                          <a:cs typeface="Calibri"/>
                        </a:rPr>
                        <a:t> </a:t>
                      </a:r>
                      <a:r>
                        <a:rPr sz="1400" b="1" dirty="0">
                          <a:latin typeface="Calibri"/>
                          <a:cs typeface="Calibri"/>
                        </a:rPr>
                        <a:t>Assault</a:t>
                      </a:r>
                      <a:r>
                        <a:rPr sz="1400" b="1" spc="-15" dirty="0">
                          <a:latin typeface="Calibri"/>
                          <a:cs typeface="Calibri"/>
                        </a:rPr>
                        <a:t> </a:t>
                      </a:r>
                      <a:r>
                        <a:rPr sz="1400" b="1" spc="-20" dirty="0">
                          <a:latin typeface="Calibri"/>
                          <a:cs typeface="Calibri"/>
                        </a:rPr>
                        <a:t>Prevention</a:t>
                      </a:r>
                      <a:r>
                        <a:rPr sz="1400" b="1" spc="-35" dirty="0">
                          <a:latin typeface="Calibri"/>
                          <a:cs typeface="Calibri"/>
                        </a:rPr>
                        <a:t> </a:t>
                      </a:r>
                      <a:r>
                        <a:rPr sz="1400" b="1" dirty="0">
                          <a:latin typeface="Calibri"/>
                          <a:cs typeface="Calibri"/>
                        </a:rPr>
                        <a:t>and</a:t>
                      </a:r>
                      <a:r>
                        <a:rPr sz="1400" b="1" spc="-65" dirty="0">
                          <a:latin typeface="Calibri"/>
                          <a:cs typeface="Calibri"/>
                        </a:rPr>
                        <a:t> </a:t>
                      </a:r>
                      <a:r>
                        <a:rPr sz="1400" b="1" spc="-20" dirty="0">
                          <a:latin typeface="Calibri"/>
                          <a:cs typeface="Calibri"/>
                        </a:rPr>
                        <a:t>Response</a:t>
                      </a:r>
                      <a:r>
                        <a:rPr sz="1400" b="1" spc="-50" dirty="0">
                          <a:latin typeface="Calibri"/>
                          <a:cs typeface="Calibri"/>
                        </a:rPr>
                        <a:t> </a:t>
                      </a:r>
                      <a:r>
                        <a:rPr sz="1400" b="1" spc="-10" dirty="0">
                          <a:latin typeface="Calibri"/>
                          <a:cs typeface="Calibri"/>
                        </a:rPr>
                        <a:t>Training </a:t>
                      </a:r>
                      <a:r>
                        <a:rPr sz="1400" b="1" dirty="0">
                          <a:latin typeface="Calibri"/>
                          <a:cs typeface="Calibri"/>
                        </a:rPr>
                        <a:t>and</a:t>
                      </a:r>
                      <a:r>
                        <a:rPr sz="1400" b="1" spc="-55" dirty="0">
                          <a:latin typeface="Calibri"/>
                          <a:cs typeface="Calibri"/>
                        </a:rPr>
                        <a:t> </a:t>
                      </a:r>
                      <a:r>
                        <a:rPr sz="1400" b="1" spc="-20" dirty="0">
                          <a:latin typeface="Calibri"/>
                          <a:cs typeface="Calibri"/>
                        </a:rPr>
                        <a:t>Education</a:t>
                      </a:r>
                      <a:r>
                        <a:rPr sz="1400" b="1" spc="-30" dirty="0">
                          <a:latin typeface="Calibri"/>
                          <a:cs typeface="Calibri"/>
                        </a:rPr>
                        <a:t> </a:t>
                      </a:r>
                      <a:r>
                        <a:rPr sz="1400" b="1" dirty="0">
                          <a:latin typeface="Calibri"/>
                          <a:cs typeface="Calibri"/>
                        </a:rPr>
                        <a:t>Center</a:t>
                      </a:r>
                      <a:r>
                        <a:rPr sz="1400" b="1" spc="-35" dirty="0">
                          <a:latin typeface="Calibri"/>
                          <a:cs typeface="Calibri"/>
                        </a:rPr>
                        <a:t> </a:t>
                      </a:r>
                      <a:r>
                        <a:rPr sz="1400" b="1" dirty="0">
                          <a:latin typeface="Calibri"/>
                          <a:cs typeface="Calibri"/>
                        </a:rPr>
                        <a:t>of</a:t>
                      </a:r>
                      <a:r>
                        <a:rPr sz="1400" b="1" spc="-55" dirty="0">
                          <a:latin typeface="Calibri"/>
                          <a:cs typeface="Calibri"/>
                        </a:rPr>
                        <a:t> </a:t>
                      </a:r>
                      <a:r>
                        <a:rPr sz="1400" b="1" spc="-20" dirty="0">
                          <a:latin typeface="Calibri"/>
                          <a:cs typeface="Calibri"/>
                        </a:rPr>
                        <a:t>Excellence</a:t>
                      </a:r>
                      <a:r>
                        <a:rPr sz="1400" b="1" spc="-25" dirty="0">
                          <a:latin typeface="Calibri"/>
                          <a:cs typeface="Calibri"/>
                        </a:rPr>
                        <a:t> </a:t>
                      </a:r>
                      <a:r>
                        <a:rPr sz="1400" b="1" spc="-10" dirty="0">
                          <a:latin typeface="Calibri"/>
                          <a:cs typeface="Calibri"/>
                        </a:rPr>
                        <a:t>(SAPRTEC) </a:t>
                      </a:r>
                      <a:r>
                        <a:rPr sz="1400" spc="-10" dirty="0">
                          <a:latin typeface="Calibri"/>
                          <a:cs typeface="Calibri"/>
                        </a:rPr>
                        <a:t>SAPRTEC</a:t>
                      </a:r>
                      <a:r>
                        <a:rPr sz="1400" spc="-65" dirty="0">
                          <a:latin typeface="Calibri"/>
                          <a:cs typeface="Calibri"/>
                        </a:rPr>
                        <a:t> </a:t>
                      </a:r>
                      <a:r>
                        <a:rPr sz="1400" dirty="0">
                          <a:latin typeface="Calibri"/>
                          <a:cs typeface="Calibri"/>
                        </a:rPr>
                        <a:t>will</a:t>
                      </a:r>
                      <a:r>
                        <a:rPr sz="1400" spc="-50" dirty="0">
                          <a:latin typeface="Calibri"/>
                          <a:cs typeface="Calibri"/>
                        </a:rPr>
                        <a:t> </a:t>
                      </a:r>
                      <a:r>
                        <a:rPr sz="1400" spc="-10" dirty="0">
                          <a:latin typeface="Calibri"/>
                          <a:cs typeface="Calibri"/>
                        </a:rPr>
                        <a:t>work</a:t>
                      </a:r>
                      <a:r>
                        <a:rPr sz="1400" spc="-70" dirty="0">
                          <a:latin typeface="Calibri"/>
                          <a:cs typeface="Calibri"/>
                        </a:rPr>
                        <a:t> </a:t>
                      </a:r>
                      <a:r>
                        <a:rPr sz="1400" dirty="0">
                          <a:latin typeface="Calibri"/>
                          <a:cs typeface="Calibri"/>
                        </a:rPr>
                        <a:t>to</a:t>
                      </a:r>
                      <a:r>
                        <a:rPr sz="1400" spc="-65" dirty="0">
                          <a:latin typeface="Calibri"/>
                          <a:cs typeface="Calibri"/>
                        </a:rPr>
                        <a:t> </a:t>
                      </a:r>
                      <a:r>
                        <a:rPr sz="1400" dirty="0">
                          <a:latin typeface="Calibri"/>
                          <a:cs typeface="Calibri"/>
                        </a:rPr>
                        <a:t>identify</a:t>
                      </a:r>
                      <a:r>
                        <a:rPr sz="1400" spc="-25" dirty="0">
                          <a:latin typeface="Calibri"/>
                          <a:cs typeface="Calibri"/>
                        </a:rPr>
                        <a:t> </a:t>
                      </a:r>
                      <a:r>
                        <a:rPr sz="1400" dirty="0">
                          <a:latin typeface="Calibri"/>
                          <a:cs typeface="Calibri"/>
                        </a:rPr>
                        <a:t>innovative</a:t>
                      </a:r>
                      <a:r>
                        <a:rPr sz="1400" spc="-20" dirty="0">
                          <a:latin typeface="Calibri"/>
                          <a:cs typeface="Calibri"/>
                        </a:rPr>
                        <a:t> </a:t>
                      </a:r>
                      <a:r>
                        <a:rPr sz="1400" spc="-25" dirty="0">
                          <a:latin typeface="Calibri"/>
                          <a:cs typeface="Calibri"/>
                        </a:rPr>
                        <a:t>and </a:t>
                      </a:r>
                      <a:r>
                        <a:rPr sz="1400" dirty="0">
                          <a:latin typeface="Calibri"/>
                          <a:cs typeface="Calibri"/>
                        </a:rPr>
                        <a:t>effective</a:t>
                      </a:r>
                      <a:r>
                        <a:rPr sz="1400" spc="-70" dirty="0">
                          <a:latin typeface="Calibri"/>
                          <a:cs typeface="Calibri"/>
                        </a:rPr>
                        <a:t> </a:t>
                      </a:r>
                      <a:r>
                        <a:rPr sz="1400" dirty="0">
                          <a:latin typeface="Calibri"/>
                          <a:cs typeface="Calibri"/>
                        </a:rPr>
                        <a:t>ways</a:t>
                      </a:r>
                      <a:r>
                        <a:rPr sz="1400" spc="-55" dirty="0">
                          <a:latin typeface="Calibri"/>
                          <a:cs typeface="Calibri"/>
                        </a:rPr>
                        <a:t> </a:t>
                      </a:r>
                      <a:r>
                        <a:rPr sz="1400" dirty="0">
                          <a:latin typeface="Calibri"/>
                          <a:cs typeface="Calibri"/>
                        </a:rPr>
                        <a:t>to</a:t>
                      </a:r>
                      <a:r>
                        <a:rPr sz="1400" spc="-65" dirty="0">
                          <a:latin typeface="Calibri"/>
                          <a:cs typeface="Calibri"/>
                        </a:rPr>
                        <a:t> </a:t>
                      </a:r>
                      <a:r>
                        <a:rPr sz="1400" dirty="0">
                          <a:latin typeface="Calibri"/>
                          <a:cs typeface="Calibri"/>
                        </a:rPr>
                        <a:t>deliver</a:t>
                      </a:r>
                      <a:r>
                        <a:rPr sz="1400" spc="-30" dirty="0">
                          <a:latin typeface="Calibri"/>
                          <a:cs typeface="Calibri"/>
                        </a:rPr>
                        <a:t> </a:t>
                      </a:r>
                      <a:r>
                        <a:rPr sz="1400" spc="-25" dirty="0">
                          <a:latin typeface="Calibri"/>
                          <a:cs typeface="Calibri"/>
                        </a:rPr>
                        <a:t>common</a:t>
                      </a:r>
                      <a:r>
                        <a:rPr sz="1400" spc="-70" dirty="0">
                          <a:latin typeface="Calibri"/>
                          <a:cs typeface="Calibri"/>
                        </a:rPr>
                        <a:t> </a:t>
                      </a:r>
                      <a:r>
                        <a:rPr sz="1400" dirty="0">
                          <a:latin typeface="Calibri"/>
                          <a:cs typeface="Calibri"/>
                        </a:rPr>
                        <a:t>elements</a:t>
                      </a:r>
                      <a:r>
                        <a:rPr sz="1400" spc="-35" dirty="0">
                          <a:latin typeface="Calibri"/>
                          <a:cs typeface="Calibri"/>
                        </a:rPr>
                        <a:t> </a:t>
                      </a:r>
                      <a:r>
                        <a:rPr sz="1400" spc="-25" dirty="0">
                          <a:latin typeface="Calibri"/>
                          <a:cs typeface="Calibri"/>
                        </a:rPr>
                        <a:t>of </a:t>
                      </a:r>
                      <a:r>
                        <a:rPr sz="1400" spc="-10" dirty="0">
                          <a:latin typeface="Calibri"/>
                          <a:cs typeface="Calibri"/>
                        </a:rPr>
                        <a:t>workforce</a:t>
                      </a:r>
                      <a:r>
                        <a:rPr sz="1400" spc="-70" dirty="0">
                          <a:latin typeface="Calibri"/>
                          <a:cs typeface="Calibri"/>
                        </a:rPr>
                        <a:t> </a:t>
                      </a:r>
                      <a:r>
                        <a:rPr sz="1400" dirty="0">
                          <a:latin typeface="Calibri"/>
                          <a:cs typeface="Calibri"/>
                        </a:rPr>
                        <a:t>training,</a:t>
                      </a:r>
                      <a:r>
                        <a:rPr sz="1400" spc="-50" dirty="0">
                          <a:latin typeface="Calibri"/>
                          <a:cs typeface="Calibri"/>
                        </a:rPr>
                        <a:t> </a:t>
                      </a:r>
                      <a:r>
                        <a:rPr sz="1400" dirty="0">
                          <a:latin typeface="Calibri"/>
                          <a:cs typeface="Calibri"/>
                        </a:rPr>
                        <a:t>develop</a:t>
                      </a:r>
                      <a:r>
                        <a:rPr sz="1400" spc="-35" dirty="0">
                          <a:latin typeface="Calibri"/>
                          <a:cs typeface="Calibri"/>
                        </a:rPr>
                        <a:t> </a:t>
                      </a:r>
                      <a:r>
                        <a:rPr sz="1400" dirty="0">
                          <a:latin typeface="Calibri"/>
                          <a:cs typeface="Calibri"/>
                        </a:rPr>
                        <a:t>the</a:t>
                      </a:r>
                      <a:r>
                        <a:rPr sz="1400" spc="-50" dirty="0">
                          <a:latin typeface="Calibri"/>
                          <a:cs typeface="Calibri"/>
                        </a:rPr>
                        <a:t> </a:t>
                      </a:r>
                      <a:r>
                        <a:rPr sz="1400" spc="-10" dirty="0">
                          <a:latin typeface="Calibri"/>
                          <a:cs typeface="Calibri"/>
                        </a:rPr>
                        <a:t>means</a:t>
                      </a:r>
                      <a:r>
                        <a:rPr sz="1400" spc="-60" dirty="0">
                          <a:latin typeface="Calibri"/>
                          <a:cs typeface="Calibri"/>
                        </a:rPr>
                        <a:t> </a:t>
                      </a:r>
                      <a:r>
                        <a:rPr sz="1400" spc="-10" dirty="0">
                          <a:latin typeface="Calibri"/>
                          <a:cs typeface="Calibri"/>
                        </a:rPr>
                        <a:t>for</a:t>
                      </a:r>
                      <a:r>
                        <a:rPr sz="1400" spc="-65" dirty="0">
                          <a:latin typeface="Calibri"/>
                          <a:cs typeface="Calibri"/>
                        </a:rPr>
                        <a:t> </a:t>
                      </a:r>
                      <a:r>
                        <a:rPr sz="1400" spc="-10" dirty="0">
                          <a:latin typeface="Calibri"/>
                          <a:cs typeface="Calibri"/>
                        </a:rPr>
                        <a:t>practical </a:t>
                      </a:r>
                      <a:r>
                        <a:rPr sz="1400" dirty="0">
                          <a:latin typeface="Calibri"/>
                          <a:cs typeface="Calibri"/>
                        </a:rPr>
                        <a:t>exercise</a:t>
                      </a:r>
                      <a:r>
                        <a:rPr sz="1400" spc="-75" dirty="0">
                          <a:latin typeface="Calibri"/>
                          <a:cs typeface="Calibri"/>
                        </a:rPr>
                        <a:t> </a:t>
                      </a:r>
                      <a:r>
                        <a:rPr sz="1400" dirty="0">
                          <a:latin typeface="Calibri"/>
                          <a:cs typeface="Calibri"/>
                        </a:rPr>
                        <a:t>of</a:t>
                      </a:r>
                      <a:r>
                        <a:rPr sz="1400" spc="-80" dirty="0">
                          <a:latin typeface="Calibri"/>
                          <a:cs typeface="Calibri"/>
                        </a:rPr>
                        <a:t> </a:t>
                      </a:r>
                      <a:r>
                        <a:rPr sz="1400" dirty="0">
                          <a:latin typeface="Calibri"/>
                          <a:cs typeface="Calibri"/>
                        </a:rPr>
                        <a:t>required</a:t>
                      </a:r>
                      <a:r>
                        <a:rPr sz="1400" spc="-45" dirty="0">
                          <a:latin typeface="Calibri"/>
                          <a:cs typeface="Calibri"/>
                        </a:rPr>
                        <a:t> </a:t>
                      </a:r>
                      <a:r>
                        <a:rPr sz="1400" dirty="0">
                          <a:latin typeface="Calibri"/>
                          <a:cs typeface="Calibri"/>
                        </a:rPr>
                        <a:t>skills,</a:t>
                      </a:r>
                      <a:r>
                        <a:rPr sz="1400" spc="-40" dirty="0">
                          <a:latin typeface="Calibri"/>
                          <a:cs typeface="Calibri"/>
                        </a:rPr>
                        <a:t> </a:t>
                      </a:r>
                      <a:r>
                        <a:rPr sz="1400" dirty="0">
                          <a:latin typeface="Calibri"/>
                          <a:cs typeface="Calibri"/>
                        </a:rPr>
                        <a:t>and</a:t>
                      </a:r>
                      <a:r>
                        <a:rPr sz="1400" spc="-70" dirty="0">
                          <a:latin typeface="Calibri"/>
                          <a:cs typeface="Calibri"/>
                        </a:rPr>
                        <a:t> </a:t>
                      </a:r>
                      <a:r>
                        <a:rPr sz="1400" dirty="0">
                          <a:latin typeface="Calibri"/>
                          <a:cs typeface="Calibri"/>
                        </a:rPr>
                        <a:t>provide</a:t>
                      </a:r>
                      <a:r>
                        <a:rPr sz="1400" spc="-40" dirty="0">
                          <a:latin typeface="Calibri"/>
                          <a:cs typeface="Calibri"/>
                        </a:rPr>
                        <a:t> </a:t>
                      </a:r>
                      <a:r>
                        <a:rPr sz="1400" dirty="0">
                          <a:latin typeface="Calibri"/>
                          <a:cs typeface="Calibri"/>
                        </a:rPr>
                        <a:t>a</a:t>
                      </a:r>
                      <a:r>
                        <a:rPr sz="1400" spc="-80" dirty="0">
                          <a:latin typeface="Calibri"/>
                          <a:cs typeface="Calibri"/>
                        </a:rPr>
                        <a:t> </a:t>
                      </a:r>
                      <a:r>
                        <a:rPr sz="1400" spc="-10" dirty="0">
                          <a:latin typeface="Calibri"/>
                          <a:cs typeface="Calibri"/>
                        </a:rPr>
                        <a:t>common means</a:t>
                      </a:r>
                      <a:r>
                        <a:rPr sz="1400" spc="-50" dirty="0">
                          <a:latin typeface="Calibri"/>
                          <a:cs typeface="Calibri"/>
                        </a:rPr>
                        <a:t> </a:t>
                      </a:r>
                      <a:r>
                        <a:rPr sz="1400" dirty="0">
                          <a:latin typeface="Calibri"/>
                          <a:cs typeface="Calibri"/>
                        </a:rPr>
                        <a:t>of</a:t>
                      </a:r>
                      <a:r>
                        <a:rPr sz="1400" spc="-60" dirty="0">
                          <a:latin typeface="Calibri"/>
                          <a:cs typeface="Calibri"/>
                        </a:rPr>
                        <a:t> </a:t>
                      </a:r>
                      <a:r>
                        <a:rPr sz="1400" dirty="0">
                          <a:latin typeface="Calibri"/>
                          <a:cs typeface="Calibri"/>
                        </a:rPr>
                        <a:t>assessing </a:t>
                      </a:r>
                      <a:r>
                        <a:rPr sz="1400" spc="-10" dirty="0">
                          <a:latin typeface="Calibri"/>
                          <a:cs typeface="Calibri"/>
                        </a:rPr>
                        <a:t>workforce</a:t>
                      </a:r>
                      <a:r>
                        <a:rPr sz="1400" spc="-65" dirty="0">
                          <a:latin typeface="Calibri"/>
                          <a:cs typeface="Calibri"/>
                        </a:rPr>
                        <a:t> </a:t>
                      </a:r>
                      <a:r>
                        <a:rPr sz="1400" spc="-20" dirty="0">
                          <a:latin typeface="Calibri"/>
                          <a:cs typeface="Calibri"/>
                        </a:rPr>
                        <a:t>competence.</a:t>
                      </a:r>
                      <a:r>
                        <a:rPr sz="1400" spc="-25" dirty="0">
                          <a:latin typeface="Calibri"/>
                          <a:cs typeface="Calibri"/>
                        </a:rPr>
                        <a:t> </a:t>
                      </a:r>
                      <a:r>
                        <a:rPr sz="1400" spc="-35" dirty="0">
                          <a:latin typeface="Calibri"/>
                          <a:cs typeface="Calibri"/>
                        </a:rPr>
                        <a:t>In </a:t>
                      </a:r>
                      <a:r>
                        <a:rPr sz="1400" dirty="0">
                          <a:latin typeface="Calibri"/>
                          <a:cs typeface="Calibri"/>
                        </a:rPr>
                        <a:t>addition,</a:t>
                      </a:r>
                      <a:r>
                        <a:rPr sz="1400" spc="-35" dirty="0">
                          <a:latin typeface="Calibri"/>
                          <a:cs typeface="Calibri"/>
                        </a:rPr>
                        <a:t> </a:t>
                      </a:r>
                      <a:r>
                        <a:rPr sz="1400" spc="-10" dirty="0">
                          <a:latin typeface="Calibri"/>
                          <a:cs typeface="Calibri"/>
                        </a:rPr>
                        <a:t>SAPRTEC</a:t>
                      </a:r>
                      <a:r>
                        <a:rPr sz="1400" spc="-50" dirty="0">
                          <a:latin typeface="Calibri"/>
                          <a:cs typeface="Calibri"/>
                        </a:rPr>
                        <a:t> </a:t>
                      </a:r>
                      <a:r>
                        <a:rPr sz="1400" dirty="0">
                          <a:latin typeface="Calibri"/>
                          <a:cs typeface="Calibri"/>
                        </a:rPr>
                        <a:t>will</a:t>
                      </a:r>
                      <a:r>
                        <a:rPr sz="1400" spc="-50" dirty="0">
                          <a:latin typeface="Calibri"/>
                          <a:cs typeface="Calibri"/>
                        </a:rPr>
                        <a:t> </a:t>
                      </a:r>
                      <a:r>
                        <a:rPr sz="1400" dirty="0">
                          <a:latin typeface="Calibri"/>
                          <a:cs typeface="Calibri"/>
                        </a:rPr>
                        <a:t>work</a:t>
                      </a:r>
                      <a:r>
                        <a:rPr sz="1400" spc="-70" dirty="0">
                          <a:latin typeface="Calibri"/>
                          <a:cs typeface="Calibri"/>
                        </a:rPr>
                        <a:t> </a:t>
                      </a:r>
                      <a:r>
                        <a:rPr sz="1400" dirty="0">
                          <a:latin typeface="Calibri"/>
                          <a:cs typeface="Calibri"/>
                        </a:rPr>
                        <a:t>to</a:t>
                      </a:r>
                      <a:r>
                        <a:rPr sz="1400" spc="-60" dirty="0">
                          <a:latin typeface="Calibri"/>
                          <a:cs typeface="Calibri"/>
                        </a:rPr>
                        <a:t> </a:t>
                      </a:r>
                      <a:r>
                        <a:rPr sz="1400" dirty="0">
                          <a:latin typeface="Calibri"/>
                          <a:cs typeface="Calibri"/>
                        </a:rPr>
                        <a:t>find</a:t>
                      </a:r>
                      <a:r>
                        <a:rPr sz="1400" spc="-55" dirty="0">
                          <a:latin typeface="Calibri"/>
                          <a:cs typeface="Calibri"/>
                        </a:rPr>
                        <a:t> </a:t>
                      </a:r>
                      <a:r>
                        <a:rPr sz="1400" dirty="0">
                          <a:latin typeface="Calibri"/>
                          <a:cs typeface="Calibri"/>
                        </a:rPr>
                        <a:t>the</a:t>
                      </a:r>
                      <a:r>
                        <a:rPr sz="1400" spc="-50" dirty="0">
                          <a:latin typeface="Calibri"/>
                          <a:cs typeface="Calibri"/>
                        </a:rPr>
                        <a:t> </a:t>
                      </a:r>
                      <a:r>
                        <a:rPr sz="1400" spc="-20" dirty="0">
                          <a:latin typeface="Calibri"/>
                          <a:cs typeface="Calibri"/>
                        </a:rPr>
                        <a:t>best </a:t>
                      </a:r>
                      <a:r>
                        <a:rPr sz="1400" spc="-10" dirty="0">
                          <a:latin typeface="Calibri"/>
                          <a:cs typeface="Calibri"/>
                        </a:rPr>
                        <a:t>educational</a:t>
                      </a:r>
                      <a:r>
                        <a:rPr sz="1400" spc="-35" dirty="0">
                          <a:latin typeface="Calibri"/>
                          <a:cs typeface="Calibri"/>
                        </a:rPr>
                        <a:t> </a:t>
                      </a:r>
                      <a:r>
                        <a:rPr sz="1400" spc="-10" dirty="0">
                          <a:latin typeface="Calibri"/>
                          <a:cs typeface="Calibri"/>
                        </a:rPr>
                        <a:t>practices</a:t>
                      </a:r>
                      <a:r>
                        <a:rPr sz="1400" spc="-40" dirty="0">
                          <a:latin typeface="Calibri"/>
                          <a:cs typeface="Calibri"/>
                        </a:rPr>
                        <a:t> </a:t>
                      </a:r>
                      <a:r>
                        <a:rPr sz="1400" dirty="0">
                          <a:latin typeface="Calibri"/>
                          <a:cs typeface="Calibri"/>
                        </a:rPr>
                        <a:t>within</a:t>
                      </a:r>
                      <a:r>
                        <a:rPr sz="1400" spc="-25" dirty="0">
                          <a:latin typeface="Calibri"/>
                          <a:cs typeface="Calibri"/>
                        </a:rPr>
                        <a:t> </a:t>
                      </a:r>
                      <a:r>
                        <a:rPr sz="1400" dirty="0">
                          <a:latin typeface="Calibri"/>
                          <a:cs typeface="Calibri"/>
                        </a:rPr>
                        <a:t>the</a:t>
                      </a:r>
                      <a:r>
                        <a:rPr sz="1400" spc="-40" dirty="0">
                          <a:latin typeface="Calibri"/>
                          <a:cs typeface="Calibri"/>
                        </a:rPr>
                        <a:t> </a:t>
                      </a:r>
                      <a:r>
                        <a:rPr sz="1400" spc="-10" dirty="0">
                          <a:latin typeface="Calibri"/>
                          <a:cs typeface="Calibri"/>
                        </a:rPr>
                        <a:t>Services</a:t>
                      </a:r>
                      <a:r>
                        <a:rPr sz="1400" spc="-45" dirty="0">
                          <a:latin typeface="Calibri"/>
                          <a:cs typeface="Calibri"/>
                        </a:rPr>
                        <a:t> </a:t>
                      </a:r>
                      <a:r>
                        <a:rPr sz="1400" dirty="0">
                          <a:latin typeface="Calibri"/>
                          <a:cs typeface="Calibri"/>
                        </a:rPr>
                        <a:t>and</a:t>
                      </a:r>
                      <a:r>
                        <a:rPr sz="1400" spc="-55" dirty="0">
                          <a:latin typeface="Calibri"/>
                          <a:cs typeface="Calibri"/>
                        </a:rPr>
                        <a:t> </a:t>
                      </a:r>
                      <a:r>
                        <a:rPr sz="1400" spc="-20" dirty="0">
                          <a:latin typeface="Calibri"/>
                          <a:cs typeface="Calibri"/>
                        </a:rPr>
                        <a:t>make </a:t>
                      </a:r>
                      <a:r>
                        <a:rPr sz="1400" spc="-10" dirty="0">
                          <a:latin typeface="Calibri"/>
                          <a:cs typeface="Calibri"/>
                        </a:rPr>
                        <a:t>them</a:t>
                      </a:r>
                      <a:r>
                        <a:rPr sz="1400" spc="-40" dirty="0">
                          <a:latin typeface="Calibri"/>
                          <a:cs typeface="Calibri"/>
                        </a:rPr>
                        <a:t> </a:t>
                      </a:r>
                      <a:r>
                        <a:rPr sz="1400" spc="-20" dirty="0">
                          <a:latin typeface="Calibri"/>
                          <a:cs typeface="Calibri"/>
                        </a:rPr>
                        <a:t>common</a:t>
                      </a:r>
                      <a:r>
                        <a:rPr sz="1400" spc="-70" dirty="0">
                          <a:latin typeface="Calibri"/>
                          <a:cs typeface="Calibri"/>
                        </a:rPr>
                        <a:t> </a:t>
                      </a:r>
                      <a:r>
                        <a:rPr sz="1400" spc="-10" dirty="0">
                          <a:latin typeface="Calibri"/>
                          <a:cs typeface="Calibri"/>
                        </a:rPr>
                        <a:t>practices.</a:t>
                      </a:r>
                      <a:r>
                        <a:rPr sz="1400" spc="-35" dirty="0">
                          <a:latin typeface="Calibri"/>
                          <a:cs typeface="Calibri"/>
                        </a:rPr>
                        <a:t> </a:t>
                      </a:r>
                      <a:r>
                        <a:rPr sz="1400" spc="-10" dirty="0">
                          <a:latin typeface="Calibri"/>
                          <a:cs typeface="Calibri"/>
                        </a:rPr>
                        <a:t>Education</a:t>
                      </a:r>
                      <a:r>
                        <a:rPr sz="1400" spc="5" dirty="0">
                          <a:latin typeface="Calibri"/>
                          <a:cs typeface="Calibri"/>
                        </a:rPr>
                        <a:t> </a:t>
                      </a:r>
                      <a:r>
                        <a:rPr sz="1400" dirty="0">
                          <a:latin typeface="Calibri"/>
                          <a:cs typeface="Calibri"/>
                        </a:rPr>
                        <a:t>and</a:t>
                      </a:r>
                      <a:r>
                        <a:rPr sz="1400" spc="-30" dirty="0">
                          <a:latin typeface="Calibri"/>
                          <a:cs typeface="Calibri"/>
                        </a:rPr>
                        <a:t> </a:t>
                      </a:r>
                      <a:r>
                        <a:rPr sz="1400" spc="-10" dirty="0">
                          <a:latin typeface="Calibri"/>
                          <a:cs typeface="Calibri"/>
                        </a:rPr>
                        <a:t>training </a:t>
                      </a:r>
                      <a:r>
                        <a:rPr sz="1400" dirty="0">
                          <a:latin typeface="Calibri"/>
                          <a:cs typeface="Calibri"/>
                        </a:rPr>
                        <a:t>may</a:t>
                      </a:r>
                      <a:r>
                        <a:rPr sz="1400" spc="-80" dirty="0">
                          <a:latin typeface="Calibri"/>
                          <a:cs typeface="Calibri"/>
                        </a:rPr>
                        <a:t> </a:t>
                      </a:r>
                      <a:r>
                        <a:rPr sz="1400" dirty="0">
                          <a:latin typeface="Calibri"/>
                          <a:cs typeface="Calibri"/>
                        </a:rPr>
                        <a:t>be</a:t>
                      </a:r>
                      <a:r>
                        <a:rPr sz="1400" spc="-70" dirty="0">
                          <a:latin typeface="Calibri"/>
                          <a:cs typeface="Calibri"/>
                        </a:rPr>
                        <a:t> </a:t>
                      </a:r>
                      <a:r>
                        <a:rPr sz="1400" dirty="0">
                          <a:latin typeface="Calibri"/>
                          <a:cs typeface="Calibri"/>
                        </a:rPr>
                        <a:t>delivered</a:t>
                      </a:r>
                      <a:r>
                        <a:rPr sz="1400" spc="-40" dirty="0">
                          <a:latin typeface="Calibri"/>
                          <a:cs typeface="Calibri"/>
                        </a:rPr>
                        <a:t> </a:t>
                      </a:r>
                      <a:r>
                        <a:rPr sz="1400" dirty="0">
                          <a:latin typeface="Calibri"/>
                          <a:cs typeface="Calibri"/>
                        </a:rPr>
                        <a:t>virtually</a:t>
                      </a:r>
                      <a:r>
                        <a:rPr sz="1400" spc="-40" dirty="0">
                          <a:latin typeface="Calibri"/>
                          <a:cs typeface="Calibri"/>
                        </a:rPr>
                        <a:t> </a:t>
                      </a:r>
                      <a:r>
                        <a:rPr sz="1400" dirty="0">
                          <a:latin typeface="Calibri"/>
                          <a:cs typeface="Calibri"/>
                        </a:rPr>
                        <a:t>and/or</a:t>
                      </a:r>
                      <a:r>
                        <a:rPr sz="1400" spc="-60" dirty="0">
                          <a:latin typeface="Calibri"/>
                          <a:cs typeface="Calibri"/>
                        </a:rPr>
                        <a:t> </a:t>
                      </a:r>
                      <a:r>
                        <a:rPr sz="1400" dirty="0">
                          <a:latin typeface="Calibri"/>
                          <a:cs typeface="Calibri"/>
                        </a:rPr>
                        <a:t>at</a:t>
                      </a:r>
                      <a:r>
                        <a:rPr sz="1400" spc="-70" dirty="0">
                          <a:latin typeface="Calibri"/>
                          <a:cs typeface="Calibri"/>
                        </a:rPr>
                        <a:t> </a:t>
                      </a:r>
                      <a:r>
                        <a:rPr sz="1400" spc="-10" dirty="0">
                          <a:latin typeface="Calibri"/>
                          <a:cs typeface="Calibri"/>
                        </a:rPr>
                        <a:t>other educational</a:t>
                      </a:r>
                      <a:r>
                        <a:rPr sz="1400" spc="-20" dirty="0">
                          <a:latin typeface="Calibri"/>
                          <a:cs typeface="Calibri"/>
                        </a:rPr>
                        <a:t> </a:t>
                      </a:r>
                      <a:r>
                        <a:rPr sz="1400" spc="-10" dirty="0">
                          <a:latin typeface="Calibri"/>
                          <a:cs typeface="Calibri"/>
                        </a:rPr>
                        <a:t>activities</a:t>
                      </a:r>
                      <a:r>
                        <a:rPr sz="1400" spc="-5" dirty="0">
                          <a:latin typeface="Calibri"/>
                          <a:cs typeface="Calibri"/>
                        </a:rPr>
                        <a:t> </a:t>
                      </a:r>
                      <a:r>
                        <a:rPr sz="1400" spc="-10" dirty="0">
                          <a:latin typeface="Calibri"/>
                          <a:cs typeface="Calibri"/>
                        </a:rPr>
                        <a:t>within</a:t>
                      </a:r>
                      <a:r>
                        <a:rPr sz="1400" spc="-15" dirty="0">
                          <a:latin typeface="Calibri"/>
                          <a:cs typeface="Calibri"/>
                        </a:rPr>
                        <a:t> </a:t>
                      </a:r>
                      <a:r>
                        <a:rPr sz="1400" dirty="0">
                          <a:latin typeface="Calibri"/>
                          <a:cs typeface="Calibri"/>
                        </a:rPr>
                        <a:t>the</a:t>
                      </a:r>
                      <a:r>
                        <a:rPr sz="1400" spc="-30" dirty="0">
                          <a:latin typeface="Calibri"/>
                          <a:cs typeface="Calibri"/>
                        </a:rPr>
                        <a:t> </a:t>
                      </a:r>
                      <a:r>
                        <a:rPr sz="1400" spc="-10" dirty="0">
                          <a:latin typeface="Calibri"/>
                          <a:cs typeface="Calibri"/>
                        </a:rPr>
                        <a:t>Department</a:t>
                      </a:r>
                      <a:r>
                        <a:rPr sz="1400" spc="-5" dirty="0">
                          <a:latin typeface="Calibri"/>
                          <a:cs typeface="Calibri"/>
                        </a:rPr>
                        <a:t> </a:t>
                      </a:r>
                      <a:r>
                        <a:rPr sz="1400" spc="-25" dirty="0">
                          <a:latin typeface="Calibri"/>
                          <a:cs typeface="Calibri"/>
                        </a:rPr>
                        <a:t>of </a:t>
                      </a:r>
                      <a:r>
                        <a:rPr sz="1400" spc="-10" dirty="0">
                          <a:latin typeface="Calibri"/>
                          <a:cs typeface="Calibri"/>
                        </a:rPr>
                        <a:t>Defense.</a:t>
                      </a:r>
                      <a:r>
                        <a:rPr sz="1400" spc="-20" dirty="0">
                          <a:latin typeface="Calibri"/>
                          <a:cs typeface="Calibri"/>
                        </a:rPr>
                        <a:t> </a:t>
                      </a:r>
                      <a:r>
                        <a:rPr sz="1400" dirty="0">
                          <a:latin typeface="Calibri"/>
                          <a:cs typeface="Calibri"/>
                        </a:rPr>
                        <a:t>(Assisted</a:t>
                      </a:r>
                      <a:r>
                        <a:rPr sz="1400" spc="-5" dirty="0">
                          <a:latin typeface="Calibri"/>
                          <a:cs typeface="Calibri"/>
                        </a:rPr>
                        <a:t> </a:t>
                      </a:r>
                      <a:r>
                        <a:rPr sz="1400" spc="-20" dirty="0">
                          <a:latin typeface="Calibri"/>
                          <a:cs typeface="Calibri"/>
                        </a:rPr>
                        <a:t>Acquisition/New</a:t>
                      </a:r>
                      <a:r>
                        <a:rPr sz="1400" spc="-10" dirty="0">
                          <a:latin typeface="Calibri"/>
                          <a:cs typeface="Calibri"/>
                        </a:rPr>
                        <a:t> Contract)</a:t>
                      </a:r>
                      <a:endParaRPr sz="1400">
                        <a:latin typeface="Calibri"/>
                        <a:cs typeface="Calibri"/>
                      </a:endParaRPr>
                    </a:p>
                  </a:txBody>
                  <a:tcPr marL="0" marR="0" marT="22860" marB="0">
                    <a:lnL w="1905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6E8"/>
                    </a:solidFill>
                  </a:tcPr>
                </a:tc>
                <a:tc>
                  <a:txBody>
                    <a:bodyPr/>
                    <a:lstStyle/>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marL="368935" marR="289560" indent="-89535">
                        <a:lnSpc>
                          <a:spcPct val="100000"/>
                        </a:lnSpc>
                        <a:spcBef>
                          <a:spcPts val="965"/>
                        </a:spcBef>
                      </a:pPr>
                      <a:r>
                        <a:rPr sz="1400" dirty="0">
                          <a:latin typeface="Calibri"/>
                          <a:cs typeface="Calibri"/>
                        </a:rPr>
                        <a:t>Full</a:t>
                      </a:r>
                      <a:r>
                        <a:rPr sz="1400" spc="-65" dirty="0">
                          <a:latin typeface="Calibri"/>
                          <a:cs typeface="Calibri"/>
                        </a:rPr>
                        <a:t> </a:t>
                      </a:r>
                      <a:r>
                        <a:rPr sz="1400" spc="-35" dirty="0">
                          <a:latin typeface="Calibri"/>
                          <a:cs typeface="Calibri"/>
                        </a:rPr>
                        <a:t>and </a:t>
                      </a:r>
                      <a:r>
                        <a:rPr sz="1400" spc="-20" dirty="0">
                          <a:latin typeface="Calibri"/>
                          <a:cs typeface="Calibri"/>
                        </a:rPr>
                        <a:t>Open</a:t>
                      </a:r>
                      <a:endParaRPr sz="1400">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6E8"/>
                    </a:solidFill>
                  </a:tcPr>
                </a:tc>
                <a:tc>
                  <a:txBody>
                    <a:bodyPr/>
                    <a:lstStyle/>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marL="218440">
                        <a:lnSpc>
                          <a:spcPct val="100000"/>
                        </a:lnSpc>
                        <a:spcBef>
                          <a:spcPts val="1055"/>
                        </a:spcBef>
                      </a:pPr>
                      <a:r>
                        <a:rPr sz="1400" spc="-10" dirty="0">
                          <a:latin typeface="Calibri"/>
                          <a:cs typeface="Calibri"/>
                        </a:rPr>
                        <a:t>03/2023</a:t>
                      </a:r>
                      <a:endParaRPr sz="1400">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6E8"/>
                    </a:solidFill>
                  </a:tcPr>
                </a:tc>
                <a:tc>
                  <a:txBody>
                    <a:bodyPr/>
                    <a:lstStyle/>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marL="178435">
                        <a:lnSpc>
                          <a:spcPct val="100000"/>
                        </a:lnSpc>
                        <a:spcBef>
                          <a:spcPts val="1055"/>
                        </a:spcBef>
                      </a:pPr>
                      <a:r>
                        <a:rPr sz="1400" spc="-10" dirty="0">
                          <a:latin typeface="Calibri"/>
                          <a:cs typeface="Calibri"/>
                        </a:rPr>
                        <a:t>611430</a:t>
                      </a:r>
                      <a:endParaRPr sz="1400">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6E8"/>
                    </a:solidFill>
                  </a:tcPr>
                </a:tc>
                <a:tc>
                  <a:txBody>
                    <a:bodyPr/>
                    <a:lstStyle/>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spcBef>
                          <a:spcPts val="40"/>
                        </a:spcBef>
                      </a:pPr>
                      <a:endParaRPr sz="1500" dirty="0">
                        <a:latin typeface="Times New Roman"/>
                        <a:cs typeface="Times New Roman"/>
                      </a:endParaRPr>
                    </a:p>
                    <a:p>
                      <a:pPr algn="ctr">
                        <a:lnSpc>
                          <a:spcPct val="100000"/>
                        </a:lnSpc>
                      </a:pPr>
                      <a:r>
                        <a:rPr sz="1400" spc="-10" dirty="0">
                          <a:latin typeface="Calibri"/>
                          <a:cs typeface="Calibri"/>
                        </a:rPr>
                        <a:t>03/2023</a:t>
                      </a:r>
                      <a:r>
                        <a:rPr sz="1400" spc="-20" dirty="0">
                          <a:latin typeface="Calibri"/>
                          <a:cs typeface="Calibri"/>
                        </a:rPr>
                        <a:t> </a:t>
                      </a:r>
                      <a:r>
                        <a:rPr sz="1400" dirty="0">
                          <a:latin typeface="Calibri"/>
                          <a:cs typeface="Calibri"/>
                        </a:rPr>
                        <a:t>–</a:t>
                      </a:r>
                      <a:r>
                        <a:rPr sz="1400" spc="-50" dirty="0">
                          <a:latin typeface="Calibri"/>
                          <a:cs typeface="Calibri"/>
                        </a:rPr>
                        <a:t> </a:t>
                      </a:r>
                      <a:r>
                        <a:rPr sz="1400" spc="-10" dirty="0">
                          <a:latin typeface="Calibri"/>
                          <a:cs typeface="Calibri"/>
                        </a:rPr>
                        <a:t>03/2028</a:t>
                      </a:r>
                      <a:endParaRPr sz="1400" dirty="0">
                        <a:latin typeface="Calibri"/>
                        <a:cs typeface="Calibri"/>
                      </a:endParaRPr>
                    </a:p>
                    <a:p>
                      <a:pPr algn="ctr">
                        <a:lnSpc>
                          <a:spcPct val="100000"/>
                        </a:lnSpc>
                      </a:pPr>
                      <a:r>
                        <a:rPr sz="1400" spc="-10" dirty="0">
                          <a:latin typeface="Calibri"/>
                          <a:cs typeface="Calibri"/>
                        </a:rPr>
                        <a:t>Offsite</a:t>
                      </a:r>
                      <a:endParaRPr sz="1400" dirty="0">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6E8"/>
                    </a:solidFill>
                  </a:tcPr>
                </a:tc>
                <a:extLst>
                  <a:ext uri="{0D108BD9-81ED-4DB2-BD59-A6C34878D82A}">
                    <a16:rowId xmlns:a16="http://schemas.microsoft.com/office/drawing/2014/main" val="10001"/>
                  </a:ext>
                </a:extLst>
              </a:tr>
            </a:tbl>
          </a:graphicData>
        </a:graphic>
      </p:graphicFrame>
      <p:pic>
        <p:nvPicPr>
          <p:cNvPr id="9" name="object 2"/>
          <p:cNvPicPr/>
          <p:nvPr/>
        </p:nvPicPr>
        <p:blipFill>
          <a:blip r:embed="rId2" cstate="print"/>
          <a:stretch>
            <a:fillRect/>
          </a:stretch>
        </p:blipFill>
        <p:spPr>
          <a:xfrm>
            <a:off x="1327868" y="78744"/>
            <a:ext cx="7776375" cy="861283"/>
          </a:xfrm>
          <a:prstGeom prst="rect">
            <a:avLst/>
          </a:prstGeom>
        </p:spPr>
      </p:pic>
    </p:spTree>
    <p:extLst>
      <p:ext uri="{BB962C8B-B14F-4D97-AF65-F5344CB8AC3E}">
        <p14:creationId xmlns:p14="http://schemas.microsoft.com/office/powerpoint/2010/main" val="1726907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178307" y="51054"/>
              <a:ext cx="11888723" cy="1018031"/>
            </a:xfrm>
            <a:prstGeom prst="rect">
              <a:avLst/>
            </a:prstGeom>
          </p:spPr>
        </p:pic>
        <p:pic>
          <p:nvPicPr>
            <p:cNvPr id="4" name="object 4"/>
            <p:cNvPicPr/>
            <p:nvPr/>
          </p:nvPicPr>
          <p:blipFill>
            <a:blip r:embed="rId3" cstate="print"/>
            <a:stretch>
              <a:fillRect/>
            </a:stretch>
          </p:blipFill>
          <p:spPr>
            <a:xfrm>
              <a:off x="203454" y="76200"/>
              <a:ext cx="11785091" cy="914400"/>
            </a:xfrm>
            <a:prstGeom prst="rect">
              <a:avLst/>
            </a:prstGeom>
          </p:spPr>
        </p:pic>
        <p:pic>
          <p:nvPicPr>
            <p:cNvPr id="5" name="object 5"/>
            <p:cNvPicPr/>
            <p:nvPr/>
          </p:nvPicPr>
          <p:blipFill>
            <a:blip r:embed="rId4" cstate="print"/>
            <a:stretch>
              <a:fillRect/>
            </a:stretch>
          </p:blipFill>
          <p:spPr>
            <a:xfrm>
              <a:off x="10678668" y="109728"/>
              <a:ext cx="1159000" cy="894587"/>
            </a:xfrm>
            <a:prstGeom prst="rect">
              <a:avLst/>
            </a:prstGeom>
          </p:spPr>
        </p:pic>
        <p:pic>
          <p:nvPicPr>
            <p:cNvPr id="6" name="object 6"/>
            <p:cNvPicPr/>
            <p:nvPr/>
          </p:nvPicPr>
          <p:blipFill>
            <a:blip r:embed="rId5" cstate="print"/>
            <a:stretch>
              <a:fillRect/>
            </a:stretch>
          </p:blipFill>
          <p:spPr>
            <a:xfrm>
              <a:off x="10730484" y="123444"/>
              <a:ext cx="1055369" cy="790954"/>
            </a:xfrm>
            <a:prstGeom prst="rect">
              <a:avLst/>
            </a:prstGeom>
          </p:spPr>
        </p:pic>
      </p:grpSp>
      <p:sp>
        <p:nvSpPr>
          <p:cNvPr id="7" name="object 7"/>
          <p:cNvSpPr txBox="1">
            <a:spLocks noGrp="1"/>
          </p:cNvSpPr>
          <p:nvPr>
            <p:ph type="title"/>
          </p:nvPr>
        </p:nvSpPr>
        <p:spPr>
          <a:xfrm>
            <a:off x="715899" y="97163"/>
            <a:ext cx="9936100" cy="997068"/>
          </a:xfrm>
          <a:prstGeom prst="rect">
            <a:avLst/>
          </a:prstGeom>
        </p:spPr>
        <p:txBody>
          <a:bodyPr vert="horz" wrap="square" lIns="0" tIns="12065" rIns="0" bIns="0" rtlCol="0">
            <a:spAutoFit/>
          </a:bodyPr>
          <a:lstStyle/>
          <a:p>
            <a:pPr marL="12700" algn="ctr">
              <a:lnSpc>
                <a:spcPct val="100000"/>
              </a:lnSpc>
              <a:spcBef>
                <a:spcPts val="95"/>
              </a:spcBef>
            </a:pPr>
            <a:r>
              <a:rPr sz="3200" b="1" dirty="0" smtClean="0">
                <a:latin typeface="Arial" panose="020B0604020202020204" pitchFamily="34" charset="0"/>
                <a:cs typeface="Arial" panose="020B0604020202020204" pitchFamily="34" charset="0"/>
              </a:rPr>
              <a:t>D</a:t>
            </a:r>
            <a:r>
              <a:rPr lang="en-US" sz="3200" b="1" dirty="0" smtClean="0">
                <a:latin typeface="Arial" panose="020B0604020202020204" pitchFamily="34" charset="0"/>
                <a:cs typeface="Arial" panose="020B0604020202020204" pitchFamily="34" charset="0"/>
              </a:rPr>
              <a:t>efense Suicide Prevention Office </a:t>
            </a:r>
            <a:r>
              <a:rPr sz="3200" b="1" dirty="0" smtClean="0">
                <a:latin typeface="Arial" panose="020B0604020202020204" pitchFamily="34" charset="0"/>
                <a:cs typeface="Arial" panose="020B0604020202020204" pitchFamily="34" charset="0"/>
              </a:rPr>
              <a:t>Current</a:t>
            </a:r>
            <a:r>
              <a:rPr sz="3200" b="1" spc="-175" dirty="0" smtClean="0">
                <a:latin typeface="Arial" panose="020B0604020202020204" pitchFamily="34" charset="0"/>
                <a:cs typeface="Arial" panose="020B0604020202020204" pitchFamily="34" charset="0"/>
              </a:rPr>
              <a:t> </a:t>
            </a:r>
            <a:r>
              <a:rPr sz="3200" b="1" spc="-10" dirty="0">
                <a:latin typeface="Arial" panose="020B0604020202020204" pitchFamily="34" charset="0"/>
                <a:cs typeface="Arial" panose="020B0604020202020204" pitchFamily="34" charset="0"/>
              </a:rPr>
              <a:t>Contract</a:t>
            </a:r>
            <a:r>
              <a:rPr sz="3200" b="1" spc="-170" dirty="0">
                <a:latin typeface="Arial" panose="020B0604020202020204" pitchFamily="34" charset="0"/>
                <a:cs typeface="Arial" panose="020B0604020202020204" pitchFamily="34" charset="0"/>
              </a:rPr>
              <a:t> </a:t>
            </a:r>
            <a:r>
              <a:rPr sz="3200" b="1" spc="-10" dirty="0">
                <a:latin typeface="Arial" panose="020B0604020202020204" pitchFamily="34" charset="0"/>
                <a:cs typeface="Arial" panose="020B0604020202020204" pitchFamily="34" charset="0"/>
              </a:rPr>
              <a:t>Support</a:t>
            </a:r>
          </a:p>
        </p:txBody>
      </p:sp>
      <p:graphicFrame>
        <p:nvGraphicFramePr>
          <p:cNvPr id="8" name="object 8"/>
          <p:cNvGraphicFramePr>
            <a:graphicFrameLocks noGrp="1"/>
          </p:cNvGraphicFramePr>
          <p:nvPr>
            <p:extLst>
              <p:ext uri="{D42A27DB-BD31-4B8C-83A1-F6EECF244321}">
                <p14:modId xmlns:p14="http://schemas.microsoft.com/office/powerpoint/2010/main" val="3417298428"/>
              </p:ext>
            </p:extLst>
          </p:nvPr>
        </p:nvGraphicFramePr>
        <p:xfrm>
          <a:off x="1517650" y="1245705"/>
          <a:ext cx="8762364" cy="4993003"/>
        </p:xfrm>
        <a:graphic>
          <a:graphicData uri="http://schemas.openxmlformats.org/drawingml/2006/table">
            <a:tbl>
              <a:tblPr firstRow="1" bandRow="1">
                <a:tableStyleId>{2D5ABB26-0587-4C30-8999-92F81FD0307C}</a:tableStyleId>
              </a:tblPr>
              <a:tblGrid>
                <a:gridCol w="4923790">
                  <a:extLst>
                    <a:ext uri="{9D8B030D-6E8A-4147-A177-3AD203B41FA5}">
                      <a16:colId xmlns:a16="http://schemas.microsoft.com/office/drawing/2014/main" val="20000"/>
                    </a:ext>
                  </a:extLst>
                </a:gridCol>
                <a:gridCol w="1168400">
                  <a:extLst>
                    <a:ext uri="{9D8B030D-6E8A-4147-A177-3AD203B41FA5}">
                      <a16:colId xmlns:a16="http://schemas.microsoft.com/office/drawing/2014/main" val="20001"/>
                    </a:ext>
                  </a:extLst>
                </a:gridCol>
                <a:gridCol w="834389">
                  <a:extLst>
                    <a:ext uri="{9D8B030D-6E8A-4147-A177-3AD203B41FA5}">
                      <a16:colId xmlns:a16="http://schemas.microsoft.com/office/drawing/2014/main" val="20002"/>
                    </a:ext>
                  </a:extLst>
                </a:gridCol>
                <a:gridCol w="1835785">
                  <a:extLst>
                    <a:ext uri="{9D8B030D-6E8A-4147-A177-3AD203B41FA5}">
                      <a16:colId xmlns:a16="http://schemas.microsoft.com/office/drawing/2014/main" val="20003"/>
                    </a:ext>
                  </a:extLst>
                </a:gridCol>
              </a:tblGrid>
              <a:tr h="720725">
                <a:tc>
                  <a:txBody>
                    <a:bodyPr/>
                    <a:lstStyle/>
                    <a:p>
                      <a:pPr marL="91440">
                        <a:lnSpc>
                          <a:spcPct val="100000"/>
                        </a:lnSpc>
                        <a:spcBef>
                          <a:spcPts val="265"/>
                        </a:spcBef>
                      </a:pPr>
                      <a:r>
                        <a:rPr sz="1400" b="1" dirty="0">
                          <a:solidFill>
                            <a:srgbClr val="FFFFFF"/>
                          </a:solidFill>
                          <a:latin typeface="Calibri"/>
                          <a:cs typeface="Calibri"/>
                        </a:rPr>
                        <a:t>Description</a:t>
                      </a:r>
                      <a:r>
                        <a:rPr sz="1400" b="1" spc="-40" dirty="0">
                          <a:solidFill>
                            <a:srgbClr val="FFFFFF"/>
                          </a:solidFill>
                          <a:latin typeface="Calibri"/>
                          <a:cs typeface="Calibri"/>
                        </a:rPr>
                        <a:t> </a:t>
                      </a:r>
                      <a:r>
                        <a:rPr sz="1400" b="1" dirty="0">
                          <a:solidFill>
                            <a:srgbClr val="FFFFFF"/>
                          </a:solidFill>
                          <a:latin typeface="Calibri"/>
                          <a:cs typeface="Calibri"/>
                        </a:rPr>
                        <a:t>of</a:t>
                      </a:r>
                      <a:r>
                        <a:rPr sz="1400" b="1" spc="-65" dirty="0">
                          <a:solidFill>
                            <a:srgbClr val="FFFFFF"/>
                          </a:solidFill>
                          <a:latin typeface="Calibri"/>
                          <a:cs typeface="Calibri"/>
                        </a:rPr>
                        <a:t> </a:t>
                      </a:r>
                      <a:r>
                        <a:rPr sz="1400" b="1" spc="-10" dirty="0">
                          <a:solidFill>
                            <a:srgbClr val="FFFFFF"/>
                          </a:solidFill>
                          <a:latin typeface="Calibri"/>
                          <a:cs typeface="Calibri"/>
                        </a:rPr>
                        <a:t>Requirement</a:t>
                      </a:r>
                      <a:endParaRPr sz="14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1F487C"/>
                    </a:solidFill>
                  </a:tcPr>
                </a:tc>
                <a:tc>
                  <a:txBody>
                    <a:bodyPr/>
                    <a:lstStyle/>
                    <a:p>
                      <a:pPr marL="91440" marR="241935">
                        <a:lnSpc>
                          <a:spcPct val="100000"/>
                        </a:lnSpc>
                        <a:spcBef>
                          <a:spcPts val="265"/>
                        </a:spcBef>
                      </a:pPr>
                      <a:r>
                        <a:rPr sz="1400" b="1" spc="-10" dirty="0">
                          <a:solidFill>
                            <a:srgbClr val="FFFFFF"/>
                          </a:solidFill>
                          <a:latin typeface="Calibri"/>
                          <a:cs typeface="Calibri"/>
                        </a:rPr>
                        <a:t>Acquisition Strategy</a:t>
                      </a:r>
                      <a:endParaRPr sz="14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1F487C"/>
                    </a:solidFill>
                  </a:tcPr>
                </a:tc>
                <a:tc>
                  <a:txBody>
                    <a:bodyPr/>
                    <a:lstStyle/>
                    <a:p>
                      <a:pPr marL="91440">
                        <a:lnSpc>
                          <a:spcPct val="100000"/>
                        </a:lnSpc>
                        <a:spcBef>
                          <a:spcPts val="265"/>
                        </a:spcBef>
                      </a:pPr>
                      <a:r>
                        <a:rPr sz="1400" b="1" spc="-10" dirty="0">
                          <a:solidFill>
                            <a:srgbClr val="FFFFFF"/>
                          </a:solidFill>
                          <a:latin typeface="Calibri"/>
                          <a:cs typeface="Calibri"/>
                        </a:rPr>
                        <a:t>NAICS</a:t>
                      </a:r>
                      <a:endParaRPr sz="1400">
                        <a:latin typeface="Calibri"/>
                        <a:cs typeface="Calibri"/>
                      </a:endParaRPr>
                    </a:p>
                    <a:p>
                      <a:pPr marL="91440">
                        <a:lnSpc>
                          <a:spcPct val="100000"/>
                        </a:lnSpc>
                      </a:pPr>
                      <a:r>
                        <a:rPr sz="1400" b="1" spc="-20" dirty="0">
                          <a:solidFill>
                            <a:srgbClr val="FFFFFF"/>
                          </a:solidFill>
                          <a:latin typeface="Calibri"/>
                          <a:cs typeface="Calibri"/>
                        </a:rPr>
                        <a:t>Code</a:t>
                      </a:r>
                      <a:endParaRPr sz="14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1F487C"/>
                    </a:solidFill>
                  </a:tcPr>
                </a:tc>
                <a:tc>
                  <a:txBody>
                    <a:bodyPr/>
                    <a:lstStyle/>
                    <a:p>
                      <a:pPr marL="91440" marR="789305">
                        <a:lnSpc>
                          <a:spcPct val="100000"/>
                        </a:lnSpc>
                        <a:spcBef>
                          <a:spcPts val="265"/>
                        </a:spcBef>
                      </a:pPr>
                      <a:r>
                        <a:rPr sz="1400" b="1" dirty="0">
                          <a:solidFill>
                            <a:srgbClr val="FFFFFF"/>
                          </a:solidFill>
                          <a:latin typeface="Calibri"/>
                          <a:cs typeface="Calibri"/>
                        </a:rPr>
                        <a:t>Period</a:t>
                      </a:r>
                      <a:r>
                        <a:rPr sz="1400" b="1" spc="-70" dirty="0">
                          <a:solidFill>
                            <a:srgbClr val="FFFFFF"/>
                          </a:solidFill>
                          <a:latin typeface="Calibri"/>
                          <a:cs typeface="Calibri"/>
                        </a:rPr>
                        <a:t> </a:t>
                      </a:r>
                      <a:r>
                        <a:rPr sz="1400" b="1" spc="-25" dirty="0">
                          <a:solidFill>
                            <a:srgbClr val="FFFFFF"/>
                          </a:solidFill>
                          <a:latin typeface="Calibri"/>
                          <a:cs typeface="Calibri"/>
                        </a:rPr>
                        <a:t>of </a:t>
                      </a:r>
                      <a:r>
                        <a:rPr sz="1400" b="1" spc="-10" dirty="0">
                          <a:solidFill>
                            <a:srgbClr val="FFFFFF"/>
                          </a:solidFill>
                          <a:latin typeface="Calibri"/>
                          <a:cs typeface="Calibri"/>
                        </a:rPr>
                        <a:t>Performance</a:t>
                      </a:r>
                      <a:endParaRPr sz="14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1F487C"/>
                    </a:solidFill>
                  </a:tcPr>
                </a:tc>
                <a:extLst>
                  <a:ext uri="{0D108BD9-81ED-4DB2-BD59-A6C34878D82A}">
                    <a16:rowId xmlns:a16="http://schemas.microsoft.com/office/drawing/2014/main" val="10000"/>
                  </a:ext>
                </a:extLst>
              </a:tr>
              <a:tr h="1020444">
                <a:tc>
                  <a:txBody>
                    <a:bodyPr/>
                    <a:lstStyle/>
                    <a:p>
                      <a:pPr>
                        <a:lnSpc>
                          <a:spcPct val="100000"/>
                        </a:lnSpc>
                        <a:spcBef>
                          <a:spcPts val="25"/>
                        </a:spcBef>
                      </a:pPr>
                      <a:endParaRPr sz="1200">
                        <a:latin typeface="Times New Roman"/>
                        <a:cs typeface="Times New Roman"/>
                      </a:endParaRPr>
                    </a:p>
                    <a:p>
                      <a:pPr marL="91440" marR="203200">
                        <a:lnSpc>
                          <a:spcPct val="100000"/>
                        </a:lnSpc>
                      </a:pPr>
                      <a:r>
                        <a:rPr sz="1400" dirty="0">
                          <a:latin typeface="Calibri"/>
                          <a:cs typeface="Calibri"/>
                        </a:rPr>
                        <a:t>Support</a:t>
                      </a:r>
                      <a:r>
                        <a:rPr sz="1400" spc="-35" dirty="0">
                          <a:latin typeface="Calibri"/>
                          <a:cs typeface="Calibri"/>
                        </a:rPr>
                        <a:t> </a:t>
                      </a:r>
                      <a:r>
                        <a:rPr sz="1400" dirty="0">
                          <a:latin typeface="Calibri"/>
                          <a:cs typeface="Calibri"/>
                        </a:rPr>
                        <a:t>for</a:t>
                      </a:r>
                      <a:r>
                        <a:rPr sz="1400" spc="-40" dirty="0">
                          <a:latin typeface="Calibri"/>
                          <a:cs typeface="Calibri"/>
                        </a:rPr>
                        <a:t> </a:t>
                      </a:r>
                      <a:r>
                        <a:rPr sz="1400" dirty="0">
                          <a:latin typeface="Calibri"/>
                          <a:cs typeface="Calibri"/>
                        </a:rPr>
                        <a:t>suicide</a:t>
                      </a:r>
                      <a:r>
                        <a:rPr sz="1400" spc="-30" dirty="0">
                          <a:latin typeface="Calibri"/>
                          <a:cs typeface="Calibri"/>
                        </a:rPr>
                        <a:t> </a:t>
                      </a:r>
                      <a:r>
                        <a:rPr sz="1400" spc="-10" dirty="0">
                          <a:latin typeface="Calibri"/>
                          <a:cs typeface="Calibri"/>
                        </a:rPr>
                        <a:t>prevention</a:t>
                      </a:r>
                      <a:r>
                        <a:rPr sz="1400" spc="-25" dirty="0">
                          <a:latin typeface="Calibri"/>
                          <a:cs typeface="Calibri"/>
                        </a:rPr>
                        <a:t> </a:t>
                      </a:r>
                      <a:r>
                        <a:rPr sz="1400" spc="-10" dirty="0">
                          <a:latin typeface="Calibri"/>
                          <a:cs typeface="Calibri"/>
                        </a:rPr>
                        <a:t>research</a:t>
                      </a:r>
                      <a:r>
                        <a:rPr sz="1400" spc="-30" dirty="0">
                          <a:latin typeface="Calibri"/>
                          <a:cs typeface="Calibri"/>
                        </a:rPr>
                        <a:t> </a:t>
                      </a:r>
                      <a:r>
                        <a:rPr sz="1400" dirty="0">
                          <a:latin typeface="Calibri"/>
                          <a:cs typeface="Calibri"/>
                        </a:rPr>
                        <a:t>and</a:t>
                      </a:r>
                      <a:r>
                        <a:rPr sz="1400" spc="-40" dirty="0">
                          <a:latin typeface="Calibri"/>
                          <a:cs typeface="Calibri"/>
                        </a:rPr>
                        <a:t> </a:t>
                      </a:r>
                      <a:r>
                        <a:rPr sz="1400" spc="-10" dirty="0">
                          <a:latin typeface="Calibri"/>
                          <a:cs typeface="Calibri"/>
                        </a:rPr>
                        <a:t>program</a:t>
                      </a:r>
                      <a:r>
                        <a:rPr sz="1400" spc="-35" dirty="0">
                          <a:latin typeface="Calibri"/>
                          <a:cs typeface="Calibri"/>
                        </a:rPr>
                        <a:t> </a:t>
                      </a:r>
                      <a:r>
                        <a:rPr sz="1400" spc="-10" dirty="0">
                          <a:latin typeface="Calibri"/>
                          <a:cs typeface="Calibri"/>
                        </a:rPr>
                        <a:t>evaluation </a:t>
                      </a:r>
                      <a:r>
                        <a:rPr sz="1400" dirty="0">
                          <a:latin typeface="Calibri"/>
                          <a:cs typeface="Calibri"/>
                        </a:rPr>
                        <a:t>and</a:t>
                      </a:r>
                      <a:r>
                        <a:rPr sz="1400" spc="-45" dirty="0">
                          <a:latin typeface="Calibri"/>
                          <a:cs typeface="Calibri"/>
                        </a:rPr>
                        <a:t> </a:t>
                      </a:r>
                      <a:r>
                        <a:rPr sz="1400" dirty="0">
                          <a:latin typeface="Calibri"/>
                          <a:cs typeface="Calibri"/>
                        </a:rPr>
                        <a:t>data</a:t>
                      </a:r>
                      <a:r>
                        <a:rPr sz="1400" spc="-30" dirty="0">
                          <a:latin typeface="Calibri"/>
                          <a:cs typeface="Calibri"/>
                        </a:rPr>
                        <a:t> </a:t>
                      </a:r>
                      <a:r>
                        <a:rPr sz="1400" dirty="0">
                          <a:latin typeface="Calibri"/>
                          <a:cs typeface="Calibri"/>
                        </a:rPr>
                        <a:t>and</a:t>
                      </a:r>
                      <a:r>
                        <a:rPr sz="1400" spc="-40" dirty="0">
                          <a:latin typeface="Calibri"/>
                          <a:cs typeface="Calibri"/>
                        </a:rPr>
                        <a:t> </a:t>
                      </a:r>
                      <a:r>
                        <a:rPr sz="1400" dirty="0">
                          <a:latin typeface="Calibri"/>
                          <a:cs typeface="Calibri"/>
                        </a:rPr>
                        <a:t>surveillance</a:t>
                      </a:r>
                      <a:r>
                        <a:rPr sz="1400" spc="-35" dirty="0">
                          <a:latin typeface="Calibri"/>
                          <a:cs typeface="Calibri"/>
                        </a:rPr>
                        <a:t> </a:t>
                      </a:r>
                      <a:r>
                        <a:rPr sz="1400" dirty="0">
                          <a:latin typeface="Calibri"/>
                          <a:cs typeface="Calibri"/>
                        </a:rPr>
                        <a:t>services</a:t>
                      </a:r>
                      <a:r>
                        <a:rPr sz="1400" spc="-30" dirty="0">
                          <a:latin typeface="Calibri"/>
                          <a:cs typeface="Calibri"/>
                        </a:rPr>
                        <a:t> </a:t>
                      </a:r>
                      <a:r>
                        <a:rPr sz="1400" dirty="0">
                          <a:latin typeface="Calibri"/>
                          <a:cs typeface="Calibri"/>
                        </a:rPr>
                        <a:t>to</a:t>
                      </a:r>
                      <a:r>
                        <a:rPr sz="1400" spc="-45" dirty="0">
                          <a:latin typeface="Calibri"/>
                          <a:cs typeface="Calibri"/>
                        </a:rPr>
                        <a:t> </a:t>
                      </a:r>
                      <a:r>
                        <a:rPr sz="1400" dirty="0">
                          <a:latin typeface="Calibri"/>
                          <a:cs typeface="Calibri"/>
                        </a:rPr>
                        <a:t>further</a:t>
                      </a:r>
                      <a:r>
                        <a:rPr sz="1400" spc="-35" dirty="0">
                          <a:latin typeface="Calibri"/>
                          <a:cs typeface="Calibri"/>
                        </a:rPr>
                        <a:t> </a:t>
                      </a:r>
                      <a:r>
                        <a:rPr sz="1400" dirty="0">
                          <a:latin typeface="Calibri"/>
                          <a:cs typeface="Calibri"/>
                        </a:rPr>
                        <a:t>the</a:t>
                      </a:r>
                      <a:r>
                        <a:rPr sz="1400" spc="-40" dirty="0">
                          <a:latin typeface="Calibri"/>
                          <a:cs typeface="Calibri"/>
                        </a:rPr>
                        <a:t> </a:t>
                      </a:r>
                      <a:r>
                        <a:rPr sz="1400" dirty="0">
                          <a:latin typeface="Calibri"/>
                          <a:cs typeface="Calibri"/>
                        </a:rPr>
                        <a:t>mission</a:t>
                      </a:r>
                      <a:r>
                        <a:rPr sz="1400" spc="-35" dirty="0">
                          <a:latin typeface="Calibri"/>
                          <a:cs typeface="Calibri"/>
                        </a:rPr>
                        <a:t> </a:t>
                      </a:r>
                      <a:r>
                        <a:rPr sz="1400" spc="-25" dirty="0">
                          <a:latin typeface="Calibri"/>
                          <a:cs typeface="Calibri"/>
                        </a:rPr>
                        <a:t>and </a:t>
                      </a:r>
                      <a:r>
                        <a:rPr sz="1400" dirty="0">
                          <a:latin typeface="Calibri"/>
                          <a:cs typeface="Calibri"/>
                        </a:rPr>
                        <a:t>capability</a:t>
                      </a:r>
                      <a:r>
                        <a:rPr sz="1400" spc="-25" dirty="0">
                          <a:latin typeface="Calibri"/>
                          <a:cs typeface="Calibri"/>
                        </a:rPr>
                        <a:t> </a:t>
                      </a:r>
                      <a:r>
                        <a:rPr sz="1400" dirty="0">
                          <a:latin typeface="Calibri"/>
                          <a:cs typeface="Calibri"/>
                        </a:rPr>
                        <a:t>of</a:t>
                      </a:r>
                      <a:r>
                        <a:rPr sz="1400" spc="-45" dirty="0">
                          <a:latin typeface="Calibri"/>
                          <a:cs typeface="Calibri"/>
                        </a:rPr>
                        <a:t> </a:t>
                      </a:r>
                      <a:r>
                        <a:rPr sz="1400" dirty="0">
                          <a:latin typeface="Calibri"/>
                          <a:cs typeface="Calibri"/>
                        </a:rPr>
                        <a:t>DoD</a:t>
                      </a:r>
                      <a:r>
                        <a:rPr sz="1400" spc="-40" dirty="0">
                          <a:latin typeface="Calibri"/>
                          <a:cs typeface="Calibri"/>
                        </a:rPr>
                        <a:t> </a:t>
                      </a:r>
                      <a:r>
                        <a:rPr sz="1400" dirty="0">
                          <a:latin typeface="Calibri"/>
                          <a:cs typeface="Calibri"/>
                        </a:rPr>
                        <a:t>to</a:t>
                      </a:r>
                      <a:r>
                        <a:rPr sz="1400" spc="-40" dirty="0">
                          <a:latin typeface="Calibri"/>
                          <a:cs typeface="Calibri"/>
                        </a:rPr>
                        <a:t> </a:t>
                      </a:r>
                      <a:r>
                        <a:rPr sz="1400" dirty="0">
                          <a:latin typeface="Calibri"/>
                          <a:cs typeface="Calibri"/>
                        </a:rPr>
                        <a:t>enhance</a:t>
                      </a:r>
                      <a:r>
                        <a:rPr sz="1400" spc="-25" dirty="0">
                          <a:latin typeface="Calibri"/>
                          <a:cs typeface="Calibri"/>
                        </a:rPr>
                        <a:t> </a:t>
                      </a:r>
                      <a:r>
                        <a:rPr sz="1400" dirty="0">
                          <a:latin typeface="Calibri"/>
                          <a:cs typeface="Calibri"/>
                        </a:rPr>
                        <a:t>its</a:t>
                      </a:r>
                      <a:r>
                        <a:rPr sz="1400" spc="-30" dirty="0">
                          <a:latin typeface="Calibri"/>
                          <a:cs typeface="Calibri"/>
                        </a:rPr>
                        <a:t> </a:t>
                      </a:r>
                      <a:r>
                        <a:rPr sz="1400" dirty="0">
                          <a:latin typeface="Calibri"/>
                          <a:cs typeface="Calibri"/>
                        </a:rPr>
                        <a:t>suicide</a:t>
                      </a:r>
                      <a:r>
                        <a:rPr sz="1400" spc="-25" dirty="0">
                          <a:latin typeface="Calibri"/>
                          <a:cs typeface="Calibri"/>
                        </a:rPr>
                        <a:t> </a:t>
                      </a:r>
                      <a:r>
                        <a:rPr sz="1400" spc="-10" dirty="0">
                          <a:latin typeface="Calibri"/>
                          <a:cs typeface="Calibri"/>
                        </a:rPr>
                        <a:t>prevention</a:t>
                      </a:r>
                      <a:r>
                        <a:rPr sz="1400" spc="-15" dirty="0">
                          <a:latin typeface="Calibri"/>
                          <a:cs typeface="Calibri"/>
                        </a:rPr>
                        <a:t> </a:t>
                      </a:r>
                      <a:r>
                        <a:rPr sz="1400" spc="-10" dirty="0">
                          <a:latin typeface="Calibri"/>
                          <a:cs typeface="Calibri"/>
                        </a:rPr>
                        <a:t>efforts.</a:t>
                      </a:r>
                      <a:endParaRPr sz="1400">
                        <a:latin typeface="Calibri"/>
                        <a:cs typeface="Calibri"/>
                      </a:endParaRPr>
                    </a:p>
                  </a:txBody>
                  <a:tcPr marL="0" marR="0" marT="317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a:lnSpc>
                          <a:spcPct val="100000"/>
                        </a:lnSpc>
                        <a:spcBef>
                          <a:spcPts val="25"/>
                        </a:spcBef>
                      </a:pPr>
                      <a:endParaRPr sz="1200">
                        <a:latin typeface="Times New Roman"/>
                        <a:cs typeface="Times New Roman"/>
                      </a:endParaRPr>
                    </a:p>
                    <a:p>
                      <a:pPr marL="91440" marR="137160">
                        <a:lnSpc>
                          <a:spcPct val="100000"/>
                        </a:lnSpc>
                      </a:pPr>
                      <a:r>
                        <a:rPr sz="1400" spc="-20" dirty="0">
                          <a:latin typeface="Calibri"/>
                          <a:cs typeface="Calibri"/>
                        </a:rPr>
                        <a:t>Small </a:t>
                      </a:r>
                      <a:r>
                        <a:rPr sz="1400" dirty="0">
                          <a:latin typeface="Calibri"/>
                          <a:cs typeface="Calibri"/>
                        </a:rPr>
                        <a:t>business</a:t>
                      </a:r>
                      <a:r>
                        <a:rPr sz="1400" spc="-40" dirty="0">
                          <a:latin typeface="Calibri"/>
                          <a:cs typeface="Calibri"/>
                        </a:rPr>
                        <a:t> </a:t>
                      </a:r>
                      <a:r>
                        <a:rPr sz="1400" spc="-20" dirty="0">
                          <a:latin typeface="Calibri"/>
                          <a:cs typeface="Calibri"/>
                        </a:rPr>
                        <a:t>set- </a:t>
                      </a:r>
                      <a:r>
                        <a:rPr sz="1400" dirty="0">
                          <a:latin typeface="Calibri"/>
                          <a:cs typeface="Calibri"/>
                        </a:rPr>
                        <a:t>aside</a:t>
                      </a:r>
                      <a:r>
                        <a:rPr sz="1400" spc="-30" dirty="0">
                          <a:latin typeface="Calibri"/>
                          <a:cs typeface="Calibri"/>
                        </a:rPr>
                        <a:t> </a:t>
                      </a:r>
                      <a:r>
                        <a:rPr sz="1400" spc="-20" dirty="0">
                          <a:latin typeface="Calibri"/>
                          <a:cs typeface="Calibri"/>
                        </a:rPr>
                        <a:t>8(A)</a:t>
                      </a:r>
                      <a:endParaRPr sz="1400">
                        <a:latin typeface="Calibri"/>
                        <a:cs typeface="Calibri"/>
                      </a:endParaRPr>
                    </a:p>
                  </a:txBody>
                  <a:tcPr marL="0" marR="0" marT="317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91440">
                        <a:lnSpc>
                          <a:spcPct val="100000"/>
                        </a:lnSpc>
                        <a:spcBef>
                          <a:spcPts val="570"/>
                        </a:spcBef>
                      </a:pPr>
                      <a:r>
                        <a:rPr sz="1400" spc="-10" dirty="0">
                          <a:latin typeface="Calibri"/>
                          <a:cs typeface="Calibri"/>
                        </a:rPr>
                        <a:t>541720</a:t>
                      </a:r>
                      <a:endParaRPr sz="1400">
                        <a:latin typeface="Calibri"/>
                        <a:cs typeface="Calibri"/>
                      </a:endParaRPr>
                    </a:p>
                    <a:p>
                      <a:pPr marL="91440">
                        <a:lnSpc>
                          <a:spcPct val="100000"/>
                        </a:lnSpc>
                      </a:pPr>
                      <a:r>
                        <a:rPr sz="1400" spc="-10" dirty="0">
                          <a:latin typeface="Calibri"/>
                          <a:cs typeface="Calibri"/>
                        </a:rPr>
                        <a:t>541715</a:t>
                      </a:r>
                      <a:endParaRPr sz="1400">
                        <a:latin typeface="Calibri"/>
                        <a:cs typeface="Calibri"/>
                      </a:endParaRPr>
                    </a:p>
                  </a:txBody>
                  <a:tcPr marL="0" marR="0" marT="7239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a:lnSpc>
                          <a:spcPct val="100000"/>
                        </a:lnSpc>
                        <a:spcBef>
                          <a:spcPts val="25"/>
                        </a:spcBef>
                      </a:pPr>
                      <a:endParaRPr sz="1200">
                        <a:latin typeface="Times New Roman"/>
                        <a:cs typeface="Times New Roman"/>
                      </a:endParaRPr>
                    </a:p>
                    <a:p>
                      <a:pPr marL="91440">
                        <a:lnSpc>
                          <a:spcPct val="100000"/>
                        </a:lnSpc>
                        <a:spcBef>
                          <a:spcPts val="5"/>
                        </a:spcBef>
                      </a:pPr>
                      <a:r>
                        <a:rPr sz="1400" dirty="0">
                          <a:latin typeface="Calibri"/>
                          <a:cs typeface="Calibri"/>
                        </a:rPr>
                        <a:t>1</a:t>
                      </a:r>
                      <a:r>
                        <a:rPr sz="1400" spc="-30" dirty="0">
                          <a:latin typeface="Calibri"/>
                          <a:cs typeface="Calibri"/>
                        </a:rPr>
                        <a:t> </a:t>
                      </a:r>
                      <a:r>
                        <a:rPr sz="1400" dirty="0">
                          <a:latin typeface="Calibri"/>
                          <a:cs typeface="Calibri"/>
                        </a:rPr>
                        <a:t>March</a:t>
                      </a:r>
                      <a:r>
                        <a:rPr sz="1400" spc="-30" dirty="0">
                          <a:latin typeface="Calibri"/>
                          <a:cs typeface="Calibri"/>
                        </a:rPr>
                        <a:t> </a:t>
                      </a:r>
                      <a:r>
                        <a:rPr sz="1400" dirty="0">
                          <a:latin typeface="Calibri"/>
                          <a:cs typeface="Calibri"/>
                        </a:rPr>
                        <a:t>2022</a:t>
                      </a:r>
                      <a:r>
                        <a:rPr sz="1400" spc="-20" dirty="0">
                          <a:latin typeface="Calibri"/>
                          <a:cs typeface="Calibri"/>
                        </a:rPr>
                        <a:t> </a:t>
                      </a:r>
                      <a:r>
                        <a:rPr sz="1400" dirty="0">
                          <a:latin typeface="Calibri"/>
                          <a:cs typeface="Calibri"/>
                        </a:rPr>
                        <a:t>-</a:t>
                      </a:r>
                      <a:r>
                        <a:rPr sz="1400" spc="-35" dirty="0">
                          <a:latin typeface="Calibri"/>
                          <a:cs typeface="Calibri"/>
                        </a:rPr>
                        <a:t> </a:t>
                      </a:r>
                      <a:r>
                        <a:rPr sz="1400" dirty="0">
                          <a:latin typeface="Calibri"/>
                          <a:cs typeface="Calibri"/>
                        </a:rPr>
                        <a:t>28</a:t>
                      </a:r>
                      <a:r>
                        <a:rPr sz="1400" spc="-25" dirty="0">
                          <a:latin typeface="Calibri"/>
                          <a:cs typeface="Calibri"/>
                        </a:rPr>
                        <a:t> Feb</a:t>
                      </a:r>
                      <a:endParaRPr sz="1400">
                        <a:latin typeface="Calibri"/>
                        <a:cs typeface="Calibri"/>
                      </a:endParaRPr>
                    </a:p>
                    <a:p>
                      <a:pPr marL="91440">
                        <a:lnSpc>
                          <a:spcPct val="100000"/>
                        </a:lnSpc>
                      </a:pPr>
                      <a:r>
                        <a:rPr sz="1400" spc="-20" dirty="0">
                          <a:latin typeface="Calibri"/>
                          <a:cs typeface="Calibri"/>
                        </a:rPr>
                        <a:t>2023</a:t>
                      </a:r>
                      <a:endParaRPr sz="1400">
                        <a:latin typeface="Calibri"/>
                        <a:cs typeface="Calibri"/>
                      </a:endParaRPr>
                    </a:p>
                  </a:txBody>
                  <a:tcPr marL="0" marR="0" marT="317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1"/>
                  </a:ext>
                </a:extLst>
              </a:tr>
              <a:tr h="944244">
                <a:tc>
                  <a:txBody>
                    <a:bodyPr/>
                    <a:lstStyle/>
                    <a:p>
                      <a:pPr marL="91440" marR="178435">
                        <a:lnSpc>
                          <a:spcPct val="100000"/>
                        </a:lnSpc>
                        <a:spcBef>
                          <a:spcPts val="270"/>
                        </a:spcBef>
                      </a:pPr>
                      <a:r>
                        <a:rPr sz="1400" dirty="0">
                          <a:latin typeface="Calibri"/>
                          <a:cs typeface="Calibri"/>
                        </a:rPr>
                        <a:t>Support</a:t>
                      </a:r>
                      <a:r>
                        <a:rPr sz="1400" spc="-35" dirty="0">
                          <a:latin typeface="Calibri"/>
                          <a:cs typeface="Calibri"/>
                        </a:rPr>
                        <a:t> </a:t>
                      </a:r>
                      <a:r>
                        <a:rPr sz="1400" dirty="0">
                          <a:latin typeface="Calibri"/>
                          <a:cs typeface="Calibri"/>
                        </a:rPr>
                        <a:t>with</a:t>
                      </a:r>
                      <a:r>
                        <a:rPr sz="1400" spc="-35" dirty="0">
                          <a:latin typeface="Calibri"/>
                          <a:cs typeface="Calibri"/>
                        </a:rPr>
                        <a:t> </a:t>
                      </a:r>
                      <a:r>
                        <a:rPr sz="1400" dirty="0">
                          <a:latin typeface="Calibri"/>
                          <a:cs typeface="Calibri"/>
                        </a:rPr>
                        <a:t>suicide</a:t>
                      </a:r>
                      <a:r>
                        <a:rPr sz="1400" spc="-20" dirty="0">
                          <a:latin typeface="Calibri"/>
                          <a:cs typeface="Calibri"/>
                        </a:rPr>
                        <a:t> </a:t>
                      </a:r>
                      <a:r>
                        <a:rPr sz="1400" spc="-10" dirty="0">
                          <a:latin typeface="Calibri"/>
                          <a:cs typeface="Calibri"/>
                        </a:rPr>
                        <a:t>prevention</a:t>
                      </a:r>
                      <a:r>
                        <a:rPr sz="1400" spc="-20" dirty="0">
                          <a:latin typeface="Calibri"/>
                          <a:cs typeface="Calibri"/>
                        </a:rPr>
                        <a:t> </a:t>
                      </a:r>
                      <a:r>
                        <a:rPr sz="1400" spc="-10" dirty="0">
                          <a:latin typeface="Calibri"/>
                          <a:cs typeface="Calibri"/>
                        </a:rPr>
                        <a:t>program</a:t>
                      </a:r>
                      <a:r>
                        <a:rPr sz="1400" spc="-40" dirty="0">
                          <a:latin typeface="Calibri"/>
                          <a:cs typeface="Calibri"/>
                        </a:rPr>
                        <a:t> </a:t>
                      </a:r>
                      <a:r>
                        <a:rPr sz="1400" spc="-10" dirty="0">
                          <a:latin typeface="Calibri"/>
                          <a:cs typeface="Calibri"/>
                        </a:rPr>
                        <a:t>management,</a:t>
                      </a:r>
                      <a:r>
                        <a:rPr sz="1400" spc="-20" dirty="0">
                          <a:latin typeface="Calibri"/>
                          <a:cs typeface="Calibri"/>
                        </a:rPr>
                        <a:t> </a:t>
                      </a:r>
                      <a:r>
                        <a:rPr sz="1400" spc="-10" dirty="0">
                          <a:latin typeface="Calibri"/>
                          <a:cs typeface="Calibri"/>
                        </a:rPr>
                        <a:t>meeting </a:t>
                      </a:r>
                      <a:r>
                        <a:rPr sz="1400" dirty="0">
                          <a:latin typeface="Calibri"/>
                          <a:cs typeface="Calibri"/>
                        </a:rPr>
                        <a:t>and</a:t>
                      </a:r>
                      <a:r>
                        <a:rPr sz="1400" spc="-35" dirty="0">
                          <a:latin typeface="Calibri"/>
                          <a:cs typeface="Calibri"/>
                        </a:rPr>
                        <a:t> </a:t>
                      </a:r>
                      <a:r>
                        <a:rPr sz="1400" spc="-10" dirty="0">
                          <a:latin typeface="Calibri"/>
                          <a:cs typeface="Calibri"/>
                        </a:rPr>
                        <a:t>conference</a:t>
                      </a:r>
                      <a:r>
                        <a:rPr sz="1400" spc="-35" dirty="0">
                          <a:latin typeface="Calibri"/>
                          <a:cs typeface="Calibri"/>
                        </a:rPr>
                        <a:t> </a:t>
                      </a:r>
                      <a:r>
                        <a:rPr sz="1400" dirty="0">
                          <a:latin typeface="Calibri"/>
                          <a:cs typeface="Calibri"/>
                        </a:rPr>
                        <a:t>planning</a:t>
                      </a:r>
                      <a:r>
                        <a:rPr sz="1400" spc="-20" dirty="0">
                          <a:latin typeface="Calibri"/>
                          <a:cs typeface="Calibri"/>
                        </a:rPr>
                        <a:t> </a:t>
                      </a:r>
                      <a:r>
                        <a:rPr sz="1400" dirty="0">
                          <a:latin typeface="Calibri"/>
                          <a:cs typeface="Calibri"/>
                        </a:rPr>
                        <a:t>and</a:t>
                      </a:r>
                      <a:r>
                        <a:rPr sz="1400" spc="-35" dirty="0">
                          <a:latin typeface="Calibri"/>
                          <a:cs typeface="Calibri"/>
                        </a:rPr>
                        <a:t> </a:t>
                      </a:r>
                      <a:r>
                        <a:rPr sz="1400" spc="-10" dirty="0">
                          <a:latin typeface="Calibri"/>
                          <a:cs typeface="Calibri"/>
                        </a:rPr>
                        <a:t>execution,</a:t>
                      </a:r>
                      <a:r>
                        <a:rPr sz="1400" spc="-20" dirty="0">
                          <a:latin typeface="Calibri"/>
                          <a:cs typeface="Calibri"/>
                        </a:rPr>
                        <a:t> </a:t>
                      </a:r>
                      <a:r>
                        <a:rPr sz="1400" spc="-10" dirty="0">
                          <a:latin typeface="Calibri"/>
                          <a:cs typeface="Calibri"/>
                        </a:rPr>
                        <a:t>strategy</a:t>
                      </a:r>
                      <a:r>
                        <a:rPr sz="1400" spc="-15" dirty="0">
                          <a:latin typeface="Calibri"/>
                          <a:cs typeface="Calibri"/>
                        </a:rPr>
                        <a:t> </a:t>
                      </a:r>
                      <a:r>
                        <a:rPr sz="1400" dirty="0">
                          <a:latin typeface="Calibri"/>
                          <a:cs typeface="Calibri"/>
                        </a:rPr>
                        <a:t>and</a:t>
                      </a:r>
                      <a:r>
                        <a:rPr sz="1400" spc="-35" dirty="0">
                          <a:latin typeface="Calibri"/>
                          <a:cs typeface="Calibri"/>
                        </a:rPr>
                        <a:t> </a:t>
                      </a:r>
                      <a:r>
                        <a:rPr sz="1400" spc="-10" dirty="0">
                          <a:latin typeface="Calibri"/>
                          <a:cs typeface="Calibri"/>
                        </a:rPr>
                        <a:t>policy, congressional</a:t>
                      </a:r>
                      <a:r>
                        <a:rPr sz="1400" spc="-25" dirty="0">
                          <a:latin typeface="Calibri"/>
                          <a:cs typeface="Calibri"/>
                        </a:rPr>
                        <a:t> </a:t>
                      </a:r>
                      <a:r>
                        <a:rPr sz="1400" dirty="0">
                          <a:latin typeface="Calibri"/>
                          <a:cs typeface="Calibri"/>
                        </a:rPr>
                        <a:t>and</a:t>
                      </a:r>
                      <a:r>
                        <a:rPr sz="1400" spc="-25" dirty="0">
                          <a:latin typeface="Calibri"/>
                          <a:cs typeface="Calibri"/>
                        </a:rPr>
                        <a:t> </a:t>
                      </a:r>
                      <a:r>
                        <a:rPr sz="1400" dirty="0">
                          <a:latin typeface="Calibri"/>
                          <a:cs typeface="Calibri"/>
                        </a:rPr>
                        <a:t>legislative</a:t>
                      </a:r>
                      <a:r>
                        <a:rPr sz="1400" spc="-20" dirty="0">
                          <a:latin typeface="Calibri"/>
                          <a:cs typeface="Calibri"/>
                        </a:rPr>
                        <a:t> </a:t>
                      </a:r>
                      <a:r>
                        <a:rPr sz="1400" spc="-10" dirty="0">
                          <a:latin typeface="Calibri"/>
                          <a:cs typeface="Calibri"/>
                        </a:rPr>
                        <a:t>affairs,</a:t>
                      </a:r>
                      <a:r>
                        <a:rPr sz="1400" spc="-25" dirty="0">
                          <a:latin typeface="Calibri"/>
                          <a:cs typeface="Calibri"/>
                        </a:rPr>
                        <a:t> </a:t>
                      </a:r>
                      <a:r>
                        <a:rPr sz="1400" spc="-10" dirty="0">
                          <a:latin typeface="Calibri"/>
                          <a:cs typeface="Calibri"/>
                        </a:rPr>
                        <a:t>communications</a:t>
                      </a:r>
                      <a:r>
                        <a:rPr sz="1400" spc="-25" dirty="0">
                          <a:latin typeface="Calibri"/>
                          <a:cs typeface="Calibri"/>
                        </a:rPr>
                        <a:t> and </a:t>
                      </a:r>
                      <a:r>
                        <a:rPr sz="1400" dirty="0">
                          <a:latin typeface="Calibri"/>
                          <a:cs typeface="Calibri"/>
                        </a:rPr>
                        <a:t>outreach,</a:t>
                      </a:r>
                      <a:r>
                        <a:rPr sz="1400" spc="-45" dirty="0">
                          <a:latin typeface="Calibri"/>
                          <a:cs typeface="Calibri"/>
                        </a:rPr>
                        <a:t> </a:t>
                      </a:r>
                      <a:r>
                        <a:rPr sz="1400" dirty="0">
                          <a:latin typeface="Calibri"/>
                          <a:cs typeface="Calibri"/>
                        </a:rPr>
                        <a:t>and</a:t>
                      </a:r>
                      <a:r>
                        <a:rPr sz="1400" spc="-55" dirty="0">
                          <a:latin typeface="Calibri"/>
                          <a:cs typeface="Calibri"/>
                        </a:rPr>
                        <a:t> </a:t>
                      </a:r>
                      <a:r>
                        <a:rPr sz="1400" dirty="0">
                          <a:latin typeface="Calibri"/>
                          <a:cs typeface="Calibri"/>
                        </a:rPr>
                        <a:t>training</a:t>
                      </a:r>
                      <a:r>
                        <a:rPr sz="1400" spc="-35" dirty="0">
                          <a:latin typeface="Calibri"/>
                          <a:cs typeface="Calibri"/>
                        </a:rPr>
                        <a:t> </a:t>
                      </a:r>
                      <a:r>
                        <a:rPr sz="1400" dirty="0">
                          <a:latin typeface="Calibri"/>
                          <a:cs typeface="Calibri"/>
                        </a:rPr>
                        <a:t>and</a:t>
                      </a:r>
                      <a:r>
                        <a:rPr sz="1400" spc="-55" dirty="0">
                          <a:latin typeface="Calibri"/>
                          <a:cs typeface="Calibri"/>
                        </a:rPr>
                        <a:t> </a:t>
                      </a:r>
                      <a:r>
                        <a:rPr sz="1400" spc="-10" dirty="0">
                          <a:latin typeface="Calibri"/>
                          <a:cs typeface="Calibri"/>
                        </a:rPr>
                        <a:t>education.</a:t>
                      </a:r>
                      <a:endParaRPr sz="1400" dirty="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1440" marR="137160">
                        <a:lnSpc>
                          <a:spcPct val="100000"/>
                        </a:lnSpc>
                        <a:spcBef>
                          <a:spcPts val="270"/>
                        </a:spcBef>
                      </a:pPr>
                      <a:r>
                        <a:rPr sz="1400" spc="-20" dirty="0">
                          <a:latin typeface="Calibri"/>
                          <a:cs typeface="Calibri"/>
                        </a:rPr>
                        <a:t>Small </a:t>
                      </a:r>
                      <a:r>
                        <a:rPr sz="1400" dirty="0">
                          <a:latin typeface="Calibri"/>
                          <a:cs typeface="Calibri"/>
                        </a:rPr>
                        <a:t>business</a:t>
                      </a:r>
                      <a:r>
                        <a:rPr sz="1400" spc="-40" dirty="0">
                          <a:latin typeface="Calibri"/>
                          <a:cs typeface="Calibri"/>
                        </a:rPr>
                        <a:t> </a:t>
                      </a:r>
                      <a:r>
                        <a:rPr sz="1400" spc="-20" dirty="0">
                          <a:latin typeface="Calibri"/>
                          <a:cs typeface="Calibri"/>
                        </a:rPr>
                        <a:t>set- </a:t>
                      </a:r>
                      <a:r>
                        <a:rPr sz="1400" dirty="0">
                          <a:latin typeface="Calibri"/>
                          <a:cs typeface="Calibri"/>
                        </a:rPr>
                        <a:t>aside</a:t>
                      </a:r>
                      <a:r>
                        <a:rPr sz="1400" spc="-30" dirty="0">
                          <a:latin typeface="Calibri"/>
                          <a:cs typeface="Calibri"/>
                        </a:rPr>
                        <a:t> </a:t>
                      </a:r>
                      <a:r>
                        <a:rPr sz="1400" spc="-20" dirty="0">
                          <a:latin typeface="Calibri"/>
                          <a:cs typeface="Calibri"/>
                        </a:rPr>
                        <a:t>SDVO</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1440">
                        <a:lnSpc>
                          <a:spcPct val="100000"/>
                        </a:lnSpc>
                        <a:spcBef>
                          <a:spcPts val="275"/>
                        </a:spcBef>
                      </a:pPr>
                      <a:r>
                        <a:rPr sz="1400" spc="-10" dirty="0">
                          <a:latin typeface="Calibri"/>
                          <a:cs typeface="Calibri"/>
                        </a:rPr>
                        <a:t>541611</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1440">
                        <a:lnSpc>
                          <a:spcPct val="100000"/>
                        </a:lnSpc>
                        <a:spcBef>
                          <a:spcPts val="275"/>
                        </a:spcBef>
                      </a:pPr>
                      <a:r>
                        <a:rPr sz="1400" dirty="0">
                          <a:latin typeface="Calibri"/>
                          <a:cs typeface="Calibri"/>
                        </a:rPr>
                        <a:t>30</a:t>
                      </a:r>
                      <a:r>
                        <a:rPr sz="1400" spc="-25" dirty="0">
                          <a:latin typeface="Calibri"/>
                          <a:cs typeface="Calibri"/>
                        </a:rPr>
                        <a:t> </a:t>
                      </a:r>
                      <a:r>
                        <a:rPr sz="1400" dirty="0">
                          <a:latin typeface="Calibri"/>
                          <a:cs typeface="Calibri"/>
                        </a:rPr>
                        <a:t>May</a:t>
                      </a:r>
                      <a:r>
                        <a:rPr sz="1400" spc="-25" dirty="0">
                          <a:latin typeface="Calibri"/>
                          <a:cs typeface="Calibri"/>
                        </a:rPr>
                        <a:t> </a:t>
                      </a:r>
                      <a:r>
                        <a:rPr sz="1400" dirty="0">
                          <a:latin typeface="Calibri"/>
                          <a:cs typeface="Calibri"/>
                        </a:rPr>
                        <a:t>2022</a:t>
                      </a:r>
                      <a:r>
                        <a:rPr sz="1400" spc="-20" dirty="0">
                          <a:latin typeface="Calibri"/>
                          <a:cs typeface="Calibri"/>
                        </a:rPr>
                        <a:t> </a:t>
                      </a:r>
                      <a:r>
                        <a:rPr sz="1400" dirty="0">
                          <a:latin typeface="Calibri"/>
                          <a:cs typeface="Calibri"/>
                        </a:rPr>
                        <a:t>-</a:t>
                      </a:r>
                      <a:r>
                        <a:rPr sz="1400" spc="-35" dirty="0">
                          <a:latin typeface="Calibri"/>
                          <a:cs typeface="Calibri"/>
                        </a:rPr>
                        <a:t> </a:t>
                      </a:r>
                      <a:r>
                        <a:rPr sz="1400" dirty="0">
                          <a:latin typeface="Calibri"/>
                          <a:cs typeface="Calibri"/>
                        </a:rPr>
                        <a:t>29</a:t>
                      </a:r>
                      <a:r>
                        <a:rPr sz="1400" spc="-25" dirty="0">
                          <a:latin typeface="Calibri"/>
                          <a:cs typeface="Calibri"/>
                        </a:rPr>
                        <a:t> May</a:t>
                      </a:r>
                      <a:endParaRPr sz="1400">
                        <a:latin typeface="Calibri"/>
                        <a:cs typeface="Calibri"/>
                      </a:endParaRPr>
                    </a:p>
                    <a:p>
                      <a:pPr marL="91440">
                        <a:lnSpc>
                          <a:spcPct val="100000"/>
                        </a:lnSpc>
                      </a:pPr>
                      <a:r>
                        <a:rPr sz="1400" spc="-20" dirty="0">
                          <a:latin typeface="Calibri"/>
                          <a:cs typeface="Calibri"/>
                        </a:rPr>
                        <a:t>2023</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val="10002"/>
                  </a:ext>
                </a:extLst>
              </a:tr>
              <a:tr h="1158240">
                <a:tc>
                  <a:txBody>
                    <a:bodyPr/>
                    <a:lstStyle/>
                    <a:p>
                      <a:pPr marL="91440" marR="182880">
                        <a:lnSpc>
                          <a:spcPct val="100000"/>
                        </a:lnSpc>
                        <a:spcBef>
                          <a:spcPts val="275"/>
                        </a:spcBef>
                      </a:pPr>
                      <a:r>
                        <a:rPr sz="1400" dirty="0">
                          <a:latin typeface="Calibri"/>
                          <a:cs typeface="Calibri"/>
                        </a:rPr>
                        <a:t>Support</a:t>
                      </a:r>
                      <a:r>
                        <a:rPr sz="1400" spc="-25" dirty="0">
                          <a:latin typeface="Calibri"/>
                          <a:cs typeface="Calibri"/>
                        </a:rPr>
                        <a:t> </a:t>
                      </a:r>
                      <a:r>
                        <a:rPr sz="1400" dirty="0">
                          <a:latin typeface="Calibri"/>
                          <a:cs typeface="Calibri"/>
                        </a:rPr>
                        <a:t>with</a:t>
                      </a:r>
                      <a:r>
                        <a:rPr sz="1400" spc="-20" dirty="0">
                          <a:latin typeface="Calibri"/>
                          <a:cs typeface="Calibri"/>
                        </a:rPr>
                        <a:t> </a:t>
                      </a:r>
                      <a:r>
                        <a:rPr sz="1400" spc="-10" dirty="0">
                          <a:latin typeface="Calibri"/>
                          <a:cs typeface="Calibri"/>
                        </a:rPr>
                        <a:t>providing administrative</a:t>
                      </a:r>
                      <a:r>
                        <a:rPr sz="1400" spc="-5" dirty="0">
                          <a:latin typeface="Calibri"/>
                          <a:cs typeface="Calibri"/>
                        </a:rPr>
                        <a:t> </a:t>
                      </a:r>
                      <a:r>
                        <a:rPr sz="1400" dirty="0">
                          <a:latin typeface="Calibri"/>
                          <a:cs typeface="Calibri"/>
                        </a:rPr>
                        <a:t>and</a:t>
                      </a:r>
                      <a:r>
                        <a:rPr sz="1400" spc="-30" dirty="0">
                          <a:latin typeface="Calibri"/>
                          <a:cs typeface="Calibri"/>
                        </a:rPr>
                        <a:t> </a:t>
                      </a:r>
                      <a:r>
                        <a:rPr sz="1400" spc="-10" dirty="0">
                          <a:latin typeface="Calibri"/>
                          <a:cs typeface="Calibri"/>
                        </a:rPr>
                        <a:t>customer</a:t>
                      </a:r>
                      <a:r>
                        <a:rPr sz="1400" spc="-20" dirty="0">
                          <a:latin typeface="Calibri"/>
                          <a:cs typeface="Calibri"/>
                        </a:rPr>
                        <a:t> </a:t>
                      </a:r>
                      <a:r>
                        <a:rPr sz="1400" spc="-10" dirty="0">
                          <a:latin typeface="Calibri"/>
                          <a:cs typeface="Calibri"/>
                        </a:rPr>
                        <a:t>support </a:t>
                      </a:r>
                      <a:r>
                        <a:rPr sz="1400" dirty="0">
                          <a:latin typeface="Calibri"/>
                          <a:cs typeface="Calibri"/>
                        </a:rPr>
                        <a:t>services</a:t>
                      </a:r>
                      <a:r>
                        <a:rPr sz="1400" spc="-15" dirty="0">
                          <a:latin typeface="Calibri"/>
                          <a:cs typeface="Calibri"/>
                        </a:rPr>
                        <a:t> </a:t>
                      </a:r>
                      <a:r>
                        <a:rPr sz="1400" dirty="0">
                          <a:latin typeface="Calibri"/>
                          <a:cs typeface="Calibri"/>
                        </a:rPr>
                        <a:t>and</a:t>
                      </a:r>
                      <a:r>
                        <a:rPr sz="1400" spc="-35" dirty="0">
                          <a:latin typeface="Calibri"/>
                          <a:cs typeface="Calibri"/>
                        </a:rPr>
                        <a:t> </a:t>
                      </a:r>
                      <a:r>
                        <a:rPr sz="1400" dirty="0">
                          <a:latin typeface="Calibri"/>
                          <a:cs typeface="Calibri"/>
                        </a:rPr>
                        <a:t>office</a:t>
                      </a:r>
                      <a:r>
                        <a:rPr sz="1400" spc="-40" dirty="0">
                          <a:latin typeface="Calibri"/>
                          <a:cs typeface="Calibri"/>
                        </a:rPr>
                        <a:t> </a:t>
                      </a:r>
                      <a:r>
                        <a:rPr sz="1400" dirty="0">
                          <a:latin typeface="Calibri"/>
                          <a:cs typeface="Calibri"/>
                        </a:rPr>
                        <a:t>clerical</a:t>
                      </a:r>
                      <a:r>
                        <a:rPr sz="1400" spc="-30" dirty="0">
                          <a:latin typeface="Calibri"/>
                          <a:cs typeface="Calibri"/>
                        </a:rPr>
                        <a:t> </a:t>
                      </a:r>
                      <a:r>
                        <a:rPr sz="1400" spc="-10" dirty="0">
                          <a:latin typeface="Calibri"/>
                          <a:cs typeface="Calibri"/>
                        </a:rPr>
                        <a:t>assistance, reception</a:t>
                      </a:r>
                      <a:r>
                        <a:rPr sz="1400" spc="-20" dirty="0">
                          <a:latin typeface="Calibri"/>
                          <a:cs typeface="Calibri"/>
                        </a:rPr>
                        <a:t> </a:t>
                      </a:r>
                      <a:r>
                        <a:rPr sz="1400" spc="-10" dirty="0">
                          <a:latin typeface="Calibri"/>
                          <a:cs typeface="Calibri"/>
                        </a:rPr>
                        <a:t>support, information</a:t>
                      </a:r>
                      <a:r>
                        <a:rPr sz="1400" spc="-35" dirty="0">
                          <a:latin typeface="Calibri"/>
                          <a:cs typeface="Calibri"/>
                        </a:rPr>
                        <a:t> </a:t>
                      </a:r>
                      <a:r>
                        <a:rPr sz="1400" spc="-10" dirty="0">
                          <a:latin typeface="Calibri"/>
                          <a:cs typeface="Calibri"/>
                        </a:rPr>
                        <a:t>management,</a:t>
                      </a:r>
                      <a:r>
                        <a:rPr sz="1400" spc="-30" dirty="0">
                          <a:latin typeface="Calibri"/>
                          <a:cs typeface="Calibri"/>
                        </a:rPr>
                        <a:t> </a:t>
                      </a:r>
                      <a:r>
                        <a:rPr sz="1400" dirty="0">
                          <a:latin typeface="Calibri"/>
                          <a:cs typeface="Calibri"/>
                        </a:rPr>
                        <a:t>meeting</a:t>
                      </a:r>
                      <a:r>
                        <a:rPr sz="1400" spc="-35" dirty="0">
                          <a:latin typeface="Calibri"/>
                          <a:cs typeface="Calibri"/>
                        </a:rPr>
                        <a:t> </a:t>
                      </a:r>
                      <a:r>
                        <a:rPr sz="1400" dirty="0">
                          <a:latin typeface="Calibri"/>
                          <a:cs typeface="Calibri"/>
                        </a:rPr>
                        <a:t>support,</a:t>
                      </a:r>
                      <a:r>
                        <a:rPr sz="1400" spc="-30" dirty="0">
                          <a:latin typeface="Calibri"/>
                          <a:cs typeface="Calibri"/>
                        </a:rPr>
                        <a:t> </a:t>
                      </a:r>
                      <a:r>
                        <a:rPr sz="1400" dirty="0">
                          <a:latin typeface="Calibri"/>
                          <a:cs typeface="Calibri"/>
                        </a:rPr>
                        <a:t>office</a:t>
                      </a:r>
                      <a:r>
                        <a:rPr sz="1400" spc="-55" dirty="0">
                          <a:latin typeface="Calibri"/>
                          <a:cs typeface="Calibri"/>
                        </a:rPr>
                        <a:t> </a:t>
                      </a:r>
                      <a:r>
                        <a:rPr sz="1400" spc="-10" dirty="0">
                          <a:latin typeface="Calibri"/>
                          <a:cs typeface="Calibri"/>
                        </a:rPr>
                        <a:t>supply </a:t>
                      </a:r>
                      <a:r>
                        <a:rPr sz="1400" dirty="0">
                          <a:latin typeface="Calibri"/>
                          <a:cs typeface="Calibri"/>
                        </a:rPr>
                        <a:t>support,</a:t>
                      </a:r>
                      <a:r>
                        <a:rPr sz="1400" spc="-25" dirty="0">
                          <a:latin typeface="Calibri"/>
                          <a:cs typeface="Calibri"/>
                        </a:rPr>
                        <a:t> </a:t>
                      </a:r>
                      <a:r>
                        <a:rPr sz="1400" spc="-10" dirty="0">
                          <a:latin typeface="Calibri"/>
                          <a:cs typeface="Calibri"/>
                        </a:rPr>
                        <a:t>correspondence</a:t>
                      </a:r>
                      <a:r>
                        <a:rPr sz="1400" spc="-20" dirty="0">
                          <a:latin typeface="Calibri"/>
                          <a:cs typeface="Calibri"/>
                        </a:rPr>
                        <a:t> </a:t>
                      </a:r>
                      <a:r>
                        <a:rPr sz="1400" spc="-10" dirty="0">
                          <a:latin typeface="Calibri"/>
                          <a:cs typeface="Calibri"/>
                        </a:rPr>
                        <a:t>management</a:t>
                      </a:r>
                      <a:r>
                        <a:rPr sz="1400" spc="-30" dirty="0">
                          <a:latin typeface="Calibri"/>
                          <a:cs typeface="Calibri"/>
                        </a:rPr>
                        <a:t> </a:t>
                      </a:r>
                      <a:r>
                        <a:rPr sz="1400" dirty="0">
                          <a:latin typeface="Calibri"/>
                          <a:cs typeface="Calibri"/>
                        </a:rPr>
                        <a:t>support,</a:t>
                      </a:r>
                      <a:r>
                        <a:rPr sz="1400" spc="-15" dirty="0">
                          <a:latin typeface="Calibri"/>
                          <a:cs typeface="Calibri"/>
                        </a:rPr>
                        <a:t> </a:t>
                      </a:r>
                      <a:r>
                        <a:rPr sz="1400" spc="-10" dirty="0">
                          <a:latin typeface="Calibri"/>
                          <a:cs typeface="Calibri"/>
                        </a:rPr>
                        <a:t>executive</a:t>
                      </a:r>
                      <a:r>
                        <a:rPr sz="1400" spc="-20" dirty="0">
                          <a:latin typeface="Calibri"/>
                          <a:cs typeface="Calibri"/>
                        </a:rPr>
                        <a:t> </a:t>
                      </a:r>
                      <a:r>
                        <a:rPr sz="1400" spc="-10" dirty="0">
                          <a:latin typeface="Calibri"/>
                          <a:cs typeface="Calibri"/>
                        </a:rPr>
                        <a:t>office support.</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91440" marR="137160">
                        <a:lnSpc>
                          <a:spcPct val="100000"/>
                        </a:lnSpc>
                        <a:spcBef>
                          <a:spcPts val="275"/>
                        </a:spcBef>
                      </a:pPr>
                      <a:r>
                        <a:rPr sz="1400" spc="-20" dirty="0">
                          <a:latin typeface="Calibri"/>
                          <a:cs typeface="Calibri"/>
                        </a:rPr>
                        <a:t>Small </a:t>
                      </a:r>
                      <a:r>
                        <a:rPr sz="1400" dirty="0">
                          <a:latin typeface="Calibri"/>
                          <a:cs typeface="Calibri"/>
                        </a:rPr>
                        <a:t>business</a:t>
                      </a:r>
                      <a:r>
                        <a:rPr sz="1400" spc="-40" dirty="0">
                          <a:latin typeface="Calibri"/>
                          <a:cs typeface="Calibri"/>
                        </a:rPr>
                        <a:t> </a:t>
                      </a:r>
                      <a:r>
                        <a:rPr sz="1400" spc="-20" dirty="0">
                          <a:latin typeface="Calibri"/>
                          <a:cs typeface="Calibri"/>
                        </a:rPr>
                        <a:t>set- </a:t>
                      </a:r>
                      <a:r>
                        <a:rPr sz="1400" dirty="0">
                          <a:latin typeface="Calibri"/>
                          <a:cs typeface="Calibri"/>
                        </a:rPr>
                        <a:t>aside</a:t>
                      </a:r>
                      <a:r>
                        <a:rPr sz="1400" spc="-30" dirty="0">
                          <a:latin typeface="Calibri"/>
                          <a:cs typeface="Calibri"/>
                        </a:rPr>
                        <a:t> </a:t>
                      </a:r>
                      <a:r>
                        <a:rPr sz="1400" spc="-20" dirty="0">
                          <a:latin typeface="Calibri"/>
                          <a:cs typeface="Calibri"/>
                        </a:rPr>
                        <a:t>8(A)</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91440">
                        <a:lnSpc>
                          <a:spcPct val="100000"/>
                        </a:lnSpc>
                        <a:spcBef>
                          <a:spcPts val="275"/>
                        </a:spcBef>
                      </a:pPr>
                      <a:r>
                        <a:rPr sz="1400" spc="-10" dirty="0">
                          <a:latin typeface="Calibri"/>
                          <a:cs typeface="Calibri"/>
                        </a:rPr>
                        <a:t>541611</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91440">
                        <a:lnSpc>
                          <a:spcPct val="100000"/>
                        </a:lnSpc>
                        <a:spcBef>
                          <a:spcPts val="275"/>
                        </a:spcBef>
                      </a:pPr>
                      <a:r>
                        <a:rPr sz="1400" dirty="0">
                          <a:latin typeface="Calibri"/>
                          <a:cs typeface="Calibri"/>
                        </a:rPr>
                        <a:t>30</a:t>
                      </a:r>
                      <a:r>
                        <a:rPr sz="1400" spc="-25" dirty="0">
                          <a:latin typeface="Calibri"/>
                          <a:cs typeface="Calibri"/>
                        </a:rPr>
                        <a:t> </a:t>
                      </a:r>
                      <a:r>
                        <a:rPr sz="1400" dirty="0">
                          <a:latin typeface="Calibri"/>
                          <a:cs typeface="Calibri"/>
                        </a:rPr>
                        <a:t>April</a:t>
                      </a:r>
                      <a:r>
                        <a:rPr sz="1400" spc="-10" dirty="0">
                          <a:latin typeface="Calibri"/>
                          <a:cs typeface="Calibri"/>
                        </a:rPr>
                        <a:t> </a:t>
                      </a:r>
                      <a:r>
                        <a:rPr sz="1400" dirty="0">
                          <a:latin typeface="Calibri"/>
                          <a:cs typeface="Calibri"/>
                        </a:rPr>
                        <a:t>2022</a:t>
                      </a:r>
                      <a:r>
                        <a:rPr sz="1400" spc="-15" dirty="0">
                          <a:latin typeface="Calibri"/>
                          <a:cs typeface="Calibri"/>
                        </a:rPr>
                        <a:t> </a:t>
                      </a:r>
                      <a:r>
                        <a:rPr sz="1400" dirty="0">
                          <a:latin typeface="Calibri"/>
                          <a:cs typeface="Calibri"/>
                        </a:rPr>
                        <a:t>-</a:t>
                      </a:r>
                      <a:r>
                        <a:rPr sz="1400" spc="-35" dirty="0">
                          <a:latin typeface="Calibri"/>
                          <a:cs typeface="Calibri"/>
                        </a:rPr>
                        <a:t> </a:t>
                      </a:r>
                      <a:r>
                        <a:rPr sz="1400" dirty="0">
                          <a:latin typeface="Calibri"/>
                          <a:cs typeface="Calibri"/>
                        </a:rPr>
                        <a:t>29</a:t>
                      </a:r>
                      <a:r>
                        <a:rPr sz="1400" spc="-25" dirty="0">
                          <a:latin typeface="Calibri"/>
                          <a:cs typeface="Calibri"/>
                        </a:rPr>
                        <a:t> May</a:t>
                      </a:r>
                      <a:endParaRPr sz="1400">
                        <a:latin typeface="Calibri"/>
                        <a:cs typeface="Calibri"/>
                      </a:endParaRPr>
                    </a:p>
                    <a:p>
                      <a:pPr marL="91440">
                        <a:lnSpc>
                          <a:spcPct val="100000"/>
                        </a:lnSpc>
                      </a:pPr>
                      <a:r>
                        <a:rPr sz="1400" spc="-20" dirty="0">
                          <a:latin typeface="Calibri"/>
                          <a:cs typeface="Calibri"/>
                        </a:rPr>
                        <a:t>2023</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3"/>
                  </a:ext>
                </a:extLst>
              </a:tr>
              <a:tr h="1149350">
                <a:tc>
                  <a:txBody>
                    <a:bodyPr/>
                    <a:lstStyle/>
                    <a:p>
                      <a:pPr marL="91440" marR="96520">
                        <a:lnSpc>
                          <a:spcPct val="100000"/>
                        </a:lnSpc>
                        <a:spcBef>
                          <a:spcPts val="275"/>
                        </a:spcBef>
                      </a:pPr>
                      <a:r>
                        <a:rPr sz="1400" dirty="0">
                          <a:latin typeface="Calibri"/>
                          <a:cs typeface="Calibri"/>
                        </a:rPr>
                        <a:t>Support</a:t>
                      </a:r>
                      <a:r>
                        <a:rPr sz="1400" spc="-30" dirty="0">
                          <a:latin typeface="Calibri"/>
                          <a:cs typeface="Calibri"/>
                        </a:rPr>
                        <a:t> </a:t>
                      </a:r>
                      <a:r>
                        <a:rPr sz="1400" dirty="0">
                          <a:latin typeface="Calibri"/>
                          <a:cs typeface="Calibri"/>
                        </a:rPr>
                        <a:t>with</a:t>
                      </a:r>
                      <a:r>
                        <a:rPr sz="1400" spc="-25" dirty="0">
                          <a:latin typeface="Calibri"/>
                          <a:cs typeface="Calibri"/>
                        </a:rPr>
                        <a:t> </a:t>
                      </a:r>
                      <a:r>
                        <a:rPr sz="1400" spc="-10" dirty="0">
                          <a:latin typeface="Calibri"/>
                          <a:cs typeface="Calibri"/>
                        </a:rPr>
                        <a:t>providing</a:t>
                      </a:r>
                      <a:r>
                        <a:rPr sz="1400" spc="-15" dirty="0">
                          <a:latin typeface="Calibri"/>
                          <a:cs typeface="Calibri"/>
                        </a:rPr>
                        <a:t> </a:t>
                      </a:r>
                      <a:r>
                        <a:rPr sz="1400" spc="-10" dirty="0">
                          <a:latin typeface="Calibri"/>
                          <a:cs typeface="Calibri"/>
                        </a:rPr>
                        <a:t>administrative </a:t>
                      </a:r>
                      <a:r>
                        <a:rPr sz="1400" dirty="0">
                          <a:latin typeface="Calibri"/>
                          <a:cs typeface="Calibri"/>
                        </a:rPr>
                        <a:t>services</a:t>
                      </a:r>
                      <a:r>
                        <a:rPr sz="1400" spc="-25" dirty="0">
                          <a:latin typeface="Calibri"/>
                          <a:cs typeface="Calibri"/>
                        </a:rPr>
                        <a:t> </a:t>
                      </a:r>
                      <a:r>
                        <a:rPr sz="1400" dirty="0">
                          <a:latin typeface="Calibri"/>
                          <a:cs typeface="Calibri"/>
                        </a:rPr>
                        <a:t>in</a:t>
                      </a:r>
                      <a:r>
                        <a:rPr sz="1400" spc="-25" dirty="0">
                          <a:latin typeface="Calibri"/>
                          <a:cs typeface="Calibri"/>
                        </a:rPr>
                        <a:t> </a:t>
                      </a:r>
                      <a:r>
                        <a:rPr sz="1400" dirty="0">
                          <a:latin typeface="Calibri"/>
                          <a:cs typeface="Calibri"/>
                        </a:rPr>
                        <a:t>support</a:t>
                      </a:r>
                      <a:r>
                        <a:rPr sz="1400" spc="-20" dirty="0">
                          <a:latin typeface="Calibri"/>
                          <a:cs typeface="Calibri"/>
                        </a:rPr>
                        <a:t> </a:t>
                      </a:r>
                      <a:r>
                        <a:rPr sz="1400" dirty="0">
                          <a:latin typeface="Calibri"/>
                          <a:cs typeface="Calibri"/>
                        </a:rPr>
                        <a:t>of</a:t>
                      </a:r>
                      <a:r>
                        <a:rPr sz="1400" spc="-45" dirty="0">
                          <a:latin typeface="Calibri"/>
                          <a:cs typeface="Calibri"/>
                        </a:rPr>
                        <a:t> </a:t>
                      </a:r>
                      <a:r>
                        <a:rPr sz="1400" spc="-25" dirty="0">
                          <a:latin typeface="Calibri"/>
                          <a:cs typeface="Calibri"/>
                        </a:rPr>
                        <a:t>the </a:t>
                      </a:r>
                      <a:r>
                        <a:rPr sz="1400" dirty="0">
                          <a:latin typeface="Calibri"/>
                          <a:cs typeface="Calibri"/>
                        </a:rPr>
                        <a:t>Suicide</a:t>
                      </a:r>
                      <a:r>
                        <a:rPr sz="1400" spc="-40" dirty="0">
                          <a:latin typeface="Calibri"/>
                          <a:cs typeface="Calibri"/>
                        </a:rPr>
                        <a:t> </a:t>
                      </a:r>
                      <a:r>
                        <a:rPr sz="1400" spc="-10" dirty="0">
                          <a:latin typeface="Calibri"/>
                          <a:cs typeface="Calibri"/>
                        </a:rPr>
                        <a:t>Prevention</a:t>
                      </a:r>
                      <a:r>
                        <a:rPr sz="1400" spc="-25" dirty="0">
                          <a:latin typeface="Calibri"/>
                          <a:cs typeface="Calibri"/>
                        </a:rPr>
                        <a:t> </a:t>
                      </a:r>
                      <a:r>
                        <a:rPr sz="1400" dirty="0">
                          <a:latin typeface="Calibri"/>
                          <a:cs typeface="Calibri"/>
                        </a:rPr>
                        <a:t>and</a:t>
                      </a:r>
                      <a:r>
                        <a:rPr sz="1400" spc="-35" dirty="0">
                          <a:latin typeface="Calibri"/>
                          <a:cs typeface="Calibri"/>
                        </a:rPr>
                        <a:t> </a:t>
                      </a:r>
                      <a:r>
                        <a:rPr sz="1400" spc="-10" dirty="0">
                          <a:latin typeface="Calibri"/>
                          <a:cs typeface="Calibri"/>
                        </a:rPr>
                        <a:t>Response</a:t>
                      </a:r>
                      <a:r>
                        <a:rPr sz="1400" spc="-30" dirty="0">
                          <a:latin typeface="Calibri"/>
                          <a:cs typeface="Calibri"/>
                        </a:rPr>
                        <a:t> </a:t>
                      </a:r>
                      <a:r>
                        <a:rPr sz="1400" dirty="0">
                          <a:latin typeface="Calibri"/>
                          <a:cs typeface="Calibri"/>
                        </a:rPr>
                        <a:t>Independent</a:t>
                      </a:r>
                      <a:r>
                        <a:rPr sz="1400" spc="-25" dirty="0">
                          <a:latin typeface="Calibri"/>
                          <a:cs typeface="Calibri"/>
                        </a:rPr>
                        <a:t> </a:t>
                      </a:r>
                      <a:r>
                        <a:rPr sz="1400" spc="-10" dirty="0">
                          <a:latin typeface="Calibri"/>
                          <a:cs typeface="Calibri"/>
                        </a:rPr>
                        <a:t>Review</a:t>
                      </a:r>
                      <a:r>
                        <a:rPr sz="1400" spc="500" dirty="0">
                          <a:latin typeface="Calibri"/>
                          <a:cs typeface="Calibri"/>
                        </a:rPr>
                        <a:t> </a:t>
                      </a:r>
                      <a:r>
                        <a:rPr sz="1400" spc="-10" dirty="0">
                          <a:latin typeface="Calibri"/>
                          <a:cs typeface="Calibri"/>
                        </a:rPr>
                        <a:t>Committee</a:t>
                      </a:r>
                      <a:r>
                        <a:rPr sz="1400" spc="-25" dirty="0">
                          <a:latin typeface="Calibri"/>
                          <a:cs typeface="Calibri"/>
                        </a:rPr>
                        <a:t> </a:t>
                      </a:r>
                      <a:r>
                        <a:rPr sz="1400" dirty="0">
                          <a:latin typeface="Calibri"/>
                          <a:cs typeface="Calibri"/>
                        </a:rPr>
                        <a:t>(SPRIRC)</a:t>
                      </a:r>
                      <a:r>
                        <a:rPr sz="1400" spc="-45" dirty="0">
                          <a:latin typeface="Calibri"/>
                          <a:cs typeface="Calibri"/>
                        </a:rPr>
                        <a:t> </a:t>
                      </a:r>
                      <a:r>
                        <a:rPr sz="1400" dirty="0">
                          <a:latin typeface="Calibri"/>
                          <a:cs typeface="Calibri"/>
                        </a:rPr>
                        <a:t>required</a:t>
                      </a:r>
                      <a:r>
                        <a:rPr sz="1400" spc="-25" dirty="0">
                          <a:latin typeface="Calibri"/>
                          <a:cs typeface="Calibri"/>
                        </a:rPr>
                        <a:t> </a:t>
                      </a:r>
                      <a:r>
                        <a:rPr sz="1400" dirty="0">
                          <a:latin typeface="Calibri"/>
                          <a:cs typeface="Calibri"/>
                        </a:rPr>
                        <a:t>by</a:t>
                      </a:r>
                      <a:r>
                        <a:rPr sz="1400" spc="-45" dirty="0">
                          <a:latin typeface="Calibri"/>
                          <a:cs typeface="Calibri"/>
                        </a:rPr>
                        <a:t> </a:t>
                      </a:r>
                      <a:r>
                        <a:rPr sz="1400" dirty="0">
                          <a:latin typeface="Calibri"/>
                          <a:cs typeface="Calibri"/>
                        </a:rPr>
                        <a:t>section</a:t>
                      </a:r>
                      <a:r>
                        <a:rPr sz="1400" spc="-35" dirty="0">
                          <a:latin typeface="Calibri"/>
                          <a:cs typeface="Calibri"/>
                        </a:rPr>
                        <a:t> </a:t>
                      </a:r>
                      <a:r>
                        <a:rPr sz="1400" dirty="0">
                          <a:latin typeface="Calibri"/>
                          <a:cs typeface="Calibri"/>
                        </a:rPr>
                        <a:t>738</a:t>
                      </a:r>
                      <a:r>
                        <a:rPr sz="1400" spc="-35" dirty="0">
                          <a:latin typeface="Calibri"/>
                          <a:cs typeface="Calibri"/>
                        </a:rPr>
                        <a:t> </a:t>
                      </a:r>
                      <a:r>
                        <a:rPr sz="1400" dirty="0">
                          <a:latin typeface="Calibri"/>
                          <a:cs typeface="Calibri"/>
                        </a:rPr>
                        <a:t>of</a:t>
                      </a:r>
                      <a:r>
                        <a:rPr sz="1400" spc="-45" dirty="0">
                          <a:latin typeface="Calibri"/>
                          <a:cs typeface="Calibri"/>
                        </a:rPr>
                        <a:t> </a:t>
                      </a:r>
                      <a:r>
                        <a:rPr sz="1400" dirty="0">
                          <a:latin typeface="Calibri"/>
                          <a:cs typeface="Calibri"/>
                        </a:rPr>
                        <a:t>the</a:t>
                      </a:r>
                      <a:r>
                        <a:rPr sz="1400" spc="-40" dirty="0">
                          <a:latin typeface="Calibri"/>
                          <a:cs typeface="Calibri"/>
                        </a:rPr>
                        <a:t> </a:t>
                      </a:r>
                      <a:r>
                        <a:rPr sz="1400" dirty="0">
                          <a:latin typeface="Calibri"/>
                          <a:cs typeface="Calibri"/>
                        </a:rPr>
                        <a:t>2022</a:t>
                      </a:r>
                      <a:r>
                        <a:rPr sz="1400" spc="-35" dirty="0">
                          <a:latin typeface="Calibri"/>
                          <a:cs typeface="Calibri"/>
                        </a:rPr>
                        <a:t> </a:t>
                      </a:r>
                      <a:r>
                        <a:rPr sz="1400" spc="-10" dirty="0">
                          <a:latin typeface="Calibri"/>
                          <a:cs typeface="Calibri"/>
                        </a:rPr>
                        <a:t>National Defense Authorization</a:t>
                      </a:r>
                      <a:r>
                        <a:rPr sz="1400" spc="5" dirty="0">
                          <a:latin typeface="Calibri"/>
                          <a:cs typeface="Calibri"/>
                        </a:rPr>
                        <a:t> </a:t>
                      </a:r>
                      <a:r>
                        <a:rPr sz="1400" dirty="0">
                          <a:latin typeface="Calibri"/>
                          <a:cs typeface="Calibri"/>
                        </a:rPr>
                        <a:t>Act</a:t>
                      </a:r>
                      <a:r>
                        <a:rPr sz="1400" spc="-30" dirty="0">
                          <a:latin typeface="Calibri"/>
                          <a:cs typeface="Calibri"/>
                        </a:rPr>
                        <a:t> </a:t>
                      </a:r>
                      <a:r>
                        <a:rPr sz="1400" spc="-10" dirty="0">
                          <a:latin typeface="Calibri"/>
                          <a:cs typeface="Calibri"/>
                        </a:rPr>
                        <a:t>(NDAA).</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1440" marR="137160">
                        <a:lnSpc>
                          <a:spcPct val="100000"/>
                        </a:lnSpc>
                        <a:spcBef>
                          <a:spcPts val="280"/>
                        </a:spcBef>
                      </a:pPr>
                      <a:r>
                        <a:rPr sz="1400" spc="-20" dirty="0">
                          <a:latin typeface="Calibri"/>
                          <a:cs typeface="Calibri"/>
                        </a:rPr>
                        <a:t>Small </a:t>
                      </a:r>
                      <a:r>
                        <a:rPr sz="1400" dirty="0">
                          <a:latin typeface="Calibri"/>
                          <a:cs typeface="Calibri"/>
                        </a:rPr>
                        <a:t>business</a:t>
                      </a:r>
                      <a:r>
                        <a:rPr sz="1400" spc="-40" dirty="0">
                          <a:latin typeface="Calibri"/>
                          <a:cs typeface="Calibri"/>
                        </a:rPr>
                        <a:t> </a:t>
                      </a:r>
                      <a:r>
                        <a:rPr sz="1400" spc="-20" dirty="0">
                          <a:latin typeface="Calibri"/>
                          <a:cs typeface="Calibri"/>
                        </a:rPr>
                        <a:t>set- </a:t>
                      </a:r>
                      <a:r>
                        <a:rPr sz="1400" dirty="0">
                          <a:latin typeface="Calibri"/>
                          <a:cs typeface="Calibri"/>
                        </a:rPr>
                        <a:t>aside</a:t>
                      </a:r>
                      <a:r>
                        <a:rPr sz="1400" spc="-30" dirty="0">
                          <a:latin typeface="Calibri"/>
                          <a:cs typeface="Calibri"/>
                        </a:rPr>
                        <a:t> </a:t>
                      </a:r>
                      <a:r>
                        <a:rPr sz="1400" spc="-20" dirty="0">
                          <a:latin typeface="Calibri"/>
                          <a:cs typeface="Calibri"/>
                        </a:rPr>
                        <a:t>8(A)</a:t>
                      </a:r>
                      <a:endParaRPr sz="1400">
                        <a:latin typeface="Calibri"/>
                        <a:cs typeface="Calibri"/>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1440">
                        <a:lnSpc>
                          <a:spcPct val="100000"/>
                        </a:lnSpc>
                        <a:spcBef>
                          <a:spcPts val="280"/>
                        </a:spcBef>
                      </a:pPr>
                      <a:r>
                        <a:rPr sz="1400" spc="-10" dirty="0">
                          <a:latin typeface="Calibri"/>
                          <a:cs typeface="Calibri"/>
                        </a:rPr>
                        <a:t>541611</a:t>
                      </a:r>
                      <a:endParaRPr sz="1400">
                        <a:latin typeface="Calibri"/>
                        <a:cs typeface="Calibri"/>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1440">
                        <a:lnSpc>
                          <a:spcPct val="100000"/>
                        </a:lnSpc>
                        <a:spcBef>
                          <a:spcPts val="280"/>
                        </a:spcBef>
                      </a:pPr>
                      <a:r>
                        <a:rPr sz="1400" dirty="0">
                          <a:latin typeface="Calibri"/>
                          <a:cs typeface="Calibri"/>
                        </a:rPr>
                        <a:t>3</a:t>
                      </a:r>
                      <a:r>
                        <a:rPr sz="1400" spc="-35" dirty="0">
                          <a:latin typeface="Calibri"/>
                          <a:cs typeface="Calibri"/>
                        </a:rPr>
                        <a:t> </a:t>
                      </a:r>
                      <a:r>
                        <a:rPr sz="1400" dirty="0">
                          <a:latin typeface="Calibri"/>
                          <a:cs typeface="Calibri"/>
                        </a:rPr>
                        <a:t>August</a:t>
                      </a:r>
                      <a:r>
                        <a:rPr sz="1400" spc="-5" dirty="0">
                          <a:latin typeface="Calibri"/>
                          <a:cs typeface="Calibri"/>
                        </a:rPr>
                        <a:t> </a:t>
                      </a:r>
                      <a:r>
                        <a:rPr sz="1400" dirty="0">
                          <a:latin typeface="Calibri"/>
                          <a:cs typeface="Calibri"/>
                        </a:rPr>
                        <a:t>2022</a:t>
                      </a:r>
                      <a:r>
                        <a:rPr sz="1400" spc="-20" dirty="0">
                          <a:latin typeface="Calibri"/>
                          <a:cs typeface="Calibri"/>
                        </a:rPr>
                        <a:t> </a:t>
                      </a:r>
                      <a:r>
                        <a:rPr sz="1400" dirty="0">
                          <a:latin typeface="Calibri"/>
                          <a:cs typeface="Calibri"/>
                        </a:rPr>
                        <a:t>-</a:t>
                      </a:r>
                      <a:r>
                        <a:rPr sz="1400" spc="-40" dirty="0">
                          <a:latin typeface="Calibri"/>
                          <a:cs typeface="Calibri"/>
                        </a:rPr>
                        <a:t> </a:t>
                      </a:r>
                      <a:r>
                        <a:rPr sz="1400" spc="-25" dirty="0">
                          <a:latin typeface="Calibri"/>
                          <a:cs typeface="Calibri"/>
                        </a:rPr>
                        <a:t>28</a:t>
                      </a:r>
                      <a:endParaRPr sz="1400" dirty="0">
                        <a:latin typeface="Calibri"/>
                        <a:cs typeface="Calibri"/>
                      </a:endParaRPr>
                    </a:p>
                    <a:p>
                      <a:pPr marL="91440">
                        <a:lnSpc>
                          <a:spcPct val="100000"/>
                        </a:lnSpc>
                      </a:pPr>
                      <a:r>
                        <a:rPr sz="1400" dirty="0">
                          <a:latin typeface="Calibri"/>
                          <a:cs typeface="Calibri"/>
                        </a:rPr>
                        <a:t>February</a:t>
                      </a:r>
                      <a:r>
                        <a:rPr sz="1400" spc="-75" dirty="0">
                          <a:latin typeface="Calibri"/>
                          <a:cs typeface="Calibri"/>
                        </a:rPr>
                        <a:t> </a:t>
                      </a:r>
                      <a:r>
                        <a:rPr sz="1400" spc="-20" dirty="0">
                          <a:latin typeface="Calibri"/>
                          <a:cs typeface="Calibri"/>
                        </a:rPr>
                        <a:t>2023</a:t>
                      </a:r>
                      <a:endParaRPr sz="1400" dirty="0">
                        <a:latin typeface="Calibri"/>
                        <a:cs typeface="Calibri"/>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val="10004"/>
                  </a:ext>
                </a:extLst>
              </a:tr>
            </a:tbl>
          </a:graphicData>
        </a:graphic>
      </p:graphicFrame>
      <p:sp>
        <p:nvSpPr>
          <p:cNvPr id="9" name="object 9"/>
          <p:cNvSpPr txBox="1"/>
          <p:nvPr/>
        </p:nvSpPr>
        <p:spPr>
          <a:xfrm>
            <a:off x="1678939" y="6347723"/>
            <a:ext cx="8043545" cy="360680"/>
          </a:xfrm>
          <a:prstGeom prst="rect">
            <a:avLst/>
          </a:prstGeom>
        </p:spPr>
        <p:txBody>
          <a:bodyPr vert="horz" wrap="square" lIns="0" tIns="12065" rIns="0" bIns="0" rtlCol="0">
            <a:spAutoFit/>
          </a:bodyPr>
          <a:lstStyle/>
          <a:p>
            <a:pPr marL="12700">
              <a:lnSpc>
                <a:spcPct val="100000"/>
              </a:lnSpc>
              <a:spcBef>
                <a:spcPts val="95"/>
              </a:spcBef>
            </a:pPr>
            <a:r>
              <a:rPr sz="1100" dirty="0">
                <a:latin typeface="Calibri"/>
                <a:cs typeface="Calibri"/>
              </a:rPr>
              <a:t>Note:</a:t>
            </a:r>
            <a:r>
              <a:rPr sz="1100" spc="-10" dirty="0">
                <a:latin typeface="Calibri"/>
                <a:cs typeface="Calibri"/>
              </a:rPr>
              <a:t> </a:t>
            </a:r>
            <a:r>
              <a:rPr sz="1100" dirty="0">
                <a:latin typeface="Calibri"/>
                <a:cs typeface="Calibri"/>
              </a:rPr>
              <a:t>The</a:t>
            </a:r>
            <a:r>
              <a:rPr sz="1100" spc="-5" dirty="0">
                <a:latin typeface="Calibri"/>
                <a:cs typeface="Calibri"/>
              </a:rPr>
              <a:t> </a:t>
            </a:r>
            <a:r>
              <a:rPr sz="1100" spc="-10" dirty="0">
                <a:latin typeface="Calibri"/>
                <a:cs typeface="Calibri"/>
              </a:rPr>
              <a:t>Government </a:t>
            </a:r>
            <a:r>
              <a:rPr sz="1100" dirty="0">
                <a:latin typeface="Calibri"/>
                <a:cs typeface="Calibri"/>
              </a:rPr>
              <a:t>does</a:t>
            </a:r>
            <a:r>
              <a:rPr sz="1100" spc="-15" dirty="0">
                <a:latin typeface="Calibri"/>
                <a:cs typeface="Calibri"/>
              </a:rPr>
              <a:t> </a:t>
            </a:r>
            <a:r>
              <a:rPr sz="1100" dirty="0">
                <a:latin typeface="Calibri"/>
                <a:cs typeface="Calibri"/>
              </a:rPr>
              <a:t>not</a:t>
            </a:r>
            <a:r>
              <a:rPr sz="1100" spc="-20" dirty="0">
                <a:latin typeface="Calibri"/>
                <a:cs typeface="Calibri"/>
              </a:rPr>
              <a:t> </a:t>
            </a:r>
            <a:r>
              <a:rPr sz="1100" spc="-10" dirty="0">
                <a:latin typeface="Calibri"/>
                <a:cs typeface="Calibri"/>
              </a:rPr>
              <a:t>guarantee</a:t>
            </a:r>
            <a:r>
              <a:rPr sz="1100" spc="-15" dirty="0">
                <a:latin typeface="Calibri"/>
                <a:cs typeface="Calibri"/>
              </a:rPr>
              <a:t> </a:t>
            </a:r>
            <a:r>
              <a:rPr sz="1100" dirty="0">
                <a:latin typeface="Calibri"/>
                <a:cs typeface="Calibri"/>
              </a:rPr>
              <a:t>that</a:t>
            </a:r>
            <a:r>
              <a:rPr sz="1100" spc="-20" dirty="0">
                <a:latin typeface="Calibri"/>
                <a:cs typeface="Calibri"/>
              </a:rPr>
              <a:t> </a:t>
            </a:r>
            <a:r>
              <a:rPr sz="1100" dirty="0">
                <a:latin typeface="Calibri"/>
                <a:cs typeface="Calibri"/>
              </a:rPr>
              <a:t>the</a:t>
            </a:r>
            <a:r>
              <a:rPr sz="1100" spc="-10" dirty="0">
                <a:latin typeface="Calibri"/>
                <a:cs typeface="Calibri"/>
              </a:rPr>
              <a:t> information</a:t>
            </a:r>
            <a:r>
              <a:rPr sz="1100" spc="-35" dirty="0">
                <a:latin typeface="Calibri"/>
                <a:cs typeface="Calibri"/>
              </a:rPr>
              <a:t> </a:t>
            </a:r>
            <a:r>
              <a:rPr sz="1100" dirty="0">
                <a:latin typeface="Calibri"/>
                <a:cs typeface="Calibri"/>
              </a:rPr>
              <a:t>provided</a:t>
            </a:r>
            <a:r>
              <a:rPr sz="1100" spc="-10" dirty="0">
                <a:latin typeface="Calibri"/>
                <a:cs typeface="Calibri"/>
              </a:rPr>
              <a:t> </a:t>
            </a:r>
            <a:r>
              <a:rPr sz="1100" dirty="0">
                <a:latin typeface="Calibri"/>
                <a:cs typeface="Calibri"/>
              </a:rPr>
              <a:t>is</a:t>
            </a:r>
            <a:r>
              <a:rPr sz="1100" spc="-20" dirty="0">
                <a:latin typeface="Calibri"/>
                <a:cs typeface="Calibri"/>
              </a:rPr>
              <a:t> </a:t>
            </a:r>
            <a:r>
              <a:rPr sz="1100" spc="-10" dirty="0">
                <a:latin typeface="Calibri"/>
                <a:cs typeface="Calibri"/>
              </a:rPr>
              <a:t>firm/factual.</a:t>
            </a:r>
            <a:r>
              <a:rPr sz="1100" spc="-25" dirty="0">
                <a:latin typeface="Calibri"/>
                <a:cs typeface="Calibri"/>
              </a:rPr>
              <a:t> </a:t>
            </a:r>
            <a:r>
              <a:rPr sz="1100" dirty="0">
                <a:latin typeface="Calibri"/>
                <a:cs typeface="Calibri"/>
              </a:rPr>
              <a:t>It</a:t>
            </a:r>
            <a:r>
              <a:rPr sz="1100" spc="-15" dirty="0">
                <a:latin typeface="Calibri"/>
                <a:cs typeface="Calibri"/>
              </a:rPr>
              <a:t> </a:t>
            </a:r>
            <a:r>
              <a:rPr sz="1100" spc="-10" dirty="0">
                <a:latin typeface="Calibri"/>
                <a:cs typeface="Calibri"/>
              </a:rPr>
              <a:t>should</a:t>
            </a:r>
            <a:r>
              <a:rPr sz="1100" spc="-30" dirty="0">
                <a:latin typeface="Calibri"/>
                <a:cs typeface="Calibri"/>
              </a:rPr>
              <a:t> </a:t>
            </a:r>
            <a:r>
              <a:rPr sz="1100" dirty="0">
                <a:latin typeface="Calibri"/>
                <a:cs typeface="Calibri"/>
              </a:rPr>
              <a:t>not</a:t>
            </a:r>
            <a:r>
              <a:rPr sz="1100" spc="-20" dirty="0">
                <a:latin typeface="Calibri"/>
                <a:cs typeface="Calibri"/>
              </a:rPr>
              <a:t> </a:t>
            </a:r>
            <a:r>
              <a:rPr sz="1100" dirty="0">
                <a:latin typeface="Calibri"/>
                <a:cs typeface="Calibri"/>
              </a:rPr>
              <a:t>be</a:t>
            </a:r>
            <a:r>
              <a:rPr sz="1100" spc="-10" dirty="0">
                <a:latin typeface="Calibri"/>
                <a:cs typeface="Calibri"/>
              </a:rPr>
              <a:t> </a:t>
            </a:r>
            <a:r>
              <a:rPr sz="1100" dirty="0">
                <a:latin typeface="Calibri"/>
                <a:cs typeface="Calibri"/>
              </a:rPr>
              <a:t>used</a:t>
            </a:r>
            <a:r>
              <a:rPr sz="1100" spc="-15" dirty="0">
                <a:latin typeface="Calibri"/>
                <a:cs typeface="Calibri"/>
              </a:rPr>
              <a:t> </a:t>
            </a:r>
            <a:r>
              <a:rPr sz="1100" dirty="0">
                <a:latin typeface="Calibri"/>
                <a:cs typeface="Calibri"/>
              </a:rPr>
              <a:t>for</a:t>
            </a:r>
            <a:r>
              <a:rPr sz="1100" spc="-15" dirty="0">
                <a:latin typeface="Calibri"/>
                <a:cs typeface="Calibri"/>
              </a:rPr>
              <a:t> </a:t>
            </a:r>
            <a:r>
              <a:rPr sz="1100" dirty="0">
                <a:latin typeface="Calibri"/>
                <a:cs typeface="Calibri"/>
              </a:rPr>
              <a:t>bid</a:t>
            </a:r>
            <a:r>
              <a:rPr sz="1100" spc="-15" dirty="0">
                <a:latin typeface="Calibri"/>
                <a:cs typeface="Calibri"/>
              </a:rPr>
              <a:t> </a:t>
            </a:r>
            <a:r>
              <a:rPr sz="1100" dirty="0">
                <a:latin typeface="Calibri"/>
                <a:cs typeface="Calibri"/>
              </a:rPr>
              <a:t>and</a:t>
            </a:r>
            <a:r>
              <a:rPr sz="1100" spc="-15" dirty="0">
                <a:latin typeface="Calibri"/>
                <a:cs typeface="Calibri"/>
              </a:rPr>
              <a:t> </a:t>
            </a:r>
            <a:r>
              <a:rPr sz="1100" spc="-10" dirty="0">
                <a:latin typeface="Calibri"/>
                <a:cs typeface="Calibri"/>
              </a:rPr>
              <a:t>proposal</a:t>
            </a:r>
            <a:r>
              <a:rPr sz="1100" spc="-25" dirty="0">
                <a:latin typeface="Calibri"/>
                <a:cs typeface="Calibri"/>
              </a:rPr>
              <a:t> </a:t>
            </a:r>
            <a:r>
              <a:rPr sz="1100" spc="-10" dirty="0">
                <a:latin typeface="Calibri"/>
                <a:cs typeface="Calibri"/>
              </a:rPr>
              <a:t>purposes.</a:t>
            </a:r>
            <a:endParaRPr sz="1100">
              <a:latin typeface="Calibri"/>
              <a:cs typeface="Calibri"/>
            </a:endParaRPr>
          </a:p>
          <a:p>
            <a:pPr marL="12700">
              <a:lnSpc>
                <a:spcPct val="100000"/>
              </a:lnSpc>
              <a:tabLst>
                <a:tab pos="2972435" algn="l"/>
              </a:tabLst>
            </a:pPr>
            <a:r>
              <a:rPr sz="1100" dirty="0">
                <a:latin typeface="Calibri"/>
                <a:cs typeface="Calibri"/>
              </a:rPr>
              <a:t>*</a:t>
            </a:r>
            <a:r>
              <a:rPr sz="1100" spc="-20" dirty="0">
                <a:latin typeface="Calibri"/>
                <a:cs typeface="Calibri"/>
              </a:rPr>
              <a:t> </a:t>
            </a:r>
            <a:r>
              <a:rPr sz="1100" spc="-10" dirty="0">
                <a:latin typeface="Calibri"/>
                <a:cs typeface="Calibri"/>
              </a:rPr>
              <a:t>Follow-</a:t>
            </a:r>
            <a:r>
              <a:rPr sz="1100" dirty="0">
                <a:latin typeface="Calibri"/>
                <a:cs typeface="Calibri"/>
              </a:rPr>
              <a:t>on</a:t>
            </a:r>
            <a:r>
              <a:rPr sz="1100" spc="-30" dirty="0">
                <a:latin typeface="Calibri"/>
                <a:cs typeface="Calibri"/>
              </a:rPr>
              <a:t> </a:t>
            </a:r>
            <a:r>
              <a:rPr sz="1100" dirty="0">
                <a:latin typeface="Calibri"/>
                <a:cs typeface="Calibri"/>
              </a:rPr>
              <a:t>–</a:t>
            </a:r>
            <a:r>
              <a:rPr sz="1100" spc="-20" dirty="0">
                <a:latin typeface="Calibri"/>
                <a:cs typeface="Calibri"/>
              </a:rPr>
              <a:t> </a:t>
            </a:r>
            <a:r>
              <a:rPr sz="1100" dirty="0">
                <a:latin typeface="Calibri"/>
                <a:cs typeface="Calibri"/>
              </a:rPr>
              <a:t>current</a:t>
            </a:r>
            <a:r>
              <a:rPr sz="1100" spc="-10" dirty="0">
                <a:latin typeface="Calibri"/>
                <a:cs typeface="Calibri"/>
              </a:rPr>
              <a:t> contract</a:t>
            </a:r>
            <a:r>
              <a:rPr sz="1100" spc="-35" dirty="0">
                <a:latin typeface="Calibri"/>
                <a:cs typeface="Calibri"/>
              </a:rPr>
              <a:t> </a:t>
            </a:r>
            <a:r>
              <a:rPr sz="1100" dirty="0">
                <a:latin typeface="Calibri"/>
                <a:cs typeface="Calibri"/>
              </a:rPr>
              <a:t>number</a:t>
            </a:r>
            <a:r>
              <a:rPr sz="1100" spc="-15" dirty="0">
                <a:latin typeface="Calibri"/>
                <a:cs typeface="Calibri"/>
              </a:rPr>
              <a:t> </a:t>
            </a:r>
            <a:r>
              <a:rPr sz="1100" spc="-10" dirty="0">
                <a:latin typeface="Calibri"/>
                <a:cs typeface="Calibri"/>
              </a:rPr>
              <a:t>provided</a:t>
            </a:r>
            <a:r>
              <a:rPr sz="1100" dirty="0">
                <a:latin typeface="Calibri"/>
                <a:cs typeface="Calibri"/>
              </a:rPr>
              <a:t>	**</a:t>
            </a:r>
            <a:r>
              <a:rPr sz="1100" spc="10" dirty="0">
                <a:latin typeface="Calibri"/>
                <a:cs typeface="Calibri"/>
              </a:rPr>
              <a:t> </a:t>
            </a:r>
            <a:r>
              <a:rPr sz="1100" spc="-10" dirty="0">
                <a:latin typeface="Calibri"/>
                <a:cs typeface="Calibri"/>
              </a:rPr>
              <a:t>Assisted Acquisition</a:t>
            </a:r>
            <a:endParaRPr sz="1100">
              <a:latin typeface="Calibri"/>
              <a:cs typeface="Calibri"/>
            </a:endParaRPr>
          </a:p>
        </p:txBody>
      </p:sp>
    </p:spTree>
    <p:extLst>
      <p:ext uri="{BB962C8B-B14F-4D97-AF65-F5344CB8AC3E}">
        <p14:creationId xmlns:p14="http://schemas.microsoft.com/office/powerpoint/2010/main" val="1973677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640701" y="2369372"/>
            <a:ext cx="9705975" cy="3295650"/>
          </a:xfrm>
          <a:prstGeom prst="rect">
            <a:avLst/>
          </a:prstGeom>
        </p:spPr>
      </p:pic>
      <p:pic>
        <p:nvPicPr>
          <p:cNvPr id="4" name="object 4"/>
          <p:cNvPicPr/>
          <p:nvPr/>
        </p:nvPicPr>
        <p:blipFill>
          <a:blip r:embed="rId3" cstate="print"/>
          <a:stretch>
            <a:fillRect/>
          </a:stretch>
        </p:blipFill>
        <p:spPr>
          <a:xfrm>
            <a:off x="3743738" y="241797"/>
            <a:ext cx="3499899" cy="1058160"/>
          </a:xfrm>
          <a:prstGeom prst="rect">
            <a:avLst/>
          </a:prstGeom>
        </p:spPr>
      </p:pic>
      <p:pic>
        <p:nvPicPr>
          <p:cNvPr id="5" name="object 4"/>
          <p:cNvPicPr/>
          <p:nvPr/>
        </p:nvPicPr>
        <p:blipFill>
          <a:blip r:embed="rId4" cstate="print"/>
          <a:stretch>
            <a:fillRect/>
          </a:stretch>
        </p:blipFill>
        <p:spPr>
          <a:xfrm>
            <a:off x="9676088" y="4710168"/>
            <a:ext cx="2515912" cy="1758218"/>
          </a:xfrm>
          <a:prstGeom prst="rect">
            <a:avLst/>
          </a:prstGeom>
        </p:spPr>
      </p:pic>
      <p:sp>
        <p:nvSpPr>
          <p:cNvPr id="7" name="TextBox 6"/>
          <p:cNvSpPr txBox="1"/>
          <p:nvPr/>
        </p:nvSpPr>
        <p:spPr>
          <a:xfrm>
            <a:off x="2130950" y="1606163"/>
            <a:ext cx="6989196" cy="584775"/>
          </a:xfrm>
          <a:prstGeom prst="rect">
            <a:avLst/>
          </a:prstGeom>
          <a:noFill/>
        </p:spPr>
        <p:txBody>
          <a:bodyPr wrap="square" rtlCol="0">
            <a:spAutoFit/>
          </a:bodyPr>
          <a:lstStyle/>
          <a:p>
            <a:pPr algn="ctr"/>
            <a:r>
              <a:rPr lang="en-US" sz="3200" b="1" dirty="0" smtClean="0">
                <a:latin typeface="Arial" panose="020B0604020202020204" pitchFamily="34" charset="0"/>
                <a:cs typeface="Arial" panose="020B0604020202020204" pitchFamily="34" charset="0"/>
              </a:rPr>
              <a:t>Advanced Distributed Learning</a:t>
            </a:r>
            <a:endParaRPr lang="en-US" sz="3200" b="1" dirty="0">
              <a:latin typeface="Arial" panose="020B0604020202020204" pitchFamily="34" charset="0"/>
              <a:cs typeface="Arial" panose="020B0604020202020204" pitchFamily="34" charset="0"/>
            </a:endParaRPr>
          </a:p>
        </p:txBody>
      </p:sp>
      <p:sp>
        <p:nvSpPr>
          <p:cNvPr id="8" name="object 9"/>
          <p:cNvSpPr txBox="1"/>
          <p:nvPr/>
        </p:nvSpPr>
        <p:spPr>
          <a:xfrm>
            <a:off x="705566" y="5921841"/>
            <a:ext cx="8182609" cy="377190"/>
          </a:xfrm>
          <a:prstGeom prst="rect">
            <a:avLst/>
          </a:prstGeom>
        </p:spPr>
        <p:txBody>
          <a:bodyPr vert="horz" wrap="square" lIns="0" tIns="12700" rIns="0" bIns="0" rtlCol="0">
            <a:spAutoFit/>
          </a:bodyPr>
          <a:lstStyle/>
          <a:p>
            <a:pPr marL="12700">
              <a:lnSpc>
                <a:spcPct val="100000"/>
              </a:lnSpc>
              <a:spcBef>
                <a:spcPts val="100"/>
              </a:spcBef>
            </a:pPr>
            <a:r>
              <a:rPr sz="1100" dirty="0">
                <a:latin typeface="Calibri"/>
                <a:cs typeface="Calibri"/>
              </a:rPr>
              <a:t>Note:</a:t>
            </a:r>
            <a:r>
              <a:rPr sz="1100" spc="-15" dirty="0">
                <a:latin typeface="Calibri"/>
                <a:cs typeface="Calibri"/>
              </a:rPr>
              <a:t> </a:t>
            </a:r>
            <a:r>
              <a:rPr sz="1100" dirty="0">
                <a:latin typeface="Calibri"/>
                <a:cs typeface="Calibri"/>
              </a:rPr>
              <a:t>The</a:t>
            </a:r>
            <a:r>
              <a:rPr sz="1100" spc="-5" dirty="0">
                <a:latin typeface="Calibri"/>
                <a:cs typeface="Calibri"/>
              </a:rPr>
              <a:t> </a:t>
            </a:r>
            <a:r>
              <a:rPr sz="1100" spc="-10" dirty="0">
                <a:latin typeface="Calibri"/>
                <a:cs typeface="Calibri"/>
              </a:rPr>
              <a:t>Government</a:t>
            </a:r>
            <a:r>
              <a:rPr sz="1100" spc="-5" dirty="0">
                <a:latin typeface="Calibri"/>
                <a:cs typeface="Calibri"/>
              </a:rPr>
              <a:t> </a:t>
            </a:r>
            <a:r>
              <a:rPr sz="1100" dirty="0">
                <a:latin typeface="Calibri"/>
                <a:cs typeface="Calibri"/>
              </a:rPr>
              <a:t>does</a:t>
            </a:r>
            <a:r>
              <a:rPr sz="1100" spc="-25" dirty="0">
                <a:latin typeface="Calibri"/>
                <a:cs typeface="Calibri"/>
              </a:rPr>
              <a:t> </a:t>
            </a:r>
            <a:r>
              <a:rPr sz="1100" dirty="0">
                <a:latin typeface="Calibri"/>
                <a:cs typeface="Calibri"/>
              </a:rPr>
              <a:t>not</a:t>
            </a:r>
            <a:r>
              <a:rPr sz="1100" spc="-20" dirty="0">
                <a:latin typeface="Calibri"/>
                <a:cs typeface="Calibri"/>
              </a:rPr>
              <a:t> </a:t>
            </a:r>
            <a:r>
              <a:rPr sz="1100" spc="-10" dirty="0">
                <a:latin typeface="Calibri"/>
                <a:cs typeface="Calibri"/>
              </a:rPr>
              <a:t>guarantee</a:t>
            </a:r>
            <a:r>
              <a:rPr sz="1100" spc="-15" dirty="0">
                <a:latin typeface="Calibri"/>
                <a:cs typeface="Calibri"/>
              </a:rPr>
              <a:t> </a:t>
            </a:r>
            <a:r>
              <a:rPr sz="1100" dirty="0">
                <a:latin typeface="Calibri"/>
                <a:cs typeface="Calibri"/>
              </a:rPr>
              <a:t>that</a:t>
            </a:r>
            <a:r>
              <a:rPr sz="1100" spc="-20" dirty="0">
                <a:latin typeface="Calibri"/>
                <a:cs typeface="Calibri"/>
              </a:rPr>
              <a:t> </a:t>
            </a:r>
            <a:r>
              <a:rPr sz="1100" dirty="0">
                <a:latin typeface="Calibri"/>
                <a:cs typeface="Calibri"/>
              </a:rPr>
              <a:t>the</a:t>
            </a:r>
            <a:r>
              <a:rPr sz="1100" spc="-15" dirty="0">
                <a:latin typeface="Calibri"/>
                <a:cs typeface="Calibri"/>
              </a:rPr>
              <a:t> </a:t>
            </a:r>
            <a:r>
              <a:rPr sz="1100" spc="-10" dirty="0">
                <a:latin typeface="Calibri"/>
                <a:cs typeface="Calibri"/>
              </a:rPr>
              <a:t>information</a:t>
            </a:r>
            <a:r>
              <a:rPr sz="1100" spc="-35" dirty="0">
                <a:latin typeface="Calibri"/>
                <a:cs typeface="Calibri"/>
              </a:rPr>
              <a:t> </a:t>
            </a:r>
            <a:r>
              <a:rPr sz="1100" dirty="0">
                <a:latin typeface="Calibri"/>
                <a:cs typeface="Calibri"/>
              </a:rPr>
              <a:t>provided</a:t>
            </a:r>
            <a:r>
              <a:rPr sz="1100" spc="-10" dirty="0">
                <a:latin typeface="Calibri"/>
                <a:cs typeface="Calibri"/>
              </a:rPr>
              <a:t> </a:t>
            </a:r>
            <a:r>
              <a:rPr sz="1100" dirty="0">
                <a:latin typeface="Calibri"/>
                <a:cs typeface="Calibri"/>
              </a:rPr>
              <a:t>is</a:t>
            </a:r>
            <a:r>
              <a:rPr sz="1100" spc="-20" dirty="0">
                <a:latin typeface="Calibri"/>
                <a:cs typeface="Calibri"/>
              </a:rPr>
              <a:t> </a:t>
            </a:r>
            <a:r>
              <a:rPr sz="1100" spc="-10" dirty="0">
                <a:latin typeface="Calibri"/>
                <a:cs typeface="Calibri"/>
              </a:rPr>
              <a:t>firm/factual.</a:t>
            </a:r>
            <a:r>
              <a:rPr sz="1100" spc="-25" dirty="0">
                <a:latin typeface="Calibri"/>
                <a:cs typeface="Calibri"/>
              </a:rPr>
              <a:t> </a:t>
            </a:r>
            <a:r>
              <a:rPr sz="1100" dirty="0">
                <a:latin typeface="Calibri"/>
                <a:cs typeface="Calibri"/>
              </a:rPr>
              <a:t>It</a:t>
            </a:r>
            <a:r>
              <a:rPr sz="1100" spc="-20" dirty="0">
                <a:latin typeface="Calibri"/>
                <a:cs typeface="Calibri"/>
              </a:rPr>
              <a:t> </a:t>
            </a:r>
            <a:r>
              <a:rPr sz="1100" spc="-10" dirty="0">
                <a:latin typeface="Calibri"/>
                <a:cs typeface="Calibri"/>
              </a:rPr>
              <a:t>should</a:t>
            </a:r>
            <a:r>
              <a:rPr sz="1100" spc="-35" dirty="0">
                <a:latin typeface="Calibri"/>
                <a:cs typeface="Calibri"/>
              </a:rPr>
              <a:t> </a:t>
            </a:r>
            <a:r>
              <a:rPr sz="1100" dirty="0">
                <a:latin typeface="Calibri"/>
                <a:cs typeface="Calibri"/>
              </a:rPr>
              <a:t>not</a:t>
            </a:r>
            <a:r>
              <a:rPr sz="1100" spc="-20" dirty="0">
                <a:latin typeface="Calibri"/>
                <a:cs typeface="Calibri"/>
              </a:rPr>
              <a:t> </a:t>
            </a:r>
            <a:r>
              <a:rPr sz="1100" dirty="0">
                <a:latin typeface="Calibri"/>
                <a:cs typeface="Calibri"/>
              </a:rPr>
              <a:t>be</a:t>
            </a:r>
            <a:r>
              <a:rPr sz="1100" spc="-10" dirty="0">
                <a:latin typeface="Calibri"/>
                <a:cs typeface="Calibri"/>
              </a:rPr>
              <a:t> </a:t>
            </a:r>
            <a:r>
              <a:rPr sz="1100" dirty="0">
                <a:latin typeface="Calibri"/>
                <a:cs typeface="Calibri"/>
              </a:rPr>
              <a:t>used</a:t>
            </a:r>
            <a:r>
              <a:rPr sz="1100" spc="-15" dirty="0">
                <a:latin typeface="Calibri"/>
                <a:cs typeface="Calibri"/>
              </a:rPr>
              <a:t> </a:t>
            </a:r>
            <a:r>
              <a:rPr sz="1100" dirty="0">
                <a:latin typeface="Calibri"/>
                <a:cs typeface="Calibri"/>
              </a:rPr>
              <a:t>for</a:t>
            </a:r>
            <a:r>
              <a:rPr sz="1100" spc="-25" dirty="0">
                <a:latin typeface="Calibri"/>
                <a:cs typeface="Calibri"/>
              </a:rPr>
              <a:t> </a:t>
            </a:r>
            <a:r>
              <a:rPr sz="1200" dirty="0">
                <a:latin typeface="Calibri"/>
                <a:cs typeface="Calibri"/>
              </a:rPr>
              <a:t>bid</a:t>
            </a:r>
            <a:r>
              <a:rPr sz="1200" spc="-20" dirty="0">
                <a:latin typeface="Calibri"/>
                <a:cs typeface="Calibri"/>
              </a:rPr>
              <a:t> </a:t>
            </a:r>
            <a:r>
              <a:rPr sz="1200" dirty="0">
                <a:latin typeface="Calibri"/>
                <a:cs typeface="Calibri"/>
              </a:rPr>
              <a:t>and</a:t>
            </a:r>
            <a:r>
              <a:rPr sz="1200" spc="-20" dirty="0">
                <a:latin typeface="Calibri"/>
                <a:cs typeface="Calibri"/>
              </a:rPr>
              <a:t> </a:t>
            </a:r>
            <a:r>
              <a:rPr sz="1200" dirty="0">
                <a:latin typeface="Calibri"/>
                <a:cs typeface="Calibri"/>
              </a:rPr>
              <a:t>proposal</a:t>
            </a:r>
            <a:r>
              <a:rPr sz="1200" spc="-10" dirty="0">
                <a:latin typeface="Calibri"/>
                <a:cs typeface="Calibri"/>
              </a:rPr>
              <a:t> purposes.</a:t>
            </a:r>
            <a:endParaRPr sz="1200" dirty="0">
              <a:latin typeface="Calibri"/>
              <a:cs typeface="Calibri"/>
            </a:endParaRPr>
          </a:p>
          <a:p>
            <a:pPr marL="12700">
              <a:lnSpc>
                <a:spcPct val="100000"/>
              </a:lnSpc>
              <a:spcBef>
                <a:spcPts val="10"/>
              </a:spcBef>
              <a:tabLst>
                <a:tab pos="2972435" algn="l"/>
              </a:tabLst>
            </a:pPr>
            <a:r>
              <a:rPr sz="1100" dirty="0">
                <a:latin typeface="Calibri"/>
                <a:cs typeface="Calibri"/>
              </a:rPr>
              <a:t>*</a:t>
            </a:r>
            <a:r>
              <a:rPr sz="1100" spc="-20" dirty="0">
                <a:latin typeface="Calibri"/>
                <a:cs typeface="Calibri"/>
              </a:rPr>
              <a:t> </a:t>
            </a:r>
            <a:r>
              <a:rPr sz="1100" spc="-10" dirty="0">
                <a:latin typeface="Calibri"/>
                <a:cs typeface="Calibri"/>
              </a:rPr>
              <a:t>Follow-</a:t>
            </a:r>
            <a:r>
              <a:rPr sz="1100" dirty="0">
                <a:latin typeface="Calibri"/>
                <a:cs typeface="Calibri"/>
              </a:rPr>
              <a:t>on</a:t>
            </a:r>
            <a:r>
              <a:rPr sz="1100" spc="-30" dirty="0">
                <a:latin typeface="Calibri"/>
                <a:cs typeface="Calibri"/>
              </a:rPr>
              <a:t> </a:t>
            </a:r>
            <a:r>
              <a:rPr sz="1100" dirty="0">
                <a:latin typeface="Calibri"/>
                <a:cs typeface="Calibri"/>
              </a:rPr>
              <a:t>–</a:t>
            </a:r>
            <a:r>
              <a:rPr sz="1100" spc="-20" dirty="0">
                <a:latin typeface="Calibri"/>
                <a:cs typeface="Calibri"/>
              </a:rPr>
              <a:t> </a:t>
            </a:r>
            <a:r>
              <a:rPr sz="1100" dirty="0">
                <a:latin typeface="Calibri"/>
                <a:cs typeface="Calibri"/>
              </a:rPr>
              <a:t>current</a:t>
            </a:r>
            <a:r>
              <a:rPr sz="1100" spc="-10" dirty="0">
                <a:latin typeface="Calibri"/>
                <a:cs typeface="Calibri"/>
              </a:rPr>
              <a:t> contract</a:t>
            </a:r>
            <a:r>
              <a:rPr sz="1100" spc="-35" dirty="0">
                <a:latin typeface="Calibri"/>
                <a:cs typeface="Calibri"/>
              </a:rPr>
              <a:t> </a:t>
            </a:r>
            <a:r>
              <a:rPr sz="1100" dirty="0">
                <a:latin typeface="Calibri"/>
                <a:cs typeface="Calibri"/>
              </a:rPr>
              <a:t>number</a:t>
            </a:r>
            <a:r>
              <a:rPr sz="1100" spc="-15" dirty="0">
                <a:latin typeface="Calibri"/>
                <a:cs typeface="Calibri"/>
              </a:rPr>
              <a:t> </a:t>
            </a:r>
            <a:r>
              <a:rPr sz="1100" spc="-10" dirty="0">
                <a:latin typeface="Calibri"/>
                <a:cs typeface="Calibri"/>
              </a:rPr>
              <a:t>provided</a:t>
            </a:r>
            <a:r>
              <a:rPr sz="1100" dirty="0">
                <a:latin typeface="Calibri"/>
                <a:cs typeface="Calibri"/>
              </a:rPr>
              <a:t>	**</a:t>
            </a:r>
            <a:r>
              <a:rPr sz="1100" spc="10" dirty="0">
                <a:latin typeface="Calibri"/>
                <a:cs typeface="Calibri"/>
              </a:rPr>
              <a:t> </a:t>
            </a:r>
            <a:r>
              <a:rPr sz="1100" spc="-10" dirty="0">
                <a:latin typeface="Calibri"/>
                <a:cs typeface="Calibri"/>
              </a:rPr>
              <a:t>Assisted Acquisition</a:t>
            </a:r>
            <a:endParaRPr sz="1100" dirty="0">
              <a:latin typeface="Calibri"/>
              <a:cs typeface="Calibri"/>
            </a:endParaRPr>
          </a:p>
        </p:txBody>
      </p:sp>
    </p:spTree>
    <p:extLst>
      <p:ext uri="{BB962C8B-B14F-4D97-AF65-F5344CB8AC3E}">
        <p14:creationId xmlns:p14="http://schemas.microsoft.com/office/powerpoint/2010/main" val="520495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539" y="59759"/>
            <a:ext cx="11178871" cy="1121769"/>
          </a:xfrm>
        </p:spPr>
        <p:txBody>
          <a:bodyPr>
            <a:normAutofit/>
          </a:bodyPr>
          <a:lstStyle/>
          <a:p>
            <a:pPr algn="ctr"/>
            <a:r>
              <a:rPr lang="en-US" sz="3200" b="1" dirty="0">
                <a:latin typeface="Arial" panose="020B0604020202020204" pitchFamily="34" charset="0"/>
                <a:cs typeface="Arial" panose="020B0604020202020204" pitchFamily="34" charset="0"/>
              </a:rPr>
              <a:t>Computer/Electronic</a:t>
            </a:r>
            <a:r>
              <a:rPr lang="en-US" sz="3200" b="1" spc="-160" dirty="0">
                <a:latin typeface="Arial" panose="020B0604020202020204" pitchFamily="34" charset="0"/>
                <a:cs typeface="Arial" panose="020B0604020202020204" pitchFamily="34" charset="0"/>
              </a:rPr>
              <a:t> </a:t>
            </a:r>
            <a:r>
              <a:rPr lang="en-US" sz="3200" b="1" spc="-10" dirty="0">
                <a:latin typeface="Arial" panose="020B0604020202020204" pitchFamily="34" charset="0"/>
                <a:cs typeface="Arial" panose="020B0604020202020204" pitchFamily="34" charset="0"/>
              </a:rPr>
              <a:t>Accommodations</a:t>
            </a:r>
            <a:r>
              <a:rPr lang="en-US" sz="3200" b="1" i="1" spc="-10" dirty="0">
                <a:latin typeface="Arial" panose="020B0604020202020204" pitchFamily="34" charset="0"/>
                <a:cs typeface="Arial" panose="020B0604020202020204" pitchFamily="34" charset="0"/>
              </a:rPr>
              <a:t> </a:t>
            </a:r>
            <a:r>
              <a:rPr lang="en-US" sz="3200" b="1" dirty="0">
                <a:latin typeface="Arial" panose="020B0604020202020204" pitchFamily="34" charset="0"/>
                <a:cs typeface="Arial" panose="020B0604020202020204" pitchFamily="34" charset="0"/>
              </a:rPr>
              <a:t>Program</a:t>
            </a:r>
            <a:r>
              <a:rPr lang="en-US" sz="3200" b="1" i="1" spc="-10" dirty="0">
                <a:latin typeface="Arial" panose="020B0604020202020204" pitchFamily="34" charset="0"/>
                <a:cs typeface="Arial" panose="020B0604020202020204" pitchFamily="34" charset="0"/>
              </a:rPr>
              <a:t> (CAP)</a:t>
            </a:r>
            <a:endParaRPr lang="en-US" sz="3200" b="1" dirty="0">
              <a:latin typeface="Arial" panose="020B0604020202020204" pitchFamily="34" charset="0"/>
              <a:cs typeface="Arial" panose="020B0604020202020204" pitchFamily="34" charset="0"/>
            </a:endParaRPr>
          </a:p>
        </p:txBody>
      </p:sp>
      <p:pic>
        <p:nvPicPr>
          <p:cNvPr id="5" name="object 4"/>
          <p:cNvPicPr/>
          <p:nvPr/>
        </p:nvPicPr>
        <p:blipFill>
          <a:blip r:embed="rId2" cstate="print"/>
          <a:stretch>
            <a:fillRect/>
          </a:stretch>
        </p:blipFill>
        <p:spPr>
          <a:xfrm>
            <a:off x="9296401" y="4076494"/>
            <a:ext cx="2895599" cy="2895599"/>
          </a:xfrm>
          <a:prstGeom prst="rect">
            <a:avLst/>
          </a:prstGeom>
        </p:spPr>
      </p:pic>
      <p:graphicFrame>
        <p:nvGraphicFramePr>
          <p:cNvPr id="6" name="object 8"/>
          <p:cNvGraphicFramePr>
            <a:graphicFrameLocks noGrp="1"/>
          </p:cNvGraphicFramePr>
          <p:nvPr>
            <p:extLst>
              <p:ext uri="{D42A27DB-BD31-4B8C-83A1-F6EECF244321}">
                <p14:modId xmlns:p14="http://schemas.microsoft.com/office/powerpoint/2010/main" val="645952472"/>
              </p:ext>
            </p:extLst>
          </p:nvPr>
        </p:nvGraphicFramePr>
        <p:xfrm>
          <a:off x="238539" y="972986"/>
          <a:ext cx="9305925" cy="5790565"/>
        </p:xfrm>
        <a:graphic>
          <a:graphicData uri="http://schemas.openxmlformats.org/drawingml/2006/table">
            <a:tbl>
              <a:tblPr firstRow="1" bandRow="1">
                <a:tableStyleId>{2D5ABB26-0587-4C30-8999-92F81FD0307C}</a:tableStyleId>
              </a:tblPr>
              <a:tblGrid>
                <a:gridCol w="2444750">
                  <a:extLst>
                    <a:ext uri="{9D8B030D-6E8A-4147-A177-3AD203B41FA5}">
                      <a16:colId xmlns:a16="http://schemas.microsoft.com/office/drawing/2014/main" val="20000"/>
                    </a:ext>
                  </a:extLst>
                </a:gridCol>
                <a:gridCol w="2499360">
                  <a:extLst>
                    <a:ext uri="{9D8B030D-6E8A-4147-A177-3AD203B41FA5}">
                      <a16:colId xmlns:a16="http://schemas.microsoft.com/office/drawing/2014/main" val="20001"/>
                    </a:ext>
                  </a:extLst>
                </a:gridCol>
                <a:gridCol w="1085215">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731520">
                <a:tc>
                  <a:txBody>
                    <a:bodyPr/>
                    <a:lstStyle/>
                    <a:p>
                      <a:pPr marL="91440" marR="76200">
                        <a:lnSpc>
                          <a:spcPct val="100000"/>
                        </a:lnSpc>
                        <a:spcBef>
                          <a:spcPts val="265"/>
                        </a:spcBef>
                      </a:pPr>
                      <a:r>
                        <a:rPr sz="1400" b="1" dirty="0">
                          <a:solidFill>
                            <a:srgbClr val="FFFFFF"/>
                          </a:solidFill>
                          <a:latin typeface="Calibri"/>
                          <a:cs typeface="Calibri"/>
                        </a:rPr>
                        <a:t>Description</a:t>
                      </a:r>
                      <a:r>
                        <a:rPr sz="1400" b="1" spc="-40" dirty="0">
                          <a:solidFill>
                            <a:srgbClr val="FFFFFF"/>
                          </a:solidFill>
                          <a:latin typeface="Calibri"/>
                          <a:cs typeface="Calibri"/>
                        </a:rPr>
                        <a:t> </a:t>
                      </a:r>
                      <a:r>
                        <a:rPr sz="1400" b="1" dirty="0">
                          <a:solidFill>
                            <a:srgbClr val="FFFFFF"/>
                          </a:solidFill>
                          <a:latin typeface="Calibri"/>
                          <a:cs typeface="Calibri"/>
                        </a:rPr>
                        <a:t>of</a:t>
                      </a:r>
                      <a:r>
                        <a:rPr sz="1400" b="1" spc="-65" dirty="0">
                          <a:solidFill>
                            <a:srgbClr val="FFFFFF"/>
                          </a:solidFill>
                          <a:latin typeface="Calibri"/>
                          <a:cs typeface="Calibri"/>
                        </a:rPr>
                        <a:t> </a:t>
                      </a:r>
                      <a:r>
                        <a:rPr sz="1400" b="1" spc="-10" dirty="0">
                          <a:solidFill>
                            <a:srgbClr val="FFFFFF"/>
                          </a:solidFill>
                          <a:latin typeface="Calibri"/>
                          <a:cs typeface="Calibri"/>
                        </a:rPr>
                        <a:t>Requirement</a:t>
                      </a:r>
                      <a:endParaRPr sz="14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1F487C"/>
                    </a:solidFill>
                  </a:tcPr>
                </a:tc>
                <a:tc>
                  <a:txBody>
                    <a:bodyPr/>
                    <a:lstStyle/>
                    <a:p>
                      <a:pPr marL="91440" marR="130810">
                        <a:lnSpc>
                          <a:spcPct val="100000"/>
                        </a:lnSpc>
                        <a:spcBef>
                          <a:spcPts val="265"/>
                        </a:spcBef>
                      </a:pPr>
                      <a:r>
                        <a:rPr sz="1400" b="1" dirty="0">
                          <a:solidFill>
                            <a:srgbClr val="FFFFFF"/>
                          </a:solidFill>
                          <a:latin typeface="Calibri"/>
                          <a:cs typeface="Calibri"/>
                        </a:rPr>
                        <a:t>Planned</a:t>
                      </a:r>
                      <a:r>
                        <a:rPr sz="1400" b="1" spc="-80" dirty="0">
                          <a:solidFill>
                            <a:srgbClr val="FFFFFF"/>
                          </a:solidFill>
                          <a:latin typeface="Calibri"/>
                          <a:cs typeface="Calibri"/>
                        </a:rPr>
                        <a:t> </a:t>
                      </a:r>
                      <a:r>
                        <a:rPr sz="1400" b="1" dirty="0">
                          <a:solidFill>
                            <a:srgbClr val="FFFFFF"/>
                          </a:solidFill>
                          <a:latin typeface="Calibri"/>
                          <a:cs typeface="Calibri"/>
                        </a:rPr>
                        <a:t>Acquisition</a:t>
                      </a:r>
                      <a:r>
                        <a:rPr sz="1400" b="1" spc="-60" dirty="0">
                          <a:solidFill>
                            <a:srgbClr val="FFFFFF"/>
                          </a:solidFill>
                          <a:latin typeface="Calibri"/>
                          <a:cs typeface="Calibri"/>
                        </a:rPr>
                        <a:t> </a:t>
                      </a:r>
                      <a:r>
                        <a:rPr sz="1400" b="1" spc="-10" dirty="0">
                          <a:solidFill>
                            <a:srgbClr val="FFFFFF"/>
                          </a:solidFill>
                          <a:latin typeface="Calibri"/>
                          <a:cs typeface="Calibri"/>
                        </a:rPr>
                        <a:t>Strategy</a:t>
                      </a:r>
                      <a:endParaRPr sz="1400" dirty="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1F487C"/>
                    </a:solidFill>
                  </a:tcPr>
                </a:tc>
                <a:tc>
                  <a:txBody>
                    <a:bodyPr/>
                    <a:lstStyle/>
                    <a:p>
                      <a:pPr marL="91440" marR="159385">
                        <a:lnSpc>
                          <a:spcPct val="100000"/>
                        </a:lnSpc>
                        <a:spcBef>
                          <a:spcPts val="265"/>
                        </a:spcBef>
                      </a:pPr>
                      <a:r>
                        <a:rPr sz="1400" b="1" spc="-20" dirty="0">
                          <a:solidFill>
                            <a:srgbClr val="FFFFFF"/>
                          </a:solidFill>
                          <a:latin typeface="Calibri"/>
                          <a:cs typeface="Calibri"/>
                        </a:rPr>
                        <a:t>Est. </a:t>
                      </a:r>
                      <a:r>
                        <a:rPr sz="1400" b="1" spc="-10" dirty="0">
                          <a:solidFill>
                            <a:srgbClr val="FFFFFF"/>
                          </a:solidFill>
                          <a:latin typeface="Calibri"/>
                          <a:cs typeface="Calibri"/>
                        </a:rPr>
                        <a:t>Solicitation </a:t>
                      </a:r>
                      <a:r>
                        <a:rPr sz="1400" b="1" spc="-20" dirty="0">
                          <a:solidFill>
                            <a:srgbClr val="FFFFFF"/>
                          </a:solidFill>
                          <a:latin typeface="Calibri"/>
                          <a:cs typeface="Calibri"/>
                        </a:rPr>
                        <a:t>Date</a:t>
                      </a:r>
                      <a:endParaRPr sz="1400" dirty="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1F487C"/>
                    </a:solidFill>
                  </a:tcPr>
                </a:tc>
                <a:tc>
                  <a:txBody>
                    <a:bodyPr/>
                    <a:lstStyle/>
                    <a:p>
                      <a:pPr marL="91440">
                        <a:lnSpc>
                          <a:spcPct val="100000"/>
                        </a:lnSpc>
                        <a:spcBef>
                          <a:spcPts val="270"/>
                        </a:spcBef>
                      </a:pPr>
                      <a:r>
                        <a:rPr sz="1400" b="1" dirty="0">
                          <a:solidFill>
                            <a:srgbClr val="FFFFFF"/>
                          </a:solidFill>
                          <a:latin typeface="Calibri"/>
                          <a:cs typeface="Calibri"/>
                        </a:rPr>
                        <a:t>NAICS</a:t>
                      </a:r>
                      <a:r>
                        <a:rPr sz="1400" b="1" spc="-50" dirty="0">
                          <a:solidFill>
                            <a:srgbClr val="FFFFFF"/>
                          </a:solidFill>
                          <a:latin typeface="Calibri"/>
                          <a:cs typeface="Calibri"/>
                        </a:rPr>
                        <a:t> </a:t>
                      </a:r>
                      <a:r>
                        <a:rPr sz="1400" b="1" spc="-20" dirty="0">
                          <a:solidFill>
                            <a:srgbClr val="FFFFFF"/>
                          </a:solidFill>
                          <a:latin typeface="Calibri"/>
                          <a:cs typeface="Calibri"/>
                        </a:rPr>
                        <a:t>Code</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1F487C"/>
                    </a:solidFill>
                  </a:tcPr>
                </a:tc>
                <a:tc>
                  <a:txBody>
                    <a:bodyPr/>
                    <a:lstStyle/>
                    <a:p>
                      <a:pPr marL="91440" marR="236854">
                        <a:lnSpc>
                          <a:spcPct val="100000"/>
                        </a:lnSpc>
                        <a:spcBef>
                          <a:spcPts val="270"/>
                        </a:spcBef>
                      </a:pPr>
                      <a:r>
                        <a:rPr sz="1400" b="1" dirty="0">
                          <a:solidFill>
                            <a:srgbClr val="FFFFFF"/>
                          </a:solidFill>
                          <a:latin typeface="Calibri"/>
                          <a:cs typeface="Calibri"/>
                        </a:rPr>
                        <a:t>Period</a:t>
                      </a:r>
                      <a:r>
                        <a:rPr sz="1400" b="1" spc="-70" dirty="0">
                          <a:solidFill>
                            <a:srgbClr val="FFFFFF"/>
                          </a:solidFill>
                          <a:latin typeface="Calibri"/>
                          <a:cs typeface="Calibri"/>
                        </a:rPr>
                        <a:t> </a:t>
                      </a:r>
                      <a:r>
                        <a:rPr sz="1400" b="1" spc="-25" dirty="0">
                          <a:solidFill>
                            <a:srgbClr val="FFFFFF"/>
                          </a:solidFill>
                          <a:latin typeface="Calibri"/>
                          <a:cs typeface="Calibri"/>
                        </a:rPr>
                        <a:t>of </a:t>
                      </a:r>
                      <a:r>
                        <a:rPr sz="1400" b="1" spc="-10" dirty="0">
                          <a:solidFill>
                            <a:srgbClr val="FFFFFF"/>
                          </a:solidFill>
                          <a:latin typeface="Calibri"/>
                          <a:cs typeface="Calibri"/>
                        </a:rPr>
                        <a:t>Performance</a:t>
                      </a:r>
                      <a:r>
                        <a:rPr sz="1400" b="1" spc="-35" dirty="0">
                          <a:solidFill>
                            <a:srgbClr val="FFFFFF"/>
                          </a:solidFill>
                          <a:latin typeface="Calibri"/>
                          <a:cs typeface="Calibri"/>
                        </a:rPr>
                        <a:t> </a:t>
                      </a:r>
                      <a:r>
                        <a:rPr sz="1400" b="1" dirty="0">
                          <a:solidFill>
                            <a:srgbClr val="FFFFFF"/>
                          </a:solidFill>
                          <a:latin typeface="Calibri"/>
                          <a:cs typeface="Calibri"/>
                        </a:rPr>
                        <a:t>/</a:t>
                      </a:r>
                      <a:r>
                        <a:rPr sz="1400" b="1" spc="-30" dirty="0">
                          <a:solidFill>
                            <a:srgbClr val="FFFFFF"/>
                          </a:solidFill>
                          <a:latin typeface="Calibri"/>
                          <a:cs typeface="Calibri"/>
                        </a:rPr>
                        <a:t> </a:t>
                      </a:r>
                      <a:r>
                        <a:rPr sz="1400" b="1" spc="-20" dirty="0">
                          <a:solidFill>
                            <a:srgbClr val="FFFFFF"/>
                          </a:solidFill>
                          <a:latin typeface="Calibri"/>
                          <a:cs typeface="Calibri"/>
                        </a:rPr>
                        <a:t>Place </a:t>
                      </a:r>
                      <a:r>
                        <a:rPr sz="1400" b="1" dirty="0">
                          <a:solidFill>
                            <a:srgbClr val="FFFFFF"/>
                          </a:solidFill>
                          <a:latin typeface="Calibri"/>
                          <a:cs typeface="Calibri"/>
                        </a:rPr>
                        <a:t>of</a:t>
                      </a:r>
                      <a:r>
                        <a:rPr sz="1400" b="1" spc="-30" dirty="0">
                          <a:solidFill>
                            <a:srgbClr val="FFFFFF"/>
                          </a:solidFill>
                          <a:latin typeface="Calibri"/>
                          <a:cs typeface="Calibri"/>
                        </a:rPr>
                        <a:t> </a:t>
                      </a:r>
                      <a:r>
                        <a:rPr sz="1400" b="1" spc="-10" dirty="0">
                          <a:solidFill>
                            <a:srgbClr val="FFFFFF"/>
                          </a:solidFill>
                          <a:latin typeface="Calibri"/>
                          <a:cs typeface="Calibri"/>
                        </a:rPr>
                        <a:t>Performance</a:t>
                      </a:r>
                      <a:endParaRPr sz="1400" dirty="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1F487C"/>
                    </a:solidFill>
                  </a:tcPr>
                </a:tc>
                <a:extLst>
                  <a:ext uri="{0D108BD9-81ED-4DB2-BD59-A6C34878D82A}">
                    <a16:rowId xmlns:a16="http://schemas.microsoft.com/office/drawing/2014/main" val="10000"/>
                  </a:ext>
                </a:extLst>
              </a:tr>
              <a:tr h="1371600">
                <a:tc>
                  <a:txBody>
                    <a:bodyPr/>
                    <a:lstStyle/>
                    <a:p>
                      <a:pPr marL="91440" marR="614045">
                        <a:lnSpc>
                          <a:spcPct val="100000"/>
                        </a:lnSpc>
                        <a:spcBef>
                          <a:spcPts val="270"/>
                        </a:spcBef>
                      </a:pPr>
                      <a:r>
                        <a:rPr sz="1400" spc="-10" dirty="0">
                          <a:latin typeface="Calibri"/>
                          <a:cs typeface="Calibri"/>
                        </a:rPr>
                        <a:t>Full-</a:t>
                      </a:r>
                      <a:r>
                        <a:rPr sz="1400" dirty="0">
                          <a:latin typeface="Calibri"/>
                          <a:cs typeface="Calibri"/>
                        </a:rPr>
                        <a:t>Time</a:t>
                      </a:r>
                      <a:r>
                        <a:rPr sz="1400" spc="-20" dirty="0">
                          <a:latin typeface="Calibri"/>
                          <a:cs typeface="Calibri"/>
                        </a:rPr>
                        <a:t> </a:t>
                      </a:r>
                      <a:r>
                        <a:rPr sz="1400" spc="-10" dirty="0">
                          <a:latin typeface="Calibri"/>
                          <a:cs typeface="Calibri"/>
                        </a:rPr>
                        <a:t>Support/CAPX Portal</a:t>
                      </a:r>
                      <a:r>
                        <a:rPr sz="1400" spc="-25" dirty="0">
                          <a:latin typeface="Calibri"/>
                          <a:cs typeface="Calibri"/>
                        </a:rPr>
                        <a:t> </a:t>
                      </a:r>
                      <a:r>
                        <a:rPr sz="1400" spc="-10" dirty="0">
                          <a:latin typeface="Calibri"/>
                          <a:cs typeface="Calibri"/>
                        </a:rPr>
                        <a:t>Support H9821019F0134</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91440" marR="130810">
                        <a:lnSpc>
                          <a:spcPct val="100000"/>
                        </a:lnSpc>
                        <a:spcBef>
                          <a:spcPts val="270"/>
                        </a:spcBef>
                      </a:pPr>
                      <a:r>
                        <a:rPr sz="1400" spc="-20" dirty="0">
                          <a:latin typeface="Calibri"/>
                          <a:cs typeface="Calibri"/>
                        </a:rPr>
                        <a:t>FFP/Full</a:t>
                      </a:r>
                      <a:r>
                        <a:rPr sz="1400" spc="-15" dirty="0">
                          <a:latin typeface="Calibri"/>
                          <a:cs typeface="Calibri"/>
                        </a:rPr>
                        <a:t> </a:t>
                      </a:r>
                      <a:r>
                        <a:rPr sz="1400" dirty="0">
                          <a:latin typeface="Calibri"/>
                          <a:cs typeface="Calibri"/>
                        </a:rPr>
                        <a:t>and </a:t>
                      </a:r>
                      <a:r>
                        <a:rPr sz="1400" spc="-20" dirty="0">
                          <a:latin typeface="Calibri"/>
                          <a:cs typeface="Calibri"/>
                        </a:rPr>
                        <a:t>Open</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91440" marR="137160">
                        <a:lnSpc>
                          <a:spcPct val="100000"/>
                        </a:lnSpc>
                        <a:spcBef>
                          <a:spcPts val="270"/>
                        </a:spcBef>
                      </a:pPr>
                      <a:r>
                        <a:rPr sz="1400" dirty="0">
                          <a:latin typeface="Calibri"/>
                          <a:cs typeface="Calibri"/>
                        </a:rPr>
                        <a:t>Option</a:t>
                      </a:r>
                      <a:r>
                        <a:rPr sz="1400" spc="-50" dirty="0">
                          <a:latin typeface="Calibri"/>
                          <a:cs typeface="Calibri"/>
                        </a:rPr>
                        <a:t> </a:t>
                      </a:r>
                      <a:r>
                        <a:rPr sz="1400" spc="-30" dirty="0">
                          <a:latin typeface="Calibri"/>
                          <a:cs typeface="Calibri"/>
                        </a:rPr>
                        <a:t>Year </a:t>
                      </a:r>
                      <a:r>
                        <a:rPr sz="1400" dirty="0">
                          <a:latin typeface="Calibri"/>
                          <a:cs typeface="Calibri"/>
                        </a:rPr>
                        <a:t>in</a:t>
                      </a:r>
                      <a:r>
                        <a:rPr sz="1400" spc="-15" dirty="0">
                          <a:latin typeface="Calibri"/>
                          <a:cs typeface="Calibri"/>
                        </a:rPr>
                        <a:t> </a:t>
                      </a:r>
                      <a:r>
                        <a:rPr sz="1400" spc="-10" dirty="0">
                          <a:latin typeface="Calibri"/>
                          <a:cs typeface="Calibri"/>
                        </a:rPr>
                        <a:t>Effect</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91440">
                        <a:lnSpc>
                          <a:spcPct val="100000"/>
                        </a:lnSpc>
                        <a:spcBef>
                          <a:spcPts val="270"/>
                        </a:spcBef>
                      </a:pPr>
                      <a:r>
                        <a:rPr sz="1400" spc="-10" dirty="0">
                          <a:latin typeface="Calibri"/>
                          <a:cs typeface="Calibri"/>
                        </a:rPr>
                        <a:t>541611</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91440">
                        <a:lnSpc>
                          <a:spcPct val="100000"/>
                        </a:lnSpc>
                        <a:spcBef>
                          <a:spcPts val="270"/>
                        </a:spcBef>
                      </a:pPr>
                      <a:r>
                        <a:rPr sz="1400" dirty="0">
                          <a:latin typeface="Calibri"/>
                          <a:cs typeface="Calibri"/>
                        </a:rPr>
                        <a:t>Apr</a:t>
                      </a:r>
                      <a:r>
                        <a:rPr sz="1400" spc="-25" dirty="0">
                          <a:latin typeface="Calibri"/>
                          <a:cs typeface="Calibri"/>
                        </a:rPr>
                        <a:t> </a:t>
                      </a:r>
                      <a:r>
                        <a:rPr sz="1400" dirty="0">
                          <a:latin typeface="Calibri"/>
                          <a:cs typeface="Calibri"/>
                        </a:rPr>
                        <a:t>2019</a:t>
                      </a:r>
                      <a:r>
                        <a:rPr sz="1400" spc="-15" dirty="0">
                          <a:latin typeface="Calibri"/>
                          <a:cs typeface="Calibri"/>
                        </a:rPr>
                        <a:t> </a:t>
                      </a:r>
                      <a:r>
                        <a:rPr sz="1400" dirty="0">
                          <a:latin typeface="Calibri"/>
                          <a:cs typeface="Calibri"/>
                        </a:rPr>
                        <a:t>–</a:t>
                      </a:r>
                      <a:r>
                        <a:rPr sz="1400" spc="-25" dirty="0">
                          <a:latin typeface="Calibri"/>
                          <a:cs typeface="Calibri"/>
                        </a:rPr>
                        <a:t> </a:t>
                      </a:r>
                      <a:r>
                        <a:rPr sz="1400" dirty="0">
                          <a:latin typeface="Calibri"/>
                          <a:cs typeface="Calibri"/>
                        </a:rPr>
                        <a:t>Apr</a:t>
                      </a:r>
                      <a:r>
                        <a:rPr sz="1400" spc="-30" dirty="0">
                          <a:latin typeface="Calibri"/>
                          <a:cs typeface="Calibri"/>
                        </a:rPr>
                        <a:t> </a:t>
                      </a:r>
                      <a:r>
                        <a:rPr sz="1400" spc="-20" dirty="0">
                          <a:latin typeface="Calibri"/>
                          <a:cs typeface="Calibri"/>
                        </a:rPr>
                        <a:t>2024</a:t>
                      </a:r>
                      <a:endParaRPr sz="1400">
                        <a:latin typeface="Calibri"/>
                        <a:cs typeface="Calibri"/>
                      </a:endParaRPr>
                    </a:p>
                    <a:p>
                      <a:pPr>
                        <a:lnSpc>
                          <a:spcPct val="100000"/>
                        </a:lnSpc>
                        <a:spcBef>
                          <a:spcPts val="10"/>
                        </a:spcBef>
                      </a:pPr>
                      <a:endParaRPr sz="1450">
                        <a:latin typeface="Times New Roman"/>
                        <a:cs typeface="Times New Roman"/>
                      </a:endParaRPr>
                    </a:p>
                    <a:p>
                      <a:pPr marL="91440" marR="190500">
                        <a:lnSpc>
                          <a:spcPct val="100000"/>
                        </a:lnSpc>
                      </a:pPr>
                      <a:r>
                        <a:rPr sz="1400" spc="-10" dirty="0">
                          <a:latin typeface="Calibri"/>
                          <a:cs typeface="Calibri"/>
                        </a:rPr>
                        <a:t>Government </a:t>
                      </a:r>
                      <a:r>
                        <a:rPr sz="1400" dirty="0">
                          <a:latin typeface="Calibri"/>
                          <a:cs typeface="Calibri"/>
                        </a:rPr>
                        <a:t>space</a:t>
                      </a:r>
                      <a:r>
                        <a:rPr sz="1400" spc="-20" dirty="0">
                          <a:latin typeface="Calibri"/>
                          <a:cs typeface="Calibri"/>
                        </a:rPr>
                        <a:t> </a:t>
                      </a:r>
                      <a:r>
                        <a:rPr sz="1400" spc="-25" dirty="0">
                          <a:latin typeface="Calibri"/>
                          <a:cs typeface="Calibri"/>
                        </a:rPr>
                        <a:t>in </a:t>
                      </a:r>
                      <a:r>
                        <a:rPr sz="1400" spc="-10" dirty="0">
                          <a:latin typeface="Calibri"/>
                          <a:cs typeface="Calibri"/>
                        </a:rPr>
                        <a:t>Alexandria,</a:t>
                      </a:r>
                      <a:r>
                        <a:rPr sz="1400" spc="-25" dirty="0">
                          <a:latin typeface="Calibri"/>
                          <a:cs typeface="Calibri"/>
                        </a:rPr>
                        <a:t> </a:t>
                      </a:r>
                      <a:r>
                        <a:rPr sz="1400" spc="-10" dirty="0">
                          <a:latin typeface="Calibri"/>
                          <a:cs typeface="Calibri"/>
                        </a:rPr>
                        <a:t>VA</a:t>
                      </a:r>
                      <a:r>
                        <a:rPr sz="1400" spc="-35" dirty="0">
                          <a:latin typeface="Calibri"/>
                          <a:cs typeface="Calibri"/>
                        </a:rPr>
                        <a:t> </a:t>
                      </a:r>
                      <a:r>
                        <a:rPr sz="1400" spc="-50" dirty="0">
                          <a:latin typeface="Calibri"/>
                          <a:cs typeface="Calibri"/>
                        </a:rPr>
                        <a:t>&amp; </a:t>
                      </a:r>
                      <a:r>
                        <a:rPr sz="1400" spc="-10" dirty="0">
                          <a:latin typeface="Calibri"/>
                          <a:cs typeface="Calibri"/>
                        </a:rPr>
                        <a:t>Vendor’s</a:t>
                      </a:r>
                      <a:r>
                        <a:rPr sz="1400" spc="-60" dirty="0">
                          <a:latin typeface="Calibri"/>
                          <a:cs typeface="Calibri"/>
                        </a:rPr>
                        <a:t> </a:t>
                      </a:r>
                      <a:r>
                        <a:rPr sz="1400" spc="-10" dirty="0">
                          <a:latin typeface="Calibri"/>
                          <a:cs typeface="Calibri"/>
                        </a:rPr>
                        <a:t>Existing Facility</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1"/>
                  </a:ext>
                </a:extLst>
              </a:tr>
              <a:tr h="1371600">
                <a:tc>
                  <a:txBody>
                    <a:bodyPr/>
                    <a:lstStyle/>
                    <a:p>
                      <a:pPr marL="91440" marR="262890">
                        <a:lnSpc>
                          <a:spcPct val="100000"/>
                        </a:lnSpc>
                        <a:spcBef>
                          <a:spcPts val="270"/>
                        </a:spcBef>
                      </a:pPr>
                      <a:r>
                        <a:rPr sz="1400" spc="-10" dirty="0">
                          <a:latin typeface="Calibri"/>
                          <a:cs typeface="Calibri"/>
                        </a:rPr>
                        <a:t>Blanket</a:t>
                      </a:r>
                      <a:r>
                        <a:rPr sz="1400" spc="-5" dirty="0">
                          <a:latin typeface="Calibri"/>
                          <a:cs typeface="Calibri"/>
                        </a:rPr>
                        <a:t> </a:t>
                      </a:r>
                      <a:r>
                        <a:rPr sz="1400" spc="-10" dirty="0">
                          <a:latin typeface="Calibri"/>
                          <a:cs typeface="Calibri"/>
                        </a:rPr>
                        <a:t>Purchase</a:t>
                      </a:r>
                      <a:r>
                        <a:rPr sz="1400" spc="-15" dirty="0">
                          <a:latin typeface="Calibri"/>
                          <a:cs typeface="Calibri"/>
                        </a:rPr>
                        <a:t> </a:t>
                      </a:r>
                      <a:r>
                        <a:rPr sz="1400" spc="-10" dirty="0">
                          <a:latin typeface="Calibri"/>
                          <a:cs typeface="Calibri"/>
                        </a:rPr>
                        <a:t>Agreement </a:t>
                      </a:r>
                      <a:r>
                        <a:rPr sz="1400" dirty="0">
                          <a:latin typeface="Calibri"/>
                          <a:cs typeface="Calibri"/>
                        </a:rPr>
                        <a:t>(BPA)</a:t>
                      </a:r>
                      <a:r>
                        <a:rPr sz="1400" spc="165" dirty="0">
                          <a:latin typeface="Calibri"/>
                          <a:cs typeface="Calibri"/>
                        </a:rPr>
                        <a:t> </a:t>
                      </a:r>
                      <a:r>
                        <a:rPr sz="1400" dirty="0">
                          <a:latin typeface="Calibri"/>
                          <a:cs typeface="Calibri"/>
                        </a:rPr>
                        <a:t>(Multiple</a:t>
                      </a:r>
                      <a:r>
                        <a:rPr sz="1400" spc="-35" dirty="0">
                          <a:latin typeface="Calibri"/>
                          <a:cs typeface="Calibri"/>
                        </a:rPr>
                        <a:t> </a:t>
                      </a:r>
                      <a:r>
                        <a:rPr sz="1400" spc="-50" dirty="0">
                          <a:latin typeface="Calibri"/>
                          <a:cs typeface="Calibri"/>
                        </a:rPr>
                        <a:t>AT</a:t>
                      </a:r>
                      <a:r>
                        <a:rPr sz="1400" spc="-30" dirty="0">
                          <a:latin typeface="Calibri"/>
                          <a:cs typeface="Calibri"/>
                        </a:rPr>
                        <a:t> </a:t>
                      </a:r>
                      <a:r>
                        <a:rPr sz="1400" spc="-10" dirty="0">
                          <a:latin typeface="Calibri"/>
                          <a:cs typeface="Calibri"/>
                        </a:rPr>
                        <a:t>Products)</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1440" marR="586740">
                        <a:lnSpc>
                          <a:spcPct val="100000"/>
                        </a:lnSpc>
                        <a:spcBef>
                          <a:spcPts val="270"/>
                        </a:spcBef>
                      </a:pPr>
                      <a:r>
                        <a:rPr sz="1400" spc="-10" dirty="0">
                          <a:latin typeface="Calibri"/>
                          <a:cs typeface="Calibri"/>
                        </a:rPr>
                        <a:t>FFP/Multiple</a:t>
                      </a:r>
                      <a:r>
                        <a:rPr sz="1400" spc="-45" dirty="0">
                          <a:latin typeface="Calibri"/>
                          <a:cs typeface="Calibri"/>
                        </a:rPr>
                        <a:t> </a:t>
                      </a:r>
                      <a:r>
                        <a:rPr sz="1400" spc="-10" dirty="0">
                          <a:latin typeface="Calibri"/>
                          <a:cs typeface="Calibri"/>
                        </a:rPr>
                        <a:t>Small/Small Disadvantaged/Women- Owned</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1440" marR="12065">
                        <a:lnSpc>
                          <a:spcPct val="100000"/>
                        </a:lnSpc>
                        <a:spcBef>
                          <a:spcPts val="275"/>
                        </a:spcBef>
                      </a:pPr>
                      <a:r>
                        <a:rPr sz="1400" spc="-10" dirty="0">
                          <a:latin typeface="Calibri"/>
                          <a:cs typeface="Calibri"/>
                        </a:rPr>
                        <a:t>Current</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1440" marR="137160">
                        <a:lnSpc>
                          <a:spcPct val="100000"/>
                        </a:lnSpc>
                        <a:spcBef>
                          <a:spcPts val="275"/>
                        </a:spcBef>
                      </a:pPr>
                      <a:r>
                        <a:rPr sz="1400" spc="-10" dirty="0">
                          <a:latin typeface="Calibri"/>
                          <a:cs typeface="Calibri"/>
                        </a:rPr>
                        <a:t>Multiple: </a:t>
                      </a:r>
                      <a:r>
                        <a:rPr sz="1400" dirty="0">
                          <a:latin typeface="Calibri"/>
                          <a:cs typeface="Calibri"/>
                        </a:rPr>
                        <a:t>333314,</a:t>
                      </a:r>
                      <a:r>
                        <a:rPr sz="1400" spc="-55" dirty="0">
                          <a:latin typeface="Calibri"/>
                          <a:cs typeface="Calibri"/>
                        </a:rPr>
                        <a:t> </a:t>
                      </a:r>
                      <a:r>
                        <a:rPr sz="1400" spc="-10" dirty="0">
                          <a:latin typeface="Calibri"/>
                          <a:cs typeface="Calibri"/>
                        </a:rPr>
                        <a:t>334111,</a:t>
                      </a:r>
                      <a:endParaRPr sz="1400">
                        <a:latin typeface="Calibri"/>
                        <a:cs typeface="Calibri"/>
                      </a:endParaRPr>
                    </a:p>
                    <a:p>
                      <a:pPr marL="91440">
                        <a:lnSpc>
                          <a:spcPct val="100000"/>
                        </a:lnSpc>
                      </a:pPr>
                      <a:r>
                        <a:rPr sz="1400" dirty="0">
                          <a:latin typeface="Calibri"/>
                          <a:cs typeface="Calibri"/>
                        </a:rPr>
                        <a:t>334118,</a:t>
                      </a:r>
                      <a:r>
                        <a:rPr sz="1400" spc="-55" dirty="0">
                          <a:latin typeface="Calibri"/>
                          <a:cs typeface="Calibri"/>
                        </a:rPr>
                        <a:t> </a:t>
                      </a:r>
                      <a:r>
                        <a:rPr sz="1400" spc="-10" dirty="0">
                          <a:latin typeface="Calibri"/>
                          <a:cs typeface="Calibri"/>
                        </a:rPr>
                        <a:t>334310,</a:t>
                      </a:r>
                      <a:endParaRPr sz="1400">
                        <a:latin typeface="Calibri"/>
                        <a:cs typeface="Calibri"/>
                      </a:endParaRPr>
                    </a:p>
                    <a:p>
                      <a:pPr marL="91440">
                        <a:lnSpc>
                          <a:spcPct val="100000"/>
                        </a:lnSpc>
                      </a:pPr>
                      <a:r>
                        <a:rPr sz="1400" dirty="0">
                          <a:latin typeface="Calibri"/>
                          <a:cs typeface="Calibri"/>
                        </a:rPr>
                        <a:t>335999,</a:t>
                      </a:r>
                      <a:r>
                        <a:rPr sz="1400" spc="-55" dirty="0">
                          <a:latin typeface="Calibri"/>
                          <a:cs typeface="Calibri"/>
                        </a:rPr>
                        <a:t> </a:t>
                      </a:r>
                      <a:r>
                        <a:rPr sz="1400" spc="-10" dirty="0">
                          <a:latin typeface="Calibri"/>
                          <a:cs typeface="Calibri"/>
                        </a:rPr>
                        <a:t>337214,</a:t>
                      </a:r>
                      <a:endParaRPr sz="1400">
                        <a:latin typeface="Calibri"/>
                        <a:cs typeface="Calibri"/>
                      </a:endParaRPr>
                    </a:p>
                    <a:p>
                      <a:pPr marL="91440">
                        <a:lnSpc>
                          <a:spcPct val="100000"/>
                        </a:lnSpc>
                      </a:pPr>
                      <a:r>
                        <a:rPr sz="1400" spc="-10" dirty="0">
                          <a:latin typeface="Calibri"/>
                          <a:cs typeface="Calibri"/>
                        </a:rPr>
                        <a:t>511210</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1440">
                        <a:lnSpc>
                          <a:spcPct val="100000"/>
                        </a:lnSpc>
                        <a:spcBef>
                          <a:spcPts val="275"/>
                        </a:spcBef>
                      </a:pPr>
                      <a:r>
                        <a:rPr sz="1400" dirty="0">
                          <a:latin typeface="Calibri"/>
                          <a:cs typeface="Calibri"/>
                        </a:rPr>
                        <a:t>Oct</a:t>
                      </a:r>
                      <a:r>
                        <a:rPr sz="1400" spc="-30" dirty="0">
                          <a:latin typeface="Calibri"/>
                          <a:cs typeface="Calibri"/>
                        </a:rPr>
                        <a:t> </a:t>
                      </a:r>
                      <a:r>
                        <a:rPr sz="1400" dirty="0">
                          <a:latin typeface="Calibri"/>
                          <a:cs typeface="Calibri"/>
                        </a:rPr>
                        <a:t>2018</a:t>
                      </a:r>
                      <a:r>
                        <a:rPr sz="1400" spc="-20" dirty="0">
                          <a:latin typeface="Calibri"/>
                          <a:cs typeface="Calibri"/>
                        </a:rPr>
                        <a:t> </a:t>
                      </a:r>
                      <a:r>
                        <a:rPr sz="1400" dirty="0">
                          <a:latin typeface="Calibri"/>
                          <a:cs typeface="Calibri"/>
                        </a:rPr>
                        <a:t>–</a:t>
                      </a:r>
                      <a:r>
                        <a:rPr sz="1400" spc="-25" dirty="0">
                          <a:latin typeface="Calibri"/>
                          <a:cs typeface="Calibri"/>
                        </a:rPr>
                        <a:t> </a:t>
                      </a:r>
                      <a:r>
                        <a:rPr sz="1400" dirty="0">
                          <a:latin typeface="Calibri"/>
                          <a:cs typeface="Calibri"/>
                        </a:rPr>
                        <a:t>Oct</a:t>
                      </a:r>
                      <a:r>
                        <a:rPr sz="1400" spc="-25" dirty="0">
                          <a:latin typeface="Calibri"/>
                          <a:cs typeface="Calibri"/>
                        </a:rPr>
                        <a:t> </a:t>
                      </a:r>
                      <a:r>
                        <a:rPr sz="1400" spc="-20" dirty="0">
                          <a:latin typeface="Calibri"/>
                          <a:cs typeface="Calibri"/>
                        </a:rPr>
                        <a:t>2023</a:t>
                      </a:r>
                      <a:endParaRPr sz="1400">
                        <a:latin typeface="Calibri"/>
                        <a:cs typeface="Calibri"/>
                      </a:endParaRPr>
                    </a:p>
                    <a:p>
                      <a:pPr>
                        <a:lnSpc>
                          <a:spcPct val="100000"/>
                        </a:lnSpc>
                        <a:spcBef>
                          <a:spcPts val="10"/>
                        </a:spcBef>
                      </a:pPr>
                      <a:endParaRPr sz="1450">
                        <a:latin typeface="Times New Roman"/>
                        <a:cs typeface="Times New Roman"/>
                      </a:endParaRPr>
                    </a:p>
                    <a:p>
                      <a:pPr marL="91440" marR="504190">
                        <a:lnSpc>
                          <a:spcPct val="100000"/>
                        </a:lnSpc>
                      </a:pPr>
                      <a:r>
                        <a:rPr sz="1400" spc="-10" dirty="0">
                          <a:latin typeface="Calibri"/>
                          <a:cs typeface="Calibri"/>
                        </a:rPr>
                        <a:t>Vendor’s</a:t>
                      </a:r>
                      <a:r>
                        <a:rPr sz="1400" spc="-60" dirty="0">
                          <a:latin typeface="Calibri"/>
                          <a:cs typeface="Calibri"/>
                        </a:rPr>
                        <a:t> </a:t>
                      </a:r>
                      <a:r>
                        <a:rPr sz="1400" spc="-10" dirty="0">
                          <a:latin typeface="Calibri"/>
                          <a:cs typeface="Calibri"/>
                        </a:rPr>
                        <a:t>Existing Facility</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val="10002"/>
                  </a:ext>
                </a:extLst>
              </a:tr>
              <a:tr h="1214755">
                <a:tc>
                  <a:txBody>
                    <a:bodyPr/>
                    <a:lstStyle/>
                    <a:p>
                      <a:pPr marL="91440" marR="262890" algn="just">
                        <a:lnSpc>
                          <a:spcPct val="100000"/>
                        </a:lnSpc>
                        <a:spcBef>
                          <a:spcPts val="275"/>
                        </a:spcBef>
                      </a:pPr>
                      <a:r>
                        <a:rPr sz="1400" spc="-10" dirty="0">
                          <a:latin typeface="Calibri"/>
                          <a:cs typeface="Calibri"/>
                        </a:rPr>
                        <a:t>Blanket</a:t>
                      </a:r>
                      <a:r>
                        <a:rPr sz="1400" spc="-5" dirty="0">
                          <a:latin typeface="Calibri"/>
                          <a:cs typeface="Calibri"/>
                        </a:rPr>
                        <a:t> </a:t>
                      </a:r>
                      <a:r>
                        <a:rPr sz="1400" spc="-10" dirty="0">
                          <a:latin typeface="Calibri"/>
                          <a:cs typeface="Calibri"/>
                        </a:rPr>
                        <a:t>Purchase</a:t>
                      </a:r>
                      <a:r>
                        <a:rPr sz="1400" spc="-15" dirty="0">
                          <a:latin typeface="Calibri"/>
                          <a:cs typeface="Calibri"/>
                        </a:rPr>
                        <a:t> </a:t>
                      </a:r>
                      <a:r>
                        <a:rPr sz="1400" spc="-10" dirty="0">
                          <a:latin typeface="Calibri"/>
                          <a:cs typeface="Calibri"/>
                        </a:rPr>
                        <a:t>Agreement </a:t>
                      </a:r>
                      <a:r>
                        <a:rPr sz="1400" spc="-20" dirty="0">
                          <a:latin typeface="Calibri"/>
                          <a:cs typeface="Calibri"/>
                        </a:rPr>
                        <a:t>(BPA)</a:t>
                      </a:r>
                      <a:r>
                        <a:rPr sz="1400" spc="-60" dirty="0">
                          <a:latin typeface="Calibri"/>
                          <a:cs typeface="Calibri"/>
                        </a:rPr>
                        <a:t> </a:t>
                      </a:r>
                      <a:r>
                        <a:rPr sz="1400" dirty="0">
                          <a:latin typeface="Calibri"/>
                          <a:cs typeface="Calibri"/>
                        </a:rPr>
                        <a:t>(Multiple</a:t>
                      </a:r>
                      <a:r>
                        <a:rPr sz="1400" spc="-20" dirty="0">
                          <a:latin typeface="Calibri"/>
                          <a:cs typeface="Calibri"/>
                        </a:rPr>
                        <a:t> </a:t>
                      </a:r>
                      <a:r>
                        <a:rPr sz="1400" spc="-50" dirty="0">
                          <a:latin typeface="Calibri"/>
                          <a:cs typeface="Calibri"/>
                        </a:rPr>
                        <a:t>AT</a:t>
                      </a:r>
                      <a:r>
                        <a:rPr sz="1400" spc="-30" dirty="0">
                          <a:latin typeface="Calibri"/>
                          <a:cs typeface="Calibri"/>
                        </a:rPr>
                        <a:t> </a:t>
                      </a:r>
                      <a:r>
                        <a:rPr sz="1400" spc="-10" dirty="0">
                          <a:latin typeface="Calibri"/>
                          <a:cs typeface="Calibri"/>
                        </a:rPr>
                        <a:t>Products/ Services)</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91440" marR="586740">
                        <a:lnSpc>
                          <a:spcPct val="100000"/>
                        </a:lnSpc>
                        <a:spcBef>
                          <a:spcPts val="275"/>
                        </a:spcBef>
                      </a:pPr>
                      <a:r>
                        <a:rPr sz="1400" spc="-10" dirty="0">
                          <a:latin typeface="Calibri"/>
                          <a:cs typeface="Calibri"/>
                        </a:rPr>
                        <a:t>FFP/Multiple</a:t>
                      </a:r>
                      <a:r>
                        <a:rPr sz="1400" spc="-45" dirty="0">
                          <a:latin typeface="Calibri"/>
                          <a:cs typeface="Calibri"/>
                        </a:rPr>
                        <a:t> </a:t>
                      </a:r>
                      <a:r>
                        <a:rPr sz="1400" spc="-10" dirty="0">
                          <a:latin typeface="Calibri"/>
                          <a:cs typeface="Calibri"/>
                        </a:rPr>
                        <a:t>Small/Small Disadvantaged/Women- Owned</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91440" marR="132715">
                        <a:lnSpc>
                          <a:spcPct val="100000"/>
                        </a:lnSpc>
                        <a:spcBef>
                          <a:spcPts val="275"/>
                        </a:spcBef>
                      </a:pPr>
                      <a:r>
                        <a:rPr sz="1400" dirty="0">
                          <a:latin typeface="Calibri"/>
                          <a:cs typeface="Calibri"/>
                        </a:rPr>
                        <a:t>Closed</a:t>
                      </a:r>
                      <a:r>
                        <a:rPr sz="1400" spc="-40" dirty="0">
                          <a:latin typeface="Calibri"/>
                          <a:cs typeface="Calibri"/>
                        </a:rPr>
                        <a:t> </a:t>
                      </a:r>
                      <a:r>
                        <a:rPr sz="1400" spc="-20" dirty="0">
                          <a:latin typeface="Calibri"/>
                          <a:cs typeface="Calibri"/>
                        </a:rPr>
                        <a:t>June 2022</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91440" marR="137160">
                        <a:lnSpc>
                          <a:spcPct val="100000"/>
                        </a:lnSpc>
                        <a:spcBef>
                          <a:spcPts val="275"/>
                        </a:spcBef>
                      </a:pPr>
                      <a:r>
                        <a:rPr sz="1400" spc="-10" dirty="0">
                          <a:latin typeface="Calibri"/>
                          <a:cs typeface="Calibri"/>
                        </a:rPr>
                        <a:t>Multiple: </a:t>
                      </a:r>
                      <a:r>
                        <a:rPr sz="1400" dirty="0">
                          <a:latin typeface="Calibri"/>
                          <a:cs typeface="Calibri"/>
                        </a:rPr>
                        <a:t>333314,</a:t>
                      </a:r>
                      <a:r>
                        <a:rPr sz="1400" spc="-55" dirty="0">
                          <a:latin typeface="Calibri"/>
                          <a:cs typeface="Calibri"/>
                        </a:rPr>
                        <a:t> </a:t>
                      </a:r>
                      <a:r>
                        <a:rPr sz="1400" spc="-10" dirty="0">
                          <a:latin typeface="Calibri"/>
                          <a:cs typeface="Calibri"/>
                        </a:rPr>
                        <a:t>334111,</a:t>
                      </a:r>
                      <a:endParaRPr sz="1400">
                        <a:latin typeface="Calibri"/>
                        <a:cs typeface="Calibri"/>
                      </a:endParaRPr>
                    </a:p>
                    <a:p>
                      <a:pPr marL="91440">
                        <a:lnSpc>
                          <a:spcPct val="100000"/>
                        </a:lnSpc>
                      </a:pPr>
                      <a:r>
                        <a:rPr sz="1400" dirty="0">
                          <a:latin typeface="Calibri"/>
                          <a:cs typeface="Calibri"/>
                        </a:rPr>
                        <a:t>334118,</a:t>
                      </a:r>
                      <a:r>
                        <a:rPr sz="1400" spc="-55" dirty="0">
                          <a:latin typeface="Calibri"/>
                          <a:cs typeface="Calibri"/>
                        </a:rPr>
                        <a:t> </a:t>
                      </a:r>
                      <a:r>
                        <a:rPr sz="1400" spc="-10" dirty="0">
                          <a:latin typeface="Calibri"/>
                          <a:cs typeface="Calibri"/>
                        </a:rPr>
                        <a:t>334310,</a:t>
                      </a:r>
                      <a:endParaRPr sz="1400">
                        <a:latin typeface="Calibri"/>
                        <a:cs typeface="Calibri"/>
                      </a:endParaRPr>
                    </a:p>
                    <a:p>
                      <a:pPr marL="91440">
                        <a:lnSpc>
                          <a:spcPct val="100000"/>
                        </a:lnSpc>
                        <a:spcBef>
                          <a:spcPts val="5"/>
                        </a:spcBef>
                      </a:pPr>
                      <a:r>
                        <a:rPr sz="1400" dirty="0">
                          <a:latin typeface="Calibri"/>
                          <a:cs typeface="Calibri"/>
                        </a:rPr>
                        <a:t>335999,</a:t>
                      </a:r>
                      <a:r>
                        <a:rPr sz="1400" spc="-55" dirty="0">
                          <a:latin typeface="Calibri"/>
                          <a:cs typeface="Calibri"/>
                        </a:rPr>
                        <a:t> </a:t>
                      </a:r>
                      <a:r>
                        <a:rPr sz="1400" spc="-10" dirty="0">
                          <a:latin typeface="Calibri"/>
                          <a:cs typeface="Calibri"/>
                        </a:rPr>
                        <a:t>337214,</a:t>
                      </a:r>
                      <a:endParaRPr sz="1400">
                        <a:latin typeface="Calibri"/>
                        <a:cs typeface="Calibri"/>
                      </a:endParaRPr>
                    </a:p>
                    <a:p>
                      <a:pPr marL="91440">
                        <a:lnSpc>
                          <a:spcPct val="100000"/>
                        </a:lnSpc>
                      </a:pPr>
                      <a:r>
                        <a:rPr sz="1400" spc="-10" dirty="0">
                          <a:latin typeface="Calibri"/>
                          <a:cs typeface="Calibri"/>
                        </a:rPr>
                        <a:t>511210</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91440">
                        <a:lnSpc>
                          <a:spcPct val="100000"/>
                        </a:lnSpc>
                        <a:spcBef>
                          <a:spcPts val="280"/>
                        </a:spcBef>
                      </a:pPr>
                      <a:r>
                        <a:rPr sz="1400" dirty="0">
                          <a:latin typeface="Calibri"/>
                          <a:cs typeface="Calibri"/>
                        </a:rPr>
                        <a:t>~</a:t>
                      </a:r>
                      <a:r>
                        <a:rPr sz="1400" spc="-25" dirty="0">
                          <a:latin typeface="Calibri"/>
                          <a:cs typeface="Calibri"/>
                        </a:rPr>
                        <a:t> </a:t>
                      </a:r>
                      <a:r>
                        <a:rPr sz="1400" dirty="0">
                          <a:latin typeface="Calibri"/>
                          <a:cs typeface="Calibri"/>
                        </a:rPr>
                        <a:t>Oct</a:t>
                      </a:r>
                      <a:r>
                        <a:rPr sz="1400" spc="-25" dirty="0">
                          <a:latin typeface="Calibri"/>
                          <a:cs typeface="Calibri"/>
                        </a:rPr>
                        <a:t> </a:t>
                      </a:r>
                      <a:r>
                        <a:rPr sz="1400" dirty="0">
                          <a:latin typeface="Calibri"/>
                          <a:cs typeface="Calibri"/>
                        </a:rPr>
                        <a:t>2022</a:t>
                      </a:r>
                      <a:r>
                        <a:rPr sz="1400" spc="-10" dirty="0">
                          <a:latin typeface="Calibri"/>
                          <a:cs typeface="Calibri"/>
                        </a:rPr>
                        <a:t> </a:t>
                      </a:r>
                      <a:r>
                        <a:rPr sz="1400" dirty="0">
                          <a:latin typeface="Calibri"/>
                          <a:cs typeface="Calibri"/>
                        </a:rPr>
                        <a:t>–</a:t>
                      </a:r>
                      <a:r>
                        <a:rPr sz="1400" spc="-25" dirty="0">
                          <a:latin typeface="Calibri"/>
                          <a:cs typeface="Calibri"/>
                        </a:rPr>
                        <a:t> </a:t>
                      </a:r>
                      <a:r>
                        <a:rPr sz="1400" dirty="0">
                          <a:latin typeface="Calibri"/>
                          <a:cs typeface="Calibri"/>
                        </a:rPr>
                        <a:t>Oct</a:t>
                      </a:r>
                      <a:r>
                        <a:rPr sz="1400" spc="-25" dirty="0">
                          <a:latin typeface="Calibri"/>
                          <a:cs typeface="Calibri"/>
                        </a:rPr>
                        <a:t> </a:t>
                      </a:r>
                      <a:r>
                        <a:rPr sz="1400" spc="-20" dirty="0">
                          <a:latin typeface="Calibri"/>
                          <a:cs typeface="Calibri"/>
                        </a:rPr>
                        <a:t>2027</a:t>
                      </a:r>
                      <a:endParaRPr sz="1400">
                        <a:latin typeface="Calibri"/>
                        <a:cs typeface="Calibri"/>
                      </a:endParaRPr>
                    </a:p>
                    <a:p>
                      <a:pPr>
                        <a:lnSpc>
                          <a:spcPct val="100000"/>
                        </a:lnSpc>
                        <a:spcBef>
                          <a:spcPts val="10"/>
                        </a:spcBef>
                      </a:pPr>
                      <a:endParaRPr sz="1450">
                        <a:latin typeface="Times New Roman"/>
                        <a:cs typeface="Times New Roman"/>
                      </a:endParaRPr>
                    </a:p>
                    <a:p>
                      <a:pPr marL="91440" marR="503555">
                        <a:lnSpc>
                          <a:spcPct val="100000"/>
                        </a:lnSpc>
                      </a:pPr>
                      <a:r>
                        <a:rPr sz="1400" spc="-10" dirty="0">
                          <a:latin typeface="Calibri"/>
                          <a:cs typeface="Calibri"/>
                        </a:rPr>
                        <a:t>Vendor’s</a:t>
                      </a:r>
                      <a:r>
                        <a:rPr sz="1400" spc="-60" dirty="0">
                          <a:latin typeface="Calibri"/>
                          <a:cs typeface="Calibri"/>
                        </a:rPr>
                        <a:t> </a:t>
                      </a:r>
                      <a:r>
                        <a:rPr sz="1400" spc="-10" dirty="0">
                          <a:latin typeface="Calibri"/>
                          <a:cs typeface="Calibri"/>
                        </a:rPr>
                        <a:t>Existing Facility</a:t>
                      </a:r>
                      <a:endParaRPr sz="1400">
                        <a:latin typeface="Calibri"/>
                        <a:cs typeface="Calibri"/>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3"/>
                  </a:ext>
                </a:extLst>
              </a:tr>
              <a:tr h="1101090">
                <a:tc>
                  <a:txBody>
                    <a:bodyPr/>
                    <a:lstStyle/>
                    <a:p>
                      <a:pPr marR="76200">
                        <a:lnSpc>
                          <a:spcPct val="100000"/>
                        </a:lnSpc>
                      </a:pPr>
                      <a:endParaRPr sz="1100">
                        <a:latin typeface="Times New Roman"/>
                        <a:cs typeface="Times New Roman"/>
                      </a:endParaRPr>
                    </a:p>
                    <a:p>
                      <a:pPr marR="76200">
                        <a:lnSpc>
                          <a:spcPct val="100000"/>
                        </a:lnSpc>
                      </a:pPr>
                      <a:endParaRPr sz="1100">
                        <a:latin typeface="Times New Roman"/>
                        <a:cs typeface="Times New Roman"/>
                      </a:endParaRPr>
                    </a:p>
                    <a:p>
                      <a:pPr marR="76200">
                        <a:lnSpc>
                          <a:spcPct val="100000"/>
                        </a:lnSpc>
                      </a:pPr>
                      <a:endParaRPr sz="1100">
                        <a:latin typeface="Times New Roman"/>
                        <a:cs typeface="Times New Roman"/>
                      </a:endParaRPr>
                    </a:p>
                    <a:p>
                      <a:pPr marR="76200">
                        <a:lnSpc>
                          <a:spcPct val="100000"/>
                        </a:lnSpc>
                        <a:spcBef>
                          <a:spcPts val="35"/>
                        </a:spcBef>
                      </a:pPr>
                      <a:endParaRPr sz="1350">
                        <a:latin typeface="Times New Roman"/>
                        <a:cs typeface="Times New Roman"/>
                      </a:endParaRPr>
                    </a:p>
                    <a:p>
                      <a:pPr marL="243840" marR="66675">
                        <a:lnSpc>
                          <a:spcPct val="100000"/>
                        </a:lnSpc>
                      </a:pPr>
                      <a:r>
                        <a:rPr sz="1100" dirty="0">
                          <a:latin typeface="Calibri"/>
                          <a:cs typeface="Calibri"/>
                        </a:rPr>
                        <a:t>Note:</a:t>
                      </a:r>
                      <a:r>
                        <a:rPr sz="1100" spc="-25" dirty="0">
                          <a:latin typeface="Calibri"/>
                          <a:cs typeface="Calibri"/>
                        </a:rPr>
                        <a:t> </a:t>
                      </a:r>
                      <a:r>
                        <a:rPr sz="1100" dirty="0">
                          <a:latin typeface="Calibri"/>
                          <a:cs typeface="Calibri"/>
                        </a:rPr>
                        <a:t>The</a:t>
                      </a:r>
                      <a:r>
                        <a:rPr sz="1100" spc="-15" dirty="0">
                          <a:latin typeface="Calibri"/>
                          <a:cs typeface="Calibri"/>
                        </a:rPr>
                        <a:t> </a:t>
                      </a:r>
                      <a:r>
                        <a:rPr sz="1100" spc="-10" dirty="0">
                          <a:latin typeface="Calibri"/>
                          <a:cs typeface="Calibri"/>
                        </a:rPr>
                        <a:t>Government</a:t>
                      </a:r>
                      <a:r>
                        <a:rPr sz="1100" spc="-15" dirty="0">
                          <a:latin typeface="Calibri"/>
                          <a:cs typeface="Calibri"/>
                        </a:rPr>
                        <a:t> </a:t>
                      </a:r>
                      <a:r>
                        <a:rPr sz="1100" dirty="0">
                          <a:latin typeface="Calibri"/>
                          <a:cs typeface="Calibri"/>
                        </a:rPr>
                        <a:t>does</a:t>
                      </a:r>
                      <a:r>
                        <a:rPr sz="1100" spc="-30" dirty="0">
                          <a:latin typeface="Calibri"/>
                          <a:cs typeface="Calibri"/>
                        </a:rPr>
                        <a:t> </a:t>
                      </a:r>
                      <a:r>
                        <a:rPr sz="1100" dirty="0">
                          <a:latin typeface="Calibri"/>
                          <a:cs typeface="Calibri"/>
                        </a:rPr>
                        <a:t>not</a:t>
                      </a:r>
                      <a:r>
                        <a:rPr sz="1100" spc="-30" dirty="0">
                          <a:latin typeface="Calibri"/>
                          <a:cs typeface="Calibri"/>
                        </a:rPr>
                        <a:t> </a:t>
                      </a:r>
                      <a:r>
                        <a:rPr sz="1100" spc="-20" dirty="0">
                          <a:latin typeface="Calibri"/>
                          <a:cs typeface="Calibri"/>
                        </a:rPr>
                        <a:t>guar</a:t>
                      </a:r>
                      <a:endParaRPr sz="1100">
                        <a:latin typeface="Calibri"/>
                        <a:cs typeface="Calibri"/>
                      </a:endParaRPr>
                    </a:p>
                    <a:p>
                      <a:pPr marL="243840">
                        <a:lnSpc>
                          <a:spcPct val="100000"/>
                        </a:lnSpc>
                        <a:spcBef>
                          <a:spcPts val="30"/>
                        </a:spcBef>
                      </a:pPr>
                      <a:r>
                        <a:rPr sz="1100" dirty="0">
                          <a:latin typeface="Calibri"/>
                          <a:cs typeface="Calibri"/>
                        </a:rPr>
                        <a:t>*</a:t>
                      </a:r>
                      <a:r>
                        <a:rPr sz="1100" spc="-10" dirty="0">
                          <a:latin typeface="Calibri"/>
                          <a:cs typeface="Calibri"/>
                        </a:rPr>
                        <a:t> Follow-</a:t>
                      </a:r>
                      <a:r>
                        <a:rPr sz="1100" dirty="0">
                          <a:latin typeface="Calibri"/>
                          <a:cs typeface="Calibri"/>
                        </a:rPr>
                        <a:t>on</a:t>
                      </a:r>
                      <a:r>
                        <a:rPr sz="1100" spc="-25" dirty="0">
                          <a:latin typeface="Calibri"/>
                          <a:cs typeface="Calibri"/>
                        </a:rPr>
                        <a:t> </a:t>
                      </a:r>
                      <a:r>
                        <a:rPr sz="1100" dirty="0">
                          <a:latin typeface="Calibri"/>
                          <a:cs typeface="Calibri"/>
                        </a:rPr>
                        <a:t>–</a:t>
                      </a:r>
                      <a:r>
                        <a:rPr sz="1100" spc="-5" dirty="0">
                          <a:latin typeface="Calibri"/>
                          <a:cs typeface="Calibri"/>
                        </a:rPr>
                        <a:t> </a:t>
                      </a:r>
                      <a:r>
                        <a:rPr sz="1100" dirty="0">
                          <a:latin typeface="Calibri"/>
                          <a:cs typeface="Calibri"/>
                        </a:rPr>
                        <a:t>current </a:t>
                      </a:r>
                      <a:r>
                        <a:rPr sz="1100" spc="-10" dirty="0">
                          <a:latin typeface="Calibri"/>
                          <a:cs typeface="Calibri"/>
                        </a:rPr>
                        <a:t>contract</a:t>
                      </a:r>
                      <a:r>
                        <a:rPr sz="1100" spc="-30" dirty="0">
                          <a:latin typeface="Calibri"/>
                          <a:cs typeface="Calibri"/>
                        </a:rPr>
                        <a:t> </a:t>
                      </a:r>
                      <a:r>
                        <a:rPr sz="1100" spc="-10" dirty="0">
                          <a:latin typeface="Calibri"/>
                          <a:cs typeface="Calibri"/>
                        </a:rPr>
                        <a:t>number</a:t>
                      </a:r>
                      <a:endParaRPr sz="11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solidFill>
                      <a:srgbClr val="E9ECF4"/>
                    </a:solidFill>
                  </a:tcPr>
                </a:tc>
                <a:tc>
                  <a:txBody>
                    <a:bodyPr/>
                    <a:lstStyle/>
                    <a:p>
                      <a:pPr marR="130810">
                        <a:lnSpc>
                          <a:spcPct val="100000"/>
                        </a:lnSpc>
                      </a:pPr>
                      <a:endParaRPr sz="1100">
                        <a:latin typeface="Times New Roman"/>
                        <a:cs typeface="Times New Roman"/>
                      </a:endParaRPr>
                    </a:p>
                    <a:p>
                      <a:pPr marR="130810">
                        <a:lnSpc>
                          <a:spcPct val="100000"/>
                        </a:lnSpc>
                      </a:pPr>
                      <a:endParaRPr sz="1100">
                        <a:latin typeface="Times New Roman"/>
                        <a:cs typeface="Times New Roman"/>
                      </a:endParaRPr>
                    </a:p>
                    <a:p>
                      <a:pPr marR="130810">
                        <a:lnSpc>
                          <a:spcPct val="100000"/>
                        </a:lnSpc>
                      </a:pPr>
                      <a:endParaRPr sz="1100">
                        <a:latin typeface="Times New Roman"/>
                        <a:cs typeface="Times New Roman"/>
                      </a:endParaRPr>
                    </a:p>
                    <a:p>
                      <a:pPr marR="130810">
                        <a:lnSpc>
                          <a:spcPct val="100000"/>
                        </a:lnSpc>
                        <a:spcBef>
                          <a:spcPts val="5"/>
                        </a:spcBef>
                      </a:pPr>
                      <a:endParaRPr sz="1350">
                        <a:latin typeface="Times New Roman"/>
                        <a:cs typeface="Times New Roman"/>
                      </a:endParaRPr>
                    </a:p>
                    <a:p>
                      <a:pPr marL="113664" indent="-110489">
                        <a:lnSpc>
                          <a:spcPct val="102299"/>
                        </a:lnSpc>
                        <a:tabLst>
                          <a:tab pos="841375" algn="l"/>
                        </a:tabLst>
                      </a:pPr>
                      <a:r>
                        <a:rPr sz="1100" dirty="0">
                          <a:latin typeface="Calibri"/>
                          <a:cs typeface="Calibri"/>
                        </a:rPr>
                        <a:t>antee</a:t>
                      </a:r>
                      <a:r>
                        <a:rPr sz="1100" spc="-30" dirty="0">
                          <a:latin typeface="Calibri"/>
                          <a:cs typeface="Calibri"/>
                        </a:rPr>
                        <a:t> </a:t>
                      </a:r>
                      <a:r>
                        <a:rPr sz="1100" dirty="0">
                          <a:latin typeface="Calibri"/>
                          <a:cs typeface="Calibri"/>
                        </a:rPr>
                        <a:t>that</a:t>
                      </a:r>
                      <a:r>
                        <a:rPr sz="1100" spc="-25" dirty="0">
                          <a:latin typeface="Calibri"/>
                          <a:cs typeface="Calibri"/>
                        </a:rPr>
                        <a:t> </a:t>
                      </a:r>
                      <a:r>
                        <a:rPr sz="1100" dirty="0">
                          <a:latin typeface="Calibri"/>
                          <a:cs typeface="Calibri"/>
                        </a:rPr>
                        <a:t>the</a:t>
                      </a:r>
                      <a:r>
                        <a:rPr sz="1100" spc="-25" dirty="0">
                          <a:latin typeface="Calibri"/>
                          <a:cs typeface="Calibri"/>
                        </a:rPr>
                        <a:t> </a:t>
                      </a:r>
                      <a:r>
                        <a:rPr sz="1100" spc="-10" dirty="0">
                          <a:latin typeface="Calibri"/>
                          <a:cs typeface="Calibri"/>
                        </a:rPr>
                        <a:t>information</a:t>
                      </a:r>
                      <a:r>
                        <a:rPr sz="1100" spc="-40" dirty="0">
                          <a:latin typeface="Calibri"/>
                          <a:cs typeface="Calibri"/>
                        </a:rPr>
                        <a:t> </a:t>
                      </a:r>
                      <a:r>
                        <a:rPr sz="1100" dirty="0">
                          <a:latin typeface="Calibri"/>
                          <a:cs typeface="Calibri"/>
                        </a:rPr>
                        <a:t>provided</a:t>
                      </a:r>
                      <a:r>
                        <a:rPr sz="1100" spc="-20" dirty="0">
                          <a:latin typeface="Calibri"/>
                          <a:cs typeface="Calibri"/>
                        </a:rPr>
                        <a:t> </a:t>
                      </a:r>
                      <a:r>
                        <a:rPr sz="1100" dirty="0">
                          <a:latin typeface="Calibri"/>
                          <a:cs typeface="Calibri"/>
                        </a:rPr>
                        <a:t>is</a:t>
                      </a:r>
                      <a:r>
                        <a:rPr sz="1100" spc="-30" dirty="0">
                          <a:latin typeface="Calibri"/>
                          <a:cs typeface="Calibri"/>
                        </a:rPr>
                        <a:t> </a:t>
                      </a:r>
                      <a:r>
                        <a:rPr sz="1100" spc="-10" dirty="0">
                          <a:latin typeface="Calibri"/>
                          <a:cs typeface="Calibri"/>
                        </a:rPr>
                        <a:t>firm/ provided</a:t>
                      </a:r>
                      <a:r>
                        <a:rPr sz="1100" dirty="0">
                          <a:latin typeface="Calibri"/>
                          <a:cs typeface="Calibri"/>
                        </a:rPr>
                        <a:t>	**</a:t>
                      </a:r>
                      <a:r>
                        <a:rPr sz="1100" spc="10" dirty="0">
                          <a:latin typeface="Calibri"/>
                          <a:cs typeface="Calibri"/>
                        </a:rPr>
                        <a:t> </a:t>
                      </a:r>
                      <a:r>
                        <a:rPr sz="1100" spc="-10" dirty="0">
                          <a:latin typeface="Calibri"/>
                          <a:cs typeface="Calibri"/>
                        </a:rPr>
                        <a:t>Assisted Acquisition</a:t>
                      </a:r>
                      <a:endParaRPr sz="11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solidFill>
                      <a:srgbClr val="E9ECF4"/>
                    </a:solidFill>
                  </a:tcPr>
                </a:tc>
                <a:tc>
                  <a:txBody>
                    <a:bodyPr/>
                    <a:lstStyle/>
                    <a:p>
                      <a:pPr marR="12065">
                        <a:lnSpc>
                          <a:spcPct val="100000"/>
                        </a:lnSpc>
                      </a:pPr>
                      <a:endParaRPr sz="1100">
                        <a:latin typeface="Times New Roman"/>
                        <a:cs typeface="Times New Roman"/>
                      </a:endParaRPr>
                    </a:p>
                    <a:p>
                      <a:pPr marR="12065">
                        <a:lnSpc>
                          <a:spcPct val="100000"/>
                        </a:lnSpc>
                      </a:pPr>
                      <a:endParaRPr sz="1100">
                        <a:latin typeface="Times New Roman"/>
                        <a:cs typeface="Times New Roman"/>
                      </a:endParaRPr>
                    </a:p>
                    <a:p>
                      <a:pPr marR="12065">
                        <a:lnSpc>
                          <a:spcPct val="100000"/>
                        </a:lnSpc>
                      </a:pPr>
                      <a:endParaRPr sz="1100">
                        <a:latin typeface="Times New Roman"/>
                        <a:cs typeface="Times New Roman"/>
                      </a:endParaRPr>
                    </a:p>
                    <a:p>
                      <a:pPr marR="12065">
                        <a:lnSpc>
                          <a:spcPct val="100000"/>
                        </a:lnSpc>
                        <a:spcBef>
                          <a:spcPts val="35"/>
                        </a:spcBef>
                      </a:pPr>
                      <a:endParaRPr sz="1350">
                        <a:latin typeface="Times New Roman"/>
                        <a:cs typeface="Times New Roman"/>
                      </a:endParaRPr>
                    </a:p>
                    <a:p>
                      <a:pPr marL="130175">
                        <a:lnSpc>
                          <a:spcPct val="100000"/>
                        </a:lnSpc>
                      </a:pPr>
                      <a:r>
                        <a:rPr sz="1100" spc="-10" dirty="0">
                          <a:latin typeface="Calibri"/>
                          <a:cs typeface="Calibri"/>
                        </a:rPr>
                        <a:t>factual. </a:t>
                      </a:r>
                      <a:r>
                        <a:rPr sz="1100" dirty="0">
                          <a:latin typeface="Calibri"/>
                          <a:cs typeface="Calibri"/>
                        </a:rPr>
                        <a:t>It</a:t>
                      </a:r>
                      <a:r>
                        <a:rPr sz="1100" spc="10" dirty="0">
                          <a:latin typeface="Calibri"/>
                          <a:cs typeface="Calibri"/>
                        </a:rPr>
                        <a:t> </a:t>
                      </a:r>
                      <a:r>
                        <a:rPr sz="1100" spc="-10" dirty="0">
                          <a:latin typeface="Calibri"/>
                          <a:cs typeface="Calibri"/>
                        </a:rPr>
                        <a:t>should</a:t>
                      </a:r>
                      <a:endParaRPr sz="11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solidFill>
                      <a:srgbClr val="E9ECF4"/>
                    </a:solidFill>
                  </a:tcPr>
                </a:tc>
                <a:tc>
                  <a:txBody>
                    <a:bodyPr/>
                    <a:lstStyle/>
                    <a:p>
                      <a:pPr>
                        <a:lnSpc>
                          <a:spcPct val="100000"/>
                        </a:lnSpc>
                      </a:pPr>
                      <a:endParaRPr sz="1200" dirty="0">
                        <a:latin typeface="Times New Roman"/>
                        <a:cs typeface="Times New Roman"/>
                      </a:endParaRPr>
                    </a:p>
                    <a:p>
                      <a:pPr>
                        <a:lnSpc>
                          <a:spcPct val="100000"/>
                        </a:lnSpc>
                      </a:pPr>
                      <a:endParaRPr sz="1200" dirty="0">
                        <a:latin typeface="Times New Roman"/>
                        <a:cs typeface="Times New Roman"/>
                      </a:endParaRPr>
                    </a:p>
                    <a:p>
                      <a:pPr>
                        <a:lnSpc>
                          <a:spcPct val="100000"/>
                        </a:lnSpc>
                      </a:pPr>
                      <a:endParaRPr sz="1200" dirty="0">
                        <a:latin typeface="Times New Roman"/>
                        <a:cs typeface="Times New Roman"/>
                      </a:endParaRPr>
                    </a:p>
                    <a:p>
                      <a:pPr>
                        <a:lnSpc>
                          <a:spcPct val="100000"/>
                        </a:lnSpc>
                        <a:spcBef>
                          <a:spcPts val="50"/>
                        </a:spcBef>
                      </a:pPr>
                      <a:endParaRPr sz="950" dirty="0">
                        <a:latin typeface="Times New Roman"/>
                        <a:cs typeface="Times New Roman"/>
                      </a:endParaRPr>
                    </a:p>
                    <a:p>
                      <a:pPr marL="37465">
                        <a:lnSpc>
                          <a:spcPct val="100000"/>
                        </a:lnSpc>
                      </a:pPr>
                      <a:r>
                        <a:rPr sz="1100" dirty="0">
                          <a:latin typeface="Calibri"/>
                          <a:cs typeface="Calibri"/>
                        </a:rPr>
                        <a:t>not</a:t>
                      </a:r>
                      <a:r>
                        <a:rPr sz="1100" spc="-30" dirty="0">
                          <a:latin typeface="Calibri"/>
                          <a:cs typeface="Calibri"/>
                        </a:rPr>
                        <a:t> </a:t>
                      </a:r>
                      <a:r>
                        <a:rPr sz="1100" dirty="0">
                          <a:latin typeface="Calibri"/>
                          <a:cs typeface="Calibri"/>
                        </a:rPr>
                        <a:t>be</a:t>
                      </a:r>
                      <a:r>
                        <a:rPr sz="1100" spc="-15" dirty="0">
                          <a:latin typeface="Calibri"/>
                          <a:cs typeface="Calibri"/>
                        </a:rPr>
                        <a:t> </a:t>
                      </a:r>
                      <a:r>
                        <a:rPr sz="1100" dirty="0">
                          <a:latin typeface="Calibri"/>
                          <a:cs typeface="Calibri"/>
                        </a:rPr>
                        <a:t>used</a:t>
                      </a:r>
                      <a:r>
                        <a:rPr sz="1100" spc="-25" dirty="0">
                          <a:latin typeface="Calibri"/>
                          <a:cs typeface="Calibri"/>
                        </a:rPr>
                        <a:t> </a:t>
                      </a:r>
                      <a:r>
                        <a:rPr sz="1100" dirty="0">
                          <a:latin typeface="Calibri"/>
                          <a:cs typeface="Calibri"/>
                        </a:rPr>
                        <a:t>for</a:t>
                      </a:r>
                      <a:r>
                        <a:rPr sz="1100" spc="-25" dirty="0">
                          <a:latin typeface="Calibri"/>
                          <a:cs typeface="Calibri"/>
                        </a:rPr>
                        <a:t> </a:t>
                      </a:r>
                      <a:r>
                        <a:rPr sz="1200" dirty="0">
                          <a:latin typeface="Calibri"/>
                          <a:cs typeface="Calibri"/>
                        </a:rPr>
                        <a:t>bid</a:t>
                      </a:r>
                      <a:r>
                        <a:rPr sz="1200" spc="-30" dirty="0">
                          <a:latin typeface="Calibri"/>
                          <a:cs typeface="Calibri"/>
                        </a:rPr>
                        <a:t> </a:t>
                      </a:r>
                      <a:r>
                        <a:rPr sz="1200" spc="-25" dirty="0">
                          <a:latin typeface="Calibri"/>
                          <a:cs typeface="Calibri"/>
                        </a:rPr>
                        <a:t>and</a:t>
                      </a:r>
                      <a:endParaRPr sz="1200" dirty="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solidFill>
                      <a:srgbClr val="E9ECF4"/>
                    </a:solidFill>
                  </a:tcPr>
                </a:tc>
                <a:tc>
                  <a:txBody>
                    <a:bodyPr/>
                    <a:lstStyle/>
                    <a:p>
                      <a:pPr>
                        <a:lnSpc>
                          <a:spcPct val="100000"/>
                        </a:lnSpc>
                      </a:pPr>
                      <a:endParaRPr sz="1200" dirty="0">
                        <a:latin typeface="Times New Roman"/>
                        <a:cs typeface="Times New Roman"/>
                      </a:endParaRPr>
                    </a:p>
                    <a:p>
                      <a:pPr>
                        <a:lnSpc>
                          <a:spcPct val="100000"/>
                        </a:lnSpc>
                      </a:pPr>
                      <a:endParaRPr sz="1200" dirty="0">
                        <a:latin typeface="Times New Roman"/>
                        <a:cs typeface="Times New Roman"/>
                      </a:endParaRPr>
                    </a:p>
                    <a:p>
                      <a:pPr>
                        <a:lnSpc>
                          <a:spcPct val="100000"/>
                        </a:lnSpc>
                      </a:pPr>
                      <a:endParaRPr sz="1200" dirty="0">
                        <a:latin typeface="Times New Roman"/>
                        <a:cs typeface="Times New Roman"/>
                      </a:endParaRPr>
                    </a:p>
                    <a:p>
                      <a:pPr>
                        <a:lnSpc>
                          <a:spcPct val="100000"/>
                        </a:lnSpc>
                        <a:spcBef>
                          <a:spcPts val="50"/>
                        </a:spcBef>
                      </a:pPr>
                      <a:endParaRPr sz="950" dirty="0">
                        <a:latin typeface="Times New Roman"/>
                        <a:cs typeface="Times New Roman"/>
                      </a:endParaRPr>
                    </a:p>
                    <a:p>
                      <a:pPr>
                        <a:lnSpc>
                          <a:spcPct val="100000"/>
                        </a:lnSpc>
                      </a:pPr>
                      <a:r>
                        <a:rPr sz="1200" dirty="0">
                          <a:latin typeface="Calibri"/>
                          <a:cs typeface="Calibri"/>
                        </a:rPr>
                        <a:t>proposal</a:t>
                      </a:r>
                      <a:r>
                        <a:rPr sz="1200" spc="-40" dirty="0">
                          <a:latin typeface="Calibri"/>
                          <a:cs typeface="Calibri"/>
                        </a:rPr>
                        <a:t> </a:t>
                      </a:r>
                      <a:r>
                        <a:rPr sz="1200" spc="-10" dirty="0">
                          <a:latin typeface="Calibri"/>
                          <a:cs typeface="Calibri"/>
                        </a:rPr>
                        <a:t>purposes.</a:t>
                      </a:r>
                      <a:endParaRPr sz="1200" dirty="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solidFill>
                      <a:srgbClr val="E9ECF4"/>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80493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95192" y="1690688"/>
            <a:ext cx="9677400" cy="4105275"/>
          </a:xfrm>
          <a:prstGeom prst="rect">
            <a:avLst/>
          </a:prstGeom>
        </p:spPr>
      </p:pic>
      <p:sp>
        <p:nvSpPr>
          <p:cNvPr id="2" name="Title 1"/>
          <p:cNvSpPr>
            <a:spLocks noGrp="1"/>
          </p:cNvSpPr>
          <p:nvPr>
            <p:ph type="title"/>
          </p:nvPr>
        </p:nvSpPr>
        <p:spPr>
          <a:xfrm>
            <a:off x="295192" y="365125"/>
            <a:ext cx="11058608" cy="1325563"/>
          </a:xfrm>
        </p:spPr>
        <p:txBody>
          <a:bodyPr>
            <a:normAutofit/>
          </a:bodyPr>
          <a:lstStyle/>
          <a:p>
            <a:pPr algn="ctr"/>
            <a:r>
              <a:rPr lang="en-US" sz="3200" b="1" dirty="0">
                <a:latin typeface="Arial" panose="020B0604020202020204" pitchFamily="34" charset="0"/>
                <a:cs typeface="Arial" panose="020B0604020202020204" pitchFamily="34" charset="0"/>
              </a:rPr>
              <a:t>Defense</a:t>
            </a:r>
            <a:r>
              <a:rPr lang="en-US" sz="3200" b="1" spc="-125" dirty="0">
                <a:latin typeface="Arial" panose="020B0604020202020204" pitchFamily="34" charset="0"/>
                <a:cs typeface="Arial" panose="020B0604020202020204" pitchFamily="34" charset="0"/>
              </a:rPr>
              <a:t> </a:t>
            </a:r>
            <a:r>
              <a:rPr lang="en-US" sz="3200" b="1" dirty="0">
                <a:latin typeface="Arial" panose="020B0604020202020204" pitchFamily="34" charset="0"/>
                <a:cs typeface="Arial" panose="020B0604020202020204" pitchFamily="34" charset="0"/>
              </a:rPr>
              <a:t>Activity</a:t>
            </a:r>
            <a:r>
              <a:rPr lang="en-US" sz="3200" b="1" spc="-5" dirty="0">
                <a:latin typeface="Arial" panose="020B0604020202020204" pitchFamily="34" charset="0"/>
                <a:cs typeface="Arial" panose="020B0604020202020204" pitchFamily="34" charset="0"/>
              </a:rPr>
              <a:t> </a:t>
            </a:r>
            <a:r>
              <a:rPr lang="en-US" sz="3200" b="1" dirty="0">
                <a:latin typeface="Arial" panose="020B0604020202020204" pitchFamily="34" charset="0"/>
                <a:cs typeface="Arial" panose="020B0604020202020204" pitchFamily="34" charset="0"/>
              </a:rPr>
              <a:t>for </a:t>
            </a:r>
            <a:r>
              <a:rPr lang="en-US" sz="3200" b="1" spc="-10" dirty="0">
                <a:latin typeface="Arial" panose="020B0604020202020204" pitchFamily="34" charset="0"/>
                <a:cs typeface="Arial" panose="020B0604020202020204" pitchFamily="34" charset="0"/>
              </a:rPr>
              <a:t>Non-</a:t>
            </a:r>
            <a:r>
              <a:rPr lang="en-US" sz="3200" b="1" spc="-20" dirty="0">
                <a:latin typeface="Arial" panose="020B0604020202020204" pitchFamily="34" charset="0"/>
                <a:cs typeface="Arial" panose="020B0604020202020204" pitchFamily="34" charset="0"/>
              </a:rPr>
              <a:t>Traditional</a:t>
            </a:r>
            <a:r>
              <a:rPr lang="en-US" sz="3200" b="1" i="1" spc="-20" dirty="0">
                <a:latin typeface="Arial" panose="020B0604020202020204" pitchFamily="34" charset="0"/>
                <a:cs typeface="Arial" panose="020B0604020202020204" pitchFamily="34" charset="0"/>
              </a:rPr>
              <a:t> </a:t>
            </a:r>
            <a:r>
              <a:rPr lang="en-US" sz="3200" b="1" dirty="0">
                <a:latin typeface="Arial" panose="020B0604020202020204" pitchFamily="34" charset="0"/>
                <a:cs typeface="Arial" panose="020B0604020202020204" pitchFamily="34" charset="0"/>
              </a:rPr>
              <a:t>Education</a:t>
            </a:r>
            <a:r>
              <a:rPr lang="en-US" sz="3200" b="1" spc="-20" dirty="0">
                <a:latin typeface="Arial" panose="020B0604020202020204" pitchFamily="34" charset="0"/>
                <a:cs typeface="Arial" panose="020B0604020202020204" pitchFamily="34" charset="0"/>
              </a:rPr>
              <a:t> </a:t>
            </a:r>
            <a:r>
              <a:rPr lang="en-US" sz="3200" b="1" dirty="0">
                <a:latin typeface="Arial" panose="020B0604020202020204" pitchFamily="34" charset="0"/>
                <a:cs typeface="Arial" panose="020B0604020202020204" pitchFamily="34" charset="0"/>
              </a:rPr>
              <a:t>Support</a:t>
            </a:r>
            <a:r>
              <a:rPr lang="en-US" sz="3200" b="1" spc="-15" dirty="0">
                <a:latin typeface="Arial" panose="020B0604020202020204" pitchFamily="34" charset="0"/>
                <a:cs typeface="Arial" panose="020B0604020202020204" pitchFamily="34" charset="0"/>
              </a:rPr>
              <a:t> </a:t>
            </a:r>
            <a:r>
              <a:rPr lang="en-US" sz="3200" b="1" i="1" spc="-10" dirty="0">
                <a:latin typeface="Arial" panose="020B0604020202020204" pitchFamily="34" charset="0"/>
                <a:cs typeface="Arial" panose="020B0604020202020204" pitchFamily="34" charset="0"/>
              </a:rPr>
              <a:t>(DANTES)</a:t>
            </a:r>
            <a:endParaRPr lang="en-US" sz="3200" b="1" dirty="0">
              <a:latin typeface="Arial" panose="020B0604020202020204" pitchFamily="34" charset="0"/>
              <a:cs typeface="Arial" panose="020B0604020202020204" pitchFamily="34" charset="0"/>
            </a:endParaRPr>
          </a:p>
        </p:txBody>
      </p:sp>
      <p:pic>
        <p:nvPicPr>
          <p:cNvPr id="4" name="object 4"/>
          <p:cNvPicPr/>
          <p:nvPr/>
        </p:nvPicPr>
        <p:blipFill>
          <a:blip r:embed="rId3" cstate="print"/>
          <a:stretch>
            <a:fillRect/>
          </a:stretch>
        </p:blipFill>
        <p:spPr>
          <a:xfrm>
            <a:off x="9485906" y="4987434"/>
            <a:ext cx="2582107" cy="1945227"/>
          </a:xfrm>
          <a:prstGeom prst="rect">
            <a:avLst/>
          </a:prstGeom>
        </p:spPr>
      </p:pic>
      <p:sp>
        <p:nvSpPr>
          <p:cNvPr id="6" name="object 9"/>
          <p:cNvSpPr txBox="1"/>
          <p:nvPr/>
        </p:nvSpPr>
        <p:spPr>
          <a:xfrm>
            <a:off x="570394" y="6175717"/>
            <a:ext cx="8046720" cy="377190"/>
          </a:xfrm>
          <a:prstGeom prst="rect">
            <a:avLst/>
          </a:prstGeom>
        </p:spPr>
        <p:txBody>
          <a:bodyPr vert="horz" wrap="square" lIns="0" tIns="12700" rIns="0" bIns="0" rtlCol="0">
            <a:spAutoFit/>
          </a:bodyPr>
          <a:lstStyle/>
          <a:p>
            <a:pPr marL="12700">
              <a:lnSpc>
                <a:spcPct val="100000"/>
              </a:lnSpc>
              <a:spcBef>
                <a:spcPts val="100"/>
              </a:spcBef>
            </a:pPr>
            <a:r>
              <a:rPr sz="1100" dirty="0">
                <a:latin typeface="Calibri"/>
                <a:cs typeface="Calibri"/>
              </a:rPr>
              <a:t>Note:</a:t>
            </a:r>
            <a:r>
              <a:rPr sz="1100" spc="-10" dirty="0">
                <a:latin typeface="Calibri"/>
                <a:cs typeface="Calibri"/>
              </a:rPr>
              <a:t> </a:t>
            </a:r>
            <a:r>
              <a:rPr sz="1100" dirty="0">
                <a:latin typeface="Calibri"/>
                <a:cs typeface="Calibri"/>
              </a:rPr>
              <a:t>The</a:t>
            </a:r>
            <a:r>
              <a:rPr sz="1100" spc="-5" dirty="0">
                <a:latin typeface="Calibri"/>
                <a:cs typeface="Calibri"/>
              </a:rPr>
              <a:t> </a:t>
            </a:r>
            <a:r>
              <a:rPr sz="1100" spc="-10" dirty="0">
                <a:latin typeface="Calibri"/>
                <a:cs typeface="Calibri"/>
              </a:rPr>
              <a:t>Government </a:t>
            </a:r>
            <a:r>
              <a:rPr sz="1100" dirty="0">
                <a:latin typeface="Calibri"/>
                <a:cs typeface="Calibri"/>
              </a:rPr>
              <a:t>does</a:t>
            </a:r>
            <a:r>
              <a:rPr sz="1100" spc="-15" dirty="0">
                <a:latin typeface="Calibri"/>
                <a:cs typeface="Calibri"/>
              </a:rPr>
              <a:t> </a:t>
            </a:r>
            <a:r>
              <a:rPr sz="1100" dirty="0">
                <a:latin typeface="Calibri"/>
                <a:cs typeface="Calibri"/>
              </a:rPr>
              <a:t>not</a:t>
            </a:r>
            <a:r>
              <a:rPr sz="1100" spc="-20" dirty="0">
                <a:latin typeface="Calibri"/>
                <a:cs typeface="Calibri"/>
              </a:rPr>
              <a:t> </a:t>
            </a:r>
            <a:r>
              <a:rPr sz="1100" spc="-10" dirty="0">
                <a:latin typeface="Calibri"/>
                <a:cs typeface="Calibri"/>
              </a:rPr>
              <a:t>guarantee</a:t>
            </a:r>
            <a:r>
              <a:rPr sz="1100" spc="-15" dirty="0">
                <a:latin typeface="Calibri"/>
                <a:cs typeface="Calibri"/>
              </a:rPr>
              <a:t> </a:t>
            </a:r>
            <a:r>
              <a:rPr sz="1100" dirty="0">
                <a:latin typeface="Calibri"/>
                <a:cs typeface="Calibri"/>
              </a:rPr>
              <a:t>that</a:t>
            </a:r>
            <a:r>
              <a:rPr sz="1100" spc="-20" dirty="0">
                <a:latin typeface="Calibri"/>
                <a:cs typeface="Calibri"/>
              </a:rPr>
              <a:t> </a:t>
            </a:r>
            <a:r>
              <a:rPr sz="1100" dirty="0">
                <a:latin typeface="Calibri"/>
                <a:cs typeface="Calibri"/>
              </a:rPr>
              <a:t>the</a:t>
            </a:r>
            <a:r>
              <a:rPr sz="1100" spc="-10" dirty="0">
                <a:latin typeface="Calibri"/>
                <a:cs typeface="Calibri"/>
              </a:rPr>
              <a:t> information</a:t>
            </a:r>
            <a:r>
              <a:rPr sz="1100" spc="-35" dirty="0">
                <a:latin typeface="Calibri"/>
                <a:cs typeface="Calibri"/>
              </a:rPr>
              <a:t> </a:t>
            </a:r>
            <a:r>
              <a:rPr sz="1100" dirty="0">
                <a:latin typeface="Calibri"/>
                <a:cs typeface="Calibri"/>
              </a:rPr>
              <a:t>provided</a:t>
            </a:r>
            <a:r>
              <a:rPr sz="1100" spc="-10" dirty="0">
                <a:latin typeface="Calibri"/>
                <a:cs typeface="Calibri"/>
              </a:rPr>
              <a:t> </a:t>
            </a:r>
            <a:r>
              <a:rPr sz="1100" dirty="0">
                <a:latin typeface="Calibri"/>
                <a:cs typeface="Calibri"/>
              </a:rPr>
              <a:t>is</a:t>
            </a:r>
            <a:r>
              <a:rPr sz="1100" spc="-20" dirty="0">
                <a:latin typeface="Calibri"/>
                <a:cs typeface="Calibri"/>
              </a:rPr>
              <a:t> </a:t>
            </a:r>
            <a:r>
              <a:rPr sz="1100" spc="-10" dirty="0">
                <a:latin typeface="Calibri"/>
                <a:cs typeface="Calibri"/>
              </a:rPr>
              <a:t>firm/factual.</a:t>
            </a:r>
            <a:r>
              <a:rPr sz="1100" spc="-25" dirty="0">
                <a:latin typeface="Calibri"/>
                <a:cs typeface="Calibri"/>
              </a:rPr>
              <a:t> </a:t>
            </a:r>
            <a:r>
              <a:rPr sz="1100" dirty="0">
                <a:latin typeface="Calibri"/>
                <a:cs typeface="Calibri"/>
              </a:rPr>
              <a:t>It</a:t>
            </a:r>
            <a:r>
              <a:rPr sz="1100" spc="-15" dirty="0">
                <a:latin typeface="Calibri"/>
                <a:cs typeface="Calibri"/>
              </a:rPr>
              <a:t> </a:t>
            </a:r>
            <a:r>
              <a:rPr sz="1100" spc="-10" dirty="0">
                <a:latin typeface="Calibri"/>
                <a:cs typeface="Calibri"/>
              </a:rPr>
              <a:t>should</a:t>
            </a:r>
            <a:r>
              <a:rPr sz="1100" spc="-30" dirty="0">
                <a:latin typeface="Calibri"/>
                <a:cs typeface="Calibri"/>
              </a:rPr>
              <a:t> </a:t>
            </a:r>
            <a:r>
              <a:rPr sz="1100" dirty="0">
                <a:latin typeface="Calibri"/>
                <a:cs typeface="Calibri"/>
              </a:rPr>
              <a:t>not</a:t>
            </a:r>
            <a:r>
              <a:rPr sz="1100" spc="-20" dirty="0">
                <a:latin typeface="Calibri"/>
                <a:cs typeface="Calibri"/>
              </a:rPr>
              <a:t> </a:t>
            </a:r>
            <a:r>
              <a:rPr sz="1100" dirty="0">
                <a:latin typeface="Calibri"/>
                <a:cs typeface="Calibri"/>
              </a:rPr>
              <a:t>be</a:t>
            </a:r>
            <a:r>
              <a:rPr sz="1100" spc="-10" dirty="0">
                <a:latin typeface="Calibri"/>
                <a:cs typeface="Calibri"/>
              </a:rPr>
              <a:t> </a:t>
            </a:r>
            <a:r>
              <a:rPr sz="1100" dirty="0">
                <a:latin typeface="Calibri"/>
                <a:cs typeface="Calibri"/>
              </a:rPr>
              <a:t>used</a:t>
            </a:r>
            <a:r>
              <a:rPr sz="1100" spc="-15" dirty="0">
                <a:latin typeface="Calibri"/>
                <a:cs typeface="Calibri"/>
              </a:rPr>
              <a:t> </a:t>
            </a:r>
            <a:r>
              <a:rPr sz="1100" dirty="0">
                <a:latin typeface="Calibri"/>
                <a:cs typeface="Calibri"/>
              </a:rPr>
              <a:t>for</a:t>
            </a:r>
            <a:r>
              <a:rPr sz="1100" spc="-15" dirty="0">
                <a:latin typeface="Calibri"/>
                <a:cs typeface="Calibri"/>
              </a:rPr>
              <a:t> </a:t>
            </a:r>
            <a:r>
              <a:rPr sz="1100" dirty="0">
                <a:latin typeface="Calibri"/>
                <a:cs typeface="Calibri"/>
              </a:rPr>
              <a:t>bid</a:t>
            </a:r>
            <a:r>
              <a:rPr sz="1100" spc="-15" dirty="0">
                <a:latin typeface="Calibri"/>
                <a:cs typeface="Calibri"/>
              </a:rPr>
              <a:t> </a:t>
            </a:r>
            <a:r>
              <a:rPr sz="1100" dirty="0">
                <a:latin typeface="Calibri"/>
                <a:cs typeface="Calibri"/>
              </a:rPr>
              <a:t>and</a:t>
            </a:r>
            <a:r>
              <a:rPr sz="1100" spc="-15" dirty="0">
                <a:latin typeface="Calibri"/>
                <a:cs typeface="Calibri"/>
              </a:rPr>
              <a:t> </a:t>
            </a:r>
            <a:r>
              <a:rPr sz="1100" spc="-10" dirty="0">
                <a:latin typeface="Calibri"/>
                <a:cs typeface="Calibri"/>
              </a:rPr>
              <a:t>proposal</a:t>
            </a:r>
            <a:r>
              <a:rPr sz="1100" spc="-25" dirty="0">
                <a:latin typeface="Calibri"/>
                <a:cs typeface="Calibri"/>
              </a:rPr>
              <a:t> </a:t>
            </a:r>
            <a:r>
              <a:rPr sz="1100" spc="-10" dirty="0">
                <a:latin typeface="Calibri"/>
                <a:cs typeface="Calibri"/>
              </a:rPr>
              <a:t>purposes</a:t>
            </a:r>
            <a:r>
              <a:rPr sz="1200" spc="-10" dirty="0">
                <a:latin typeface="Calibri"/>
                <a:cs typeface="Calibri"/>
              </a:rPr>
              <a:t>.</a:t>
            </a:r>
            <a:endParaRPr sz="1200" dirty="0">
              <a:latin typeface="Calibri"/>
              <a:cs typeface="Calibri"/>
            </a:endParaRPr>
          </a:p>
          <a:p>
            <a:pPr marL="12700">
              <a:lnSpc>
                <a:spcPct val="100000"/>
              </a:lnSpc>
              <a:spcBef>
                <a:spcPts val="10"/>
              </a:spcBef>
            </a:pPr>
            <a:r>
              <a:rPr sz="1100" dirty="0">
                <a:latin typeface="Calibri"/>
                <a:cs typeface="Calibri"/>
              </a:rPr>
              <a:t>*</a:t>
            </a:r>
            <a:r>
              <a:rPr sz="1100" spc="-25" dirty="0">
                <a:latin typeface="Calibri"/>
                <a:cs typeface="Calibri"/>
              </a:rPr>
              <a:t> </a:t>
            </a:r>
            <a:r>
              <a:rPr sz="1100" dirty="0">
                <a:latin typeface="Calibri"/>
                <a:cs typeface="Calibri"/>
              </a:rPr>
              <a:t>Prior</a:t>
            </a:r>
            <a:r>
              <a:rPr sz="1100" spc="-35" dirty="0">
                <a:latin typeface="Calibri"/>
                <a:cs typeface="Calibri"/>
              </a:rPr>
              <a:t> </a:t>
            </a:r>
            <a:r>
              <a:rPr sz="1100" dirty="0">
                <a:latin typeface="Calibri"/>
                <a:cs typeface="Calibri"/>
              </a:rPr>
              <a:t>current</a:t>
            </a:r>
            <a:r>
              <a:rPr sz="1100" spc="-20" dirty="0">
                <a:latin typeface="Calibri"/>
                <a:cs typeface="Calibri"/>
              </a:rPr>
              <a:t> </a:t>
            </a:r>
            <a:r>
              <a:rPr sz="1100" spc="-10" dirty="0">
                <a:latin typeface="Calibri"/>
                <a:cs typeface="Calibri"/>
              </a:rPr>
              <a:t>contract</a:t>
            </a:r>
            <a:r>
              <a:rPr sz="1100" spc="-30" dirty="0">
                <a:latin typeface="Calibri"/>
                <a:cs typeface="Calibri"/>
              </a:rPr>
              <a:t> </a:t>
            </a:r>
            <a:r>
              <a:rPr sz="1100" dirty="0">
                <a:latin typeface="Calibri"/>
                <a:cs typeface="Calibri"/>
              </a:rPr>
              <a:t>number</a:t>
            </a:r>
            <a:r>
              <a:rPr sz="1100" spc="-25" dirty="0">
                <a:latin typeface="Calibri"/>
                <a:cs typeface="Calibri"/>
              </a:rPr>
              <a:t> </a:t>
            </a:r>
            <a:r>
              <a:rPr sz="1100" spc="-10" dirty="0">
                <a:latin typeface="Calibri"/>
                <a:cs typeface="Calibri"/>
              </a:rPr>
              <a:t>provided</a:t>
            </a:r>
            <a:endParaRPr sz="1100" dirty="0">
              <a:latin typeface="Calibri"/>
              <a:cs typeface="Calibri"/>
            </a:endParaRPr>
          </a:p>
        </p:txBody>
      </p:sp>
    </p:spTree>
    <p:extLst>
      <p:ext uri="{BB962C8B-B14F-4D97-AF65-F5344CB8AC3E}">
        <p14:creationId xmlns:p14="http://schemas.microsoft.com/office/powerpoint/2010/main" val="35381802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248</TotalTime>
  <Words>3487</Words>
  <Application>Microsoft Office PowerPoint</Application>
  <PresentationFormat>Widescreen</PresentationFormat>
  <Paragraphs>874</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ＭＳ Ｐゴシック</vt:lpstr>
      <vt:lpstr>Arial</vt:lpstr>
      <vt:lpstr>Calibri</vt:lpstr>
      <vt:lpstr>Calibri Light</vt:lpstr>
      <vt:lpstr>Cambria</vt:lpstr>
      <vt:lpstr>Times New Roman</vt:lpstr>
      <vt:lpstr>Office Theme</vt:lpstr>
      <vt:lpstr>PowerPoint Presentation</vt:lpstr>
      <vt:lpstr>PowerPoint Presentation</vt:lpstr>
      <vt:lpstr>PowerPoint Presentation</vt:lpstr>
      <vt:lpstr>FY2023 Proposed Procurements</vt:lpstr>
      <vt:lpstr>FY2023 Proposed Procurements (cont.)</vt:lpstr>
      <vt:lpstr>Defense Suicide Prevention Office Current Contract Support</vt:lpstr>
      <vt:lpstr>PowerPoint Presentation</vt:lpstr>
      <vt:lpstr>Computer/Electronic Accommodations Program (CAP)</vt:lpstr>
      <vt:lpstr>Defense Activity for Non-Traditional Education Support (DANTES)</vt:lpstr>
      <vt:lpstr>DEFENSE LANGAUGE AND NATIONAL SECURITY EDUCATION OFFICE (DLNSEO)</vt:lpstr>
      <vt:lpstr>DEFENSE LANGAUGE AND NATIONAL SECURITY EDUCATION OFFICE (DLNSEO)</vt:lpstr>
      <vt:lpstr>Defense Travel Management Office (DTMO) </vt:lpstr>
      <vt:lpstr>Employer Support of the Guard and Reserve (ESGR)</vt:lpstr>
      <vt:lpstr>Federal Voting Assistance Program (FVAP) </vt:lpstr>
      <vt:lpstr>PowerPoint Presentation</vt:lpstr>
      <vt:lpstr>Defense Manpower Data Center</vt:lpstr>
      <vt:lpstr>Defense Manpower Data Center</vt:lpstr>
      <vt:lpstr>Defense Manpower Data Center</vt:lpstr>
      <vt:lpstr>Defense Personnel Analytics Center (DPAC)</vt:lpstr>
      <vt:lpstr>PowerPoint Presentation</vt:lpstr>
      <vt:lpstr> DHRA HEADQUARTERS </vt:lpstr>
      <vt:lpstr>PowerPoint Presentation</vt:lpstr>
    </vt:vector>
  </TitlesOfParts>
  <Company>Department of Defense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Griffin, Rhonda M CTR DHRA HQ</dc:creator>
  <cp:lastModifiedBy>Griffin, Rhonda M CTR DHRA HQ</cp:lastModifiedBy>
  <cp:revision>13</cp:revision>
  <dcterms:created xsi:type="dcterms:W3CDTF">2022-10-27T13:54:55Z</dcterms:created>
  <dcterms:modified xsi:type="dcterms:W3CDTF">2022-10-28T13:33:15Z</dcterms:modified>
</cp:coreProperties>
</file>