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6"/>
  </p:notesMasterIdLst>
  <p:sldIdLst>
    <p:sldId id="322" r:id="rId7"/>
    <p:sldId id="316" r:id="rId8"/>
    <p:sldId id="317" r:id="rId9"/>
    <p:sldId id="318" r:id="rId10"/>
    <p:sldId id="319" r:id="rId11"/>
    <p:sldId id="320" r:id="rId12"/>
    <p:sldId id="321" r:id="rId13"/>
    <p:sldId id="256" r:id="rId14"/>
    <p:sldId id="261" r:id="rId15"/>
    <p:sldId id="279" r:id="rId16"/>
    <p:sldId id="314" r:id="rId17"/>
    <p:sldId id="282" r:id="rId18"/>
    <p:sldId id="309" r:id="rId19"/>
    <p:sldId id="284" r:id="rId20"/>
    <p:sldId id="312" r:id="rId21"/>
    <p:sldId id="286" r:id="rId22"/>
    <p:sldId id="288" r:id="rId23"/>
    <p:sldId id="290" r:id="rId24"/>
    <p:sldId id="307" r:id="rId25"/>
    <p:sldId id="310" r:id="rId26"/>
    <p:sldId id="311" r:id="rId27"/>
    <p:sldId id="292" r:id="rId28"/>
    <p:sldId id="308" r:id="rId29"/>
    <p:sldId id="294" r:id="rId30"/>
    <p:sldId id="300" r:id="rId31"/>
    <p:sldId id="306" r:id="rId32"/>
    <p:sldId id="304" r:id="rId33"/>
    <p:sldId id="315"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0000"/>
    <a:srgbClr val="E61600"/>
    <a:srgbClr val="122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 d="1"/>
        <a:sy n="1" d="1"/>
      </p:scale>
      <p:origin x="0" y="0"/>
    </p:cViewPr>
  </p:notesTextViewPr>
  <p:sorterViewPr>
    <p:cViewPr>
      <p:scale>
        <a:sx n="100" d="100"/>
        <a:sy n="100" d="100"/>
      </p:scale>
      <p:origin x="0" y="-44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C6CEC-0AF4-44D7-9368-5F8C143CC497}" type="doc">
      <dgm:prSet loTypeId="urn:microsoft.com/office/officeart/2005/8/layout/arrow2" loCatId="process" qsTypeId="urn:microsoft.com/office/officeart/2005/8/quickstyle/3d2" qsCatId="3D" csTypeId="urn:microsoft.com/office/officeart/2005/8/colors/accent1_1" csCatId="accent1" phldr="1"/>
      <dgm:spPr/>
    </dgm:pt>
    <dgm:pt modelId="{4B387EBA-2A26-4C55-9956-CEB407088106}">
      <dgm:prSet phldrT="[Text]" custT="1"/>
      <dgm:spPr/>
      <dgm:t>
        <a:bodyPr/>
        <a:lstStyle/>
        <a:p>
          <a:r>
            <a:rPr lang="en-US" sz="800" b="1" smtClean="0"/>
            <a:t>The Past</a:t>
          </a:r>
          <a:r>
            <a:rPr lang="en-US" sz="800" smtClean="0"/>
            <a:t>: </a:t>
          </a:r>
          <a:br>
            <a:rPr lang="en-US" sz="800" smtClean="0"/>
          </a:br>
          <a:r>
            <a:rPr lang="en-US" sz="800" smtClean="0"/>
            <a:t>Establishment and consolidation</a:t>
          </a:r>
          <a:endParaRPr lang="en-US" sz="800" dirty="0"/>
        </a:p>
      </dgm:t>
    </dgm:pt>
    <dgm:pt modelId="{155076E6-9887-47A8-8D75-1480A561ACC1}" type="parTrans" cxnId="{1DA666D8-9F11-4569-8715-E1253401CEB4}">
      <dgm:prSet/>
      <dgm:spPr/>
      <dgm:t>
        <a:bodyPr/>
        <a:lstStyle/>
        <a:p>
          <a:endParaRPr lang="en-US" sz="800"/>
        </a:p>
      </dgm:t>
    </dgm:pt>
    <dgm:pt modelId="{637E4030-A209-4DF7-A318-118ADA2EF878}" type="sibTrans" cxnId="{1DA666D8-9F11-4569-8715-E1253401CEB4}">
      <dgm:prSet/>
      <dgm:spPr/>
      <dgm:t>
        <a:bodyPr/>
        <a:lstStyle/>
        <a:p>
          <a:endParaRPr lang="en-US" sz="800"/>
        </a:p>
      </dgm:t>
    </dgm:pt>
    <dgm:pt modelId="{76E638E4-CDA1-4B4D-8809-D22533C92B39}">
      <dgm:prSet phldrT="[Text]" custT="1"/>
      <dgm:spPr/>
      <dgm:t>
        <a:bodyPr/>
        <a:lstStyle/>
        <a:p>
          <a:r>
            <a:rPr lang="en-US" sz="800" b="1" smtClean="0"/>
            <a:t>The Present</a:t>
          </a:r>
          <a:r>
            <a:rPr lang="en-US" sz="800" smtClean="0"/>
            <a:t>: </a:t>
          </a:r>
          <a:br>
            <a:rPr lang="en-US" sz="800" smtClean="0"/>
          </a:br>
          <a:r>
            <a:rPr lang="en-US" sz="800" smtClean="0"/>
            <a:t>Sustainment, improvement, run operations, and conduct Travel Transformation efforts</a:t>
          </a:r>
          <a:endParaRPr lang="en-US" sz="800" dirty="0"/>
        </a:p>
      </dgm:t>
    </dgm:pt>
    <dgm:pt modelId="{3D3512DC-6705-467D-8789-AD0723A8C631}" type="parTrans" cxnId="{692FA4C9-721D-4B63-9EBB-13CED810A834}">
      <dgm:prSet/>
      <dgm:spPr/>
      <dgm:t>
        <a:bodyPr/>
        <a:lstStyle/>
        <a:p>
          <a:endParaRPr lang="en-US" sz="800"/>
        </a:p>
      </dgm:t>
    </dgm:pt>
    <dgm:pt modelId="{00165B05-2020-4029-8D40-C705CF62380E}" type="sibTrans" cxnId="{692FA4C9-721D-4B63-9EBB-13CED810A834}">
      <dgm:prSet/>
      <dgm:spPr/>
      <dgm:t>
        <a:bodyPr/>
        <a:lstStyle/>
        <a:p>
          <a:endParaRPr lang="en-US" sz="800"/>
        </a:p>
      </dgm:t>
    </dgm:pt>
    <dgm:pt modelId="{B90CD1A1-C7E1-4921-BFA4-7F66B998FD09}">
      <dgm:prSet phldrT="[Text]" custT="1"/>
      <dgm:spPr/>
      <dgm:t>
        <a:bodyPr/>
        <a:lstStyle/>
        <a:p>
          <a:r>
            <a:rPr lang="en-US" sz="800" b="1" dirty="0" smtClean="0"/>
            <a:t>The Future</a:t>
          </a:r>
          <a:r>
            <a:rPr lang="en-US" sz="800" dirty="0" smtClean="0"/>
            <a:t>: </a:t>
          </a:r>
          <a:br>
            <a:rPr lang="en-US" sz="800" dirty="0" smtClean="0"/>
          </a:br>
          <a:r>
            <a:rPr lang="en-US" sz="800" dirty="0" smtClean="0"/>
            <a:t>Reformed Travel Enterprise</a:t>
          </a:r>
        </a:p>
      </dgm:t>
    </dgm:pt>
    <dgm:pt modelId="{AA117856-6AFB-401E-80D5-6CA2D6F0FE03}" type="parTrans" cxnId="{14ED2D7E-3E57-4F63-AF7A-6F2BA0F82FC1}">
      <dgm:prSet/>
      <dgm:spPr/>
      <dgm:t>
        <a:bodyPr/>
        <a:lstStyle/>
        <a:p>
          <a:endParaRPr lang="en-US" sz="800"/>
        </a:p>
      </dgm:t>
    </dgm:pt>
    <dgm:pt modelId="{08930B0C-F957-4769-9D71-86E5A215F521}" type="sibTrans" cxnId="{14ED2D7E-3E57-4F63-AF7A-6F2BA0F82FC1}">
      <dgm:prSet/>
      <dgm:spPr/>
      <dgm:t>
        <a:bodyPr/>
        <a:lstStyle/>
        <a:p>
          <a:endParaRPr lang="en-US" sz="800"/>
        </a:p>
      </dgm:t>
    </dgm:pt>
    <dgm:pt modelId="{7DDAECF6-CDF1-47C9-B2E9-4389A0AB5844}" type="pres">
      <dgm:prSet presAssocID="{445C6CEC-0AF4-44D7-9368-5F8C143CC497}" presName="arrowDiagram" presStyleCnt="0">
        <dgm:presLayoutVars>
          <dgm:chMax val="5"/>
          <dgm:dir/>
          <dgm:resizeHandles val="exact"/>
        </dgm:presLayoutVars>
      </dgm:prSet>
      <dgm:spPr/>
    </dgm:pt>
    <dgm:pt modelId="{8A77FC13-0AF3-4A24-BBF1-C6C4FCC4DF29}" type="pres">
      <dgm:prSet presAssocID="{445C6CEC-0AF4-44D7-9368-5F8C143CC497}" presName="arrow" presStyleLbl="bgShp" presStyleIdx="0" presStyleCnt="1" custLinFactNeighborY="1613"/>
      <dgm:spPr/>
    </dgm:pt>
    <dgm:pt modelId="{1229E594-4B38-4D26-ADEC-B67FBFAAEF00}" type="pres">
      <dgm:prSet presAssocID="{445C6CEC-0AF4-44D7-9368-5F8C143CC497}" presName="arrowDiagram3" presStyleCnt="0"/>
      <dgm:spPr/>
    </dgm:pt>
    <dgm:pt modelId="{9C591C4E-5656-424C-8F56-FB90395493C5}" type="pres">
      <dgm:prSet presAssocID="{4B387EBA-2A26-4C55-9956-CEB407088106}" presName="bullet3a" presStyleLbl="node1" presStyleIdx="0" presStyleCnt="3"/>
      <dgm:spPr/>
    </dgm:pt>
    <dgm:pt modelId="{CDE28F92-04D7-4FAD-9E8B-6804EF97D659}" type="pres">
      <dgm:prSet presAssocID="{4B387EBA-2A26-4C55-9956-CEB407088106}" presName="textBox3a" presStyleLbl="revTx" presStyleIdx="0" presStyleCnt="3" custScaleX="280188" custScaleY="67434" custLinFactNeighborX="84747" custLinFactNeighborY="14513">
        <dgm:presLayoutVars>
          <dgm:bulletEnabled val="1"/>
        </dgm:presLayoutVars>
      </dgm:prSet>
      <dgm:spPr/>
      <dgm:t>
        <a:bodyPr/>
        <a:lstStyle/>
        <a:p>
          <a:endParaRPr lang="en-US"/>
        </a:p>
      </dgm:t>
    </dgm:pt>
    <dgm:pt modelId="{4DA0A978-8523-47F3-B506-26F3C18C2D20}" type="pres">
      <dgm:prSet presAssocID="{76E638E4-CDA1-4B4D-8809-D22533C92B39}" presName="bullet3b" presStyleLbl="node1" presStyleIdx="1" presStyleCnt="3"/>
      <dgm:spPr/>
    </dgm:pt>
    <dgm:pt modelId="{B5A3D702-FE8F-4989-91DE-06264B36E4FE}" type="pres">
      <dgm:prSet presAssocID="{76E638E4-CDA1-4B4D-8809-D22533C92B39}" presName="textBox3b" presStyleLbl="revTx" presStyleIdx="1" presStyleCnt="3" custScaleX="296544" custScaleY="31772" custLinFactNeighborX="86831" custLinFactNeighborY="-7643">
        <dgm:presLayoutVars>
          <dgm:bulletEnabled val="1"/>
        </dgm:presLayoutVars>
      </dgm:prSet>
      <dgm:spPr/>
      <dgm:t>
        <a:bodyPr/>
        <a:lstStyle/>
        <a:p>
          <a:endParaRPr lang="en-US"/>
        </a:p>
      </dgm:t>
    </dgm:pt>
    <dgm:pt modelId="{8ADC5620-DC4E-4E78-BA92-4A9B5AF6E90F}" type="pres">
      <dgm:prSet presAssocID="{B90CD1A1-C7E1-4921-BFA4-7F66B998FD09}" presName="bullet3c" presStyleLbl="node1" presStyleIdx="2" presStyleCnt="3"/>
      <dgm:spPr/>
    </dgm:pt>
    <dgm:pt modelId="{F54E0106-EBD8-4952-8E2B-654D5630C9D8}" type="pres">
      <dgm:prSet presAssocID="{B90CD1A1-C7E1-4921-BFA4-7F66B998FD09}" presName="textBox3c" presStyleLbl="revTx" presStyleIdx="2" presStyleCnt="3" custScaleX="151039" custScaleY="15856" custLinFactNeighborX="1043" custLinFactNeighborY="-23297">
        <dgm:presLayoutVars>
          <dgm:bulletEnabled val="1"/>
        </dgm:presLayoutVars>
      </dgm:prSet>
      <dgm:spPr/>
      <dgm:t>
        <a:bodyPr/>
        <a:lstStyle/>
        <a:p>
          <a:endParaRPr lang="en-US"/>
        </a:p>
      </dgm:t>
    </dgm:pt>
  </dgm:ptLst>
  <dgm:cxnLst>
    <dgm:cxn modelId="{CC9D4AA8-5FE9-4CBD-B0BC-7CCCA34A08F9}" type="presOf" srcId="{B90CD1A1-C7E1-4921-BFA4-7F66B998FD09}" destId="{F54E0106-EBD8-4952-8E2B-654D5630C9D8}" srcOrd="0" destOrd="0" presId="urn:microsoft.com/office/officeart/2005/8/layout/arrow2"/>
    <dgm:cxn modelId="{662270E3-EACA-4CC6-9812-E018C6FFB53A}" type="presOf" srcId="{4B387EBA-2A26-4C55-9956-CEB407088106}" destId="{CDE28F92-04D7-4FAD-9E8B-6804EF97D659}" srcOrd="0" destOrd="0" presId="urn:microsoft.com/office/officeart/2005/8/layout/arrow2"/>
    <dgm:cxn modelId="{692FA4C9-721D-4B63-9EBB-13CED810A834}" srcId="{445C6CEC-0AF4-44D7-9368-5F8C143CC497}" destId="{76E638E4-CDA1-4B4D-8809-D22533C92B39}" srcOrd="1" destOrd="0" parTransId="{3D3512DC-6705-467D-8789-AD0723A8C631}" sibTransId="{00165B05-2020-4029-8D40-C705CF62380E}"/>
    <dgm:cxn modelId="{728730AC-BD22-4776-9842-06EFD1882107}" type="presOf" srcId="{76E638E4-CDA1-4B4D-8809-D22533C92B39}" destId="{B5A3D702-FE8F-4989-91DE-06264B36E4FE}" srcOrd="0" destOrd="0" presId="urn:microsoft.com/office/officeart/2005/8/layout/arrow2"/>
    <dgm:cxn modelId="{57C17C14-5E0C-4BD8-9C20-1DBC070CF61B}" type="presOf" srcId="{445C6CEC-0AF4-44D7-9368-5F8C143CC497}" destId="{7DDAECF6-CDF1-47C9-B2E9-4389A0AB5844}" srcOrd="0" destOrd="0" presId="urn:microsoft.com/office/officeart/2005/8/layout/arrow2"/>
    <dgm:cxn modelId="{14ED2D7E-3E57-4F63-AF7A-6F2BA0F82FC1}" srcId="{445C6CEC-0AF4-44D7-9368-5F8C143CC497}" destId="{B90CD1A1-C7E1-4921-BFA4-7F66B998FD09}" srcOrd="2" destOrd="0" parTransId="{AA117856-6AFB-401E-80D5-6CA2D6F0FE03}" sibTransId="{08930B0C-F957-4769-9D71-86E5A215F521}"/>
    <dgm:cxn modelId="{1DA666D8-9F11-4569-8715-E1253401CEB4}" srcId="{445C6CEC-0AF4-44D7-9368-5F8C143CC497}" destId="{4B387EBA-2A26-4C55-9956-CEB407088106}" srcOrd="0" destOrd="0" parTransId="{155076E6-9887-47A8-8D75-1480A561ACC1}" sibTransId="{637E4030-A209-4DF7-A318-118ADA2EF878}"/>
    <dgm:cxn modelId="{56E69817-2533-44EA-A652-71E58976CF6E}" type="presParOf" srcId="{7DDAECF6-CDF1-47C9-B2E9-4389A0AB5844}" destId="{8A77FC13-0AF3-4A24-BBF1-C6C4FCC4DF29}" srcOrd="0" destOrd="0" presId="urn:microsoft.com/office/officeart/2005/8/layout/arrow2"/>
    <dgm:cxn modelId="{5020F37D-07CA-4862-8EFB-78C6F5C5F326}" type="presParOf" srcId="{7DDAECF6-CDF1-47C9-B2E9-4389A0AB5844}" destId="{1229E594-4B38-4D26-ADEC-B67FBFAAEF00}" srcOrd="1" destOrd="0" presId="urn:microsoft.com/office/officeart/2005/8/layout/arrow2"/>
    <dgm:cxn modelId="{6D4C1E8B-428A-4DC0-9F1D-660F7438AF37}" type="presParOf" srcId="{1229E594-4B38-4D26-ADEC-B67FBFAAEF00}" destId="{9C591C4E-5656-424C-8F56-FB90395493C5}" srcOrd="0" destOrd="0" presId="urn:microsoft.com/office/officeart/2005/8/layout/arrow2"/>
    <dgm:cxn modelId="{FCEB9440-A9AC-4925-9207-FEC93D2E368F}" type="presParOf" srcId="{1229E594-4B38-4D26-ADEC-B67FBFAAEF00}" destId="{CDE28F92-04D7-4FAD-9E8B-6804EF97D659}" srcOrd="1" destOrd="0" presId="urn:microsoft.com/office/officeart/2005/8/layout/arrow2"/>
    <dgm:cxn modelId="{E408DA7B-259E-48C6-869D-60EFBC01AF3A}" type="presParOf" srcId="{1229E594-4B38-4D26-ADEC-B67FBFAAEF00}" destId="{4DA0A978-8523-47F3-B506-26F3C18C2D20}" srcOrd="2" destOrd="0" presId="urn:microsoft.com/office/officeart/2005/8/layout/arrow2"/>
    <dgm:cxn modelId="{F679E802-307A-410C-9797-3D8DBE58336F}" type="presParOf" srcId="{1229E594-4B38-4D26-ADEC-B67FBFAAEF00}" destId="{B5A3D702-FE8F-4989-91DE-06264B36E4FE}" srcOrd="3" destOrd="0" presId="urn:microsoft.com/office/officeart/2005/8/layout/arrow2"/>
    <dgm:cxn modelId="{E6FA5EB9-66B9-4E2B-A423-38CF382A629F}" type="presParOf" srcId="{1229E594-4B38-4D26-ADEC-B67FBFAAEF00}" destId="{8ADC5620-DC4E-4E78-BA92-4A9B5AF6E90F}" srcOrd="4" destOrd="0" presId="urn:microsoft.com/office/officeart/2005/8/layout/arrow2"/>
    <dgm:cxn modelId="{75E81685-81C3-4DF9-8F49-36A74B9D1B51}" type="presParOf" srcId="{1229E594-4B38-4D26-ADEC-B67FBFAAEF00}" destId="{F54E0106-EBD8-4952-8E2B-654D5630C9D8}"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7FC13-0AF3-4A24-BBF1-C6C4FCC4DF29}">
      <dsp:nvSpPr>
        <dsp:cNvPr id="0" name=""/>
        <dsp:cNvSpPr/>
      </dsp:nvSpPr>
      <dsp:spPr>
        <a:xfrm>
          <a:off x="373256" y="0"/>
          <a:ext cx="3048000" cy="1905000"/>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C591C4E-5656-424C-8F56-FB90395493C5}">
      <dsp:nvSpPr>
        <dsp:cNvPr id="0" name=""/>
        <dsp:cNvSpPr/>
      </dsp:nvSpPr>
      <dsp:spPr>
        <a:xfrm>
          <a:off x="760352" y="1314831"/>
          <a:ext cx="79248" cy="79248"/>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E28F92-04D7-4FAD-9E8B-6804EF97D659}">
      <dsp:nvSpPr>
        <dsp:cNvPr id="0" name=""/>
        <dsp:cNvSpPr/>
      </dsp:nvSpPr>
      <dsp:spPr>
        <a:xfrm>
          <a:off x="762003" y="1524000"/>
          <a:ext cx="1989850" cy="37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92" tIns="0" rIns="0" bIns="0" numCol="1" spcCol="1270" anchor="t" anchorCtr="0">
          <a:noAutofit/>
        </a:bodyPr>
        <a:lstStyle/>
        <a:p>
          <a:pPr lvl="0" algn="l" defTabSz="355600">
            <a:lnSpc>
              <a:spcPct val="90000"/>
            </a:lnSpc>
            <a:spcBef>
              <a:spcPct val="0"/>
            </a:spcBef>
            <a:spcAft>
              <a:spcPct val="35000"/>
            </a:spcAft>
          </a:pPr>
          <a:r>
            <a:rPr lang="en-US" sz="800" b="1" kern="1200" smtClean="0"/>
            <a:t>The Past</a:t>
          </a:r>
          <a:r>
            <a:rPr lang="en-US" sz="800" kern="1200" smtClean="0"/>
            <a:t>: </a:t>
          </a:r>
          <a:br>
            <a:rPr lang="en-US" sz="800" kern="1200" smtClean="0"/>
          </a:br>
          <a:r>
            <a:rPr lang="en-US" sz="800" kern="1200" smtClean="0"/>
            <a:t>Establishment and consolidation</a:t>
          </a:r>
          <a:endParaRPr lang="en-US" sz="800" kern="1200" dirty="0"/>
        </a:p>
      </dsp:txBody>
      <dsp:txXfrm>
        <a:off x="762003" y="1524000"/>
        <a:ext cx="1989850" cy="371254"/>
      </dsp:txXfrm>
    </dsp:sp>
    <dsp:sp modelId="{4DA0A978-8523-47F3-B506-26F3C18C2D20}">
      <dsp:nvSpPr>
        <dsp:cNvPr id="0" name=""/>
        <dsp:cNvSpPr/>
      </dsp:nvSpPr>
      <dsp:spPr>
        <a:xfrm>
          <a:off x="1459868" y="797051"/>
          <a:ext cx="143256" cy="14325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A3D702-FE8F-4989-91DE-06264B36E4FE}">
      <dsp:nvSpPr>
        <dsp:cNvPr id="0" name=""/>
        <dsp:cNvSpPr/>
      </dsp:nvSpPr>
      <dsp:spPr>
        <a:xfrm>
          <a:off x="1412121" y="1143004"/>
          <a:ext cx="2169278" cy="32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908" tIns="0" rIns="0" bIns="0" numCol="1" spcCol="1270" anchor="t" anchorCtr="0">
          <a:noAutofit/>
        </a:bodyPr>
        <a:lstStyle/>
        <a:p>
          <a:pPr lvl="0" algn="l" defTabSz="355600">
            <a:lnSpc>
              <a:spcPct val="90000"/>
            </a:lnSpc>
            <a:spcBef>
              <a:spcPct val="0"/>
            </a:spcBef>
            <a:spcAft>
              <a:spcPct val="35000"/>
            </a:spcAft>
          </a:pPr>
          <a:r>
            <a:rPr lang="en-US" sz="800" b="1" kern="1200" smtClean="0"/>
            <a:t>The Present</a:t>
          </a:r>
          <a:r>
            <a:rPr lang="en-US" sz="800" kern="1200" smtClean="0"/>
            <a:t>: </a:t>
          </a:r>
          <a:br>
            <a:rPr lang="en-US" sz="800" kern="1200" smtClean="0"/>
          </a:br>
          <a:r>
            <a:rPr lang="en-US" sz="800" kern="1200" smtClean="0"/>
            <a:t>Sustainment, improvement, run operations, and conduct Travel Transformation efforts</a:t>
          </a:r>
          <a:endParaRPr lang="en-US" sz="800" kern="1200" dirty="0"/>
        </a:p>
      </dsp:txBody>
      <dsp:txXfrm>
        <a:off x="1412121" y="1143004"/>
        <a:ext cx="2169278" cy="329259"/>
      </dsp:txXfrm>
    </dsp:sp>
    <dsp:sp modelId="{8ADC5620-DC4E-4E78-BA92-4A9B5AF6E90F}">
      <dsp:nvSpPr>
        <dsp:cNvPr id="0" name=""/>
        <dsp:cNvSpPr/>
      </dsp:nvSpPr>
      <dsp:spPr>
        <a:xfrm>
          <a:off x="2301116" y="481965"/>
          <a:ext cx="198120" cy="19812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4E0106-EBD8-4952-8E2B-654D5630C9D8}">
      <dsp:nvSpPr>
        <dsp:cNvPr id="0" name=""/>
        <dsp:cNvSpPr/>
      </dsp:nvSpPr>
      <dsp:spPr>
        <a:xfrm>
          <a:off x="2221126" y="829601"/>
          <a:ext cx="1104880" cy="20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0" tIns="0" rIns="0" bIns="0" numCol="1" spcCol="1270" anchor="t" anchorCtr="0">
          <a:noAutofit/>
        </a:bodyPr>
        <a:lstStyle/>
        <a:p>
          <a:pPr lvl="0" algn="l" defTabSz="355600">
            <a:lnSpc>
              <a:spcPct val="90000"/>
            </a:lnSpc>
            <a:spcBef>
              <a:spcPct val="0"/>
            </a:spcBef>
            <a:spcAft>
              <a:spcPct val="35000"/>
            </a:spcAft>
          </a:pPr>
          <a:r>
            <a:rPr lang="en-US" sz="800" b="1" kern="1200" dirty="0" smtClean="0"/>
            <a:t>The Future</a:t>
          </a:r>
          <a:r>
            <a:rPr lang="en-US" sz="800" kern="1200" dirty="0" smtClean="0"/>
            <a:t>: </a:t>
          </a:r>
          <a:br>
            <a:rPr lang="en-US" sz="800" kern="1200" dirty="0" smtClean="0"/>
          </a:br>
          <a:r>
            <a:rPr lang="en-US" sz="800" kern="1200" dirty="0" smtClean="0"/>
            <a:t>Reformed Travel Enterprise</a:t>
          </a:r>
        </a:p>
      </dsp:txBody>
      <dsp:txXfrm>
        <a:off x="2221126" y="829601"/>
        <a:ext cx="1104880" cy="20992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39108-5F8E-444A-BE2D-07AEAEAC27A6}" type="datetimeFigureOut">
              <a:rPr lang="en-US" smtClean="0"/>
              <a:t>7/27/2018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EFC6A-1B45-4550-AD33-65E99AB29344}" type="slidenum">
              <a:rPr lang="en-US" smtClean="0"/>
              <a:t>‹#›</a:t>
            </a:fld>
            <a:endParaRPr lang="en-US"/>
          </a:p>
        </p:txBody>
      </p:sp>
    </p:spTree>
    <p:extLst>
      <p:ext uri="{BB962C8B-B14F-4D97-AF65-F5344CB8AC3E}">
        <p14:creationId xmlns:p14="http://schemas.microsoft.com/office/powerpoint/2010/main" val="364738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6" rtl="0" eaLnBrk="1" fontAlgn="base" latinLnBrk="0" hangingPunct="1">
              <a:lnSpc>
                <a:spcPct val="100000"/>
              </a:lnSpc>
              <a:spcBef>
                <a:spcPct val="0"/>
              </a:spcBef>
              <a:spcAft>
                <a:spcPct val="0"/>
              </a:spcAft>
              <a:buClrTx/>
              <a:buSzTx/>
              <a:buFontTx/>
              <a:buNone/>
              <a:tabLst/>
              <a:defRPr/>
            </a:pPr>
            <a:fld id="{061D38C9-DEB2-4DD4-926F-9ECF2147CA5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776"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925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929807" rtl="0" eaLnBrk="1" fontAlgn="base" latinLnBrk="0" hangingPunct="1">
              <a:lnSpc>
                <a:spcPct val="100000"/>
              </a:lnSpc>
              <a:spcBef>
                <a:spcPct val="0"/>
              </a:spcBef>
              <a:spcAft>
                <a:spcPct val="0"/>
              </a:spcAft>
              <a:buClrTx/>
              <a:buSzTx/>
              <a:buFontTx/>
              <a:buNone/>
              <a:tabLst/>
              <a:defRPr/>
            </a:pPr>
            <a:fld id="{64387E47-CDC9-40C7-BEFB-D9235D976EC9}"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9807"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100" b="1" dirty="0" smtClean="0"/>
              <a:t>Defense</a:t>
            </a:r>
            <a:r>
              <a:rPr lang="en-US" sz="1100" b="1" baseline="0" dirty="0" smtClean="0"/>
              <a:t> Travel Management Office Background </a:t>
            </a:r>
            <a:endParaRPr lang="en-US" sz="1100" b="1" dirty="0" smtClean="0"/>
          </a:p>
          <a:p>
            <a:pPr marL="116079" lvl="1" indent="-116079" defTabSz="481514">
              <a:lnSpc>
                <a:spcPct val="90000"/>
              </a:lnSpc>
              <a:spcAft>
                <a:spcPct val="15000"/>
              </a:spcAft>
              <a:buChar char="••"/>
            </a:pPr>
            <a:r>
              <a:rPr lang="en-US" sz="1100" dirty="0" smtClean="0"/>
              <a:t>MID 921 established DTMO in 2006 to consolidate, streamline, and centrally manage commercial travel for the DoD</a:t>
            </a:r>
          </a:p>
          <a:p>
            <a:pPr marL="116079" lvl="1" indent="-116079" defTabSz="481514">
              <a:lnSpc>
                <a:spcPct val="90000"/>
              </a:lnSpc>
              <a:spcAft>
                <a:spcPct val="15000"/>
              </a:spcAft>
              <a:buChar char="••"/>
            </a:pPr>
            <a:r>
              <a:rPr lang="en-US" sz="1100" dirty="0" smtClean="0"/>
              <a:t>DTMO has direct oversight for the programs, policies, processes, and the system that results in $8.1B (FY15) in annual travel spend across the Department</a:t>
            </a:r>
          </a:p>
          <a:p>
            <a:pPr marL="116079" lvl="1" indent="-116079" defTabSz="481514">
              <a:lnSpc>
                <a:spcPct val="90000"/>
              </a:lnSpc>
              <a:spcAft>
                <a:spcPct val="15000"/>
              </a:spcAft>
              <a:buChar char="••"/>
            </a:pPr>
            <a:r>
              <a:rPr lang="en-US" sz="1100" dirty="0" smtClean="0"/>
              <a:t>DTMO has direct oversight of station/housing allowance programs that benefit members when they travel/move that result in $24.3B (FY16) spend across DoD</a:t>
            </a:r>
          </a:p>
          <a:p>
            <a:pPr marL="116079" lvl="1" indent="-116079" defTabSz="481514">
              <a:lnSpc>
                <a:spcPct val="90000"/>
              </a:lnSpc>
              <a:spcAft>
                <a:spcPct val="15000"/>
              </a:spcAft>
              <a:buChar char="••"/>
            </a:pPr>
            <a:endParaRPr lang="en-US" sz="1100" dirty="0" smtClean="0"/>
          </a:p>
          <a:p>
            <a:pPr marL="111269" indent="-111269">
              <a:buFontTx/>
              <a:buChar char="•"/>
            </a:pPr>
            <a:r>
              <a:rPr lang="en-US" sz="1100" b="1" dirty="0" smtClean="0">
                <a:latin typeface="Arial" pitchFamily="34" charset="0"/>
              </a:rPr>
              <a:t>Partnerships</a:t>
            </a:r>
            <a:r>
              <a:rPr lang="en-US" sz="1100" dirty="0" smtClean="0">
                <a:latin typeface="Arial" pitchFamily="34" charset="0"/>
              </a:rPr>
              <a:t> – DTMO partners across the government and private sector to maintain an in-depth perspective of the travel industry and determine the best practices and standards for DoD travel. This provides us with a way to think about how to manage and reform</a:t>
            </a:r>
            <a:r>
              <a:rPr lang="en-US" sz="1100" baseline="0" dirty="0" smtClean="0">
                <a:latin typeface="Arial" pitchFamily="34" charset="0"/>
              </a:rPr>
              <a:t> </a:t>
            </a:r>
            <a:r>
              <a:rPr lang="en-US" sz="1100" dirty="0" smtClean="0">
                <a:latin typeface="Arial" pitchFamily="34" charset="0"/>
              </a:rPr>
              <a:t>travel for the DoD customer</a:t>
            </a:r>
          </a:p>
          <a:p>
            <a:pPr marL="111269" indent="-111269">
              <a:buFontTx/>
              <a:buChar char="•"/>
            </a:pPr>
            <a:endParaRPr lang="en-US" sz="110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Commercial Travel Management - </a:t>
            </a:r>
            <a:r>
              <a:rPr lang="en-US" sz="1100" kern="1200" dirty="0" smtClean="0">
                <a:solidFill>
                  <a:schemeClr val="tx1"/>
                </a:solidFill>
                <a:effectLst/>
              </a:rPr>
              <a:t>Provides program management for Commercial Travel Office (CTO) services; U.S. Government Rental Car/Truck Programs; Department of Defense (DoD) Integrated Lodging Program Pilot; DoD Preferred Dining Program Pilot; Recruit Travel &amp; Assistance Programs; Military Bus and Passenger Surface Inspection Programs (PSIP); Premium Class Travel (PCT) Management; and the GSA Contract City Pair Program (Air).</a:t>
            </a:r>
            <a:br>
              <a:rPr lang="en-US" sz="1100" kern="1200" dirty="0" smtClean="0">
                <a:solidFill>
                  <a:schemeClr val="tx1"/>
                </a:solidFill>
                <a:effectLst/>
              </a:rPr>
            </a:br>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Travel Card Program Management - </a:t>
            </a:r>
            <a:r>
              <a:rPr lang="en-US" sz="1100" kern="1200" dirty="0" smtClean="0">
                <a:solidFill>
                  <a:schemeClr val="tx1"/>
                </a:solidFill>
                <a:effectLst/>
              </a:rPr>
              <a:t>Provides program management of the DoD Government Travel Charge Card (GTCC) Program (~$4B/year) for ~1.6M cardholders through the GSA </a:t>
            </a:r>
            <a:r>
              <a:rPr lang="en-US" sz="1100" kern="1200" dirty="0" err="1" smtClean="0">
                <a:solidFill>
                  <a:schemeClr val="tx1"/>
                </a:solidFill>
                <a:effectLst/>
              </a:rPr>
              <a:t>SmartPay</a:t>
            </a:r>
            <a:r>
              <a:rPr lang="en-US" sz="1100" kern="1200" dirty="0" smtClean="0">
                <a:solidFill>
                  <a:schemeClr val="tx1"/>
                </a:solidFill>
                <a:effectLst/>
              </a:rPr>
              <a:t>® 2 task order to include: coordination with GSA, DoD components and the GTCC card vendor; development of travel card policy and procedures; travel card training; Centrally Billed Account (CBA) reconciliation; Individually Billed Account (IBA) management; delinquency management; Rebate Program management; and Agency support.</a:t>
            </a:r>
            <a:br>
              <a:rPr lang="en-US" sz="1100" kern="1200" dirty="0" smtClean="0">
                <a:solidFill>
                  <a:schemeClr val="tx1"/>
                </a:solidFill>
                <a:effectLst/>
              </a:rPr>
            </a:br>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rPr>
              <a:t>Travel Policy and Implementation - </a:t>
            </a:r>
            <a:r>
              <a:rPr lang="en-US" sz="1100" kern="1200" dirty="0" smtClean="0">
                <a:solidFill>
                  <a:schemeClr val="tx1"/>
                </a:solidFill>
                <a:effectLst/>
              </a:rPr>
              <a:t>DTMO develops and implements policy and regulations for the reimbursement of travel expenses to all Uniformed members (Army, Navy, Air Force, Marine Corps, Coast Guard, Public Health Service, and the National Oceanic and Atmospheric Administration) and for DoD civilian employees, and implements within DoD the civilian travel rules prescribed for Federal civilian travelers by the General Services Administration (GSA) in the Federal Travel Regulation (FTR).  This includes a single volume, Joint Travel Regulations; DoD Instruction (</a:t>
            </a:r>
            <a:r>
              <a:rPr lang="en-US" sz="1100" kern="1200" dirty="0" err="1" smtClean="0">
                <a:solidFill>
                  <a:schemeClr val="tx1"/>
                </a:solidFill>
                <a:effectLst/>
              </a:rPr>
              <a:t>DoDI</a:t>
            </a:r>
            <a:r>
              <a:rPr lang="en-US" sz="1100" kern="1200" dirty="0" smtClean="0">
                <a:solidFill>
                  <a:schemeClr val="tx1"/>
                </a:solidFill>
                <a:effectLst/>
              </a:rPr>
              <a:t>) 5154.31 (new multi-volume issuance); travel policy simplification; Travel Reengineering Information Process System (TRIPS); and Travel Policy Compliance Program</a:t>
            </a:r>
            <a:br>
              <a:rPr lang="en-US" sz="1100" kern="1200" dirty="0" smtClean="0">
                <a:solidFill>
                  <a:schemeClr val="tx1"/>
                </a:solidFill>
                <a:effectLst/>
              </a:rPr>
            </a:br>
            <a:endParaRPr lang="en-US" sz="1100" kern="1200" dirty="0" smtClean="0">
              <a:solidFill>
                <a:schemeClr val="tx1"/>
              </a:solidFill>
              <a:effectLst/>
            </a:endParaRPr>
          </a:p>
          <a:p>
            <a:r>
              <a:rPr lang="en-US" sz="1100" b="1" kern="1200" dirty="0" smtClean="0">
                <a:solidFill>
                  <a:schemeClr val="tx1"/>
                </a:solidFill>
                <a:effectLst/>
              </a:rPr>
              <a:t>Customer Support and Training - </a:t>
            </a:r>
            <a:r>
              <a:rPr lang="en-US" sz="1100" kern="1200" dirty="0" smtClean="0">
                <a:solidFill>
                  <a:schemeClr val="tx1"/>
                </a:solidFill>
                <a:effectLst/>
              </a:rPr>
              <a:t>Provides a comprehensive set of resources to DoD travelers and travel managers to include:  management of the Travel Assistance Center (TAC) providing 24/7/365 assistance to DoD travel community; training resources for DTS users and administrators to include Web-based Training courseware, reference materials, and instructor resources for use DoD-wide; and management of the Travel Certificate Program. </a:t>
            </a:r>
          </a:p>
          <a:p>
            <a:pPr marL="116079" lvl="1" indent="-116079" defTabSz="481514">
              <a:lnSpc>
                <a:spcPct val="90000"/>
              </a:lnSpc>
              <a:spcAft>
                <a:spcPct val="15000"/>
              </a:spcAft>
              <a:buChar char="••"/>
            </a:pPr>
            <a:endParaRPr lang="en-US" sz="1100" dirty="0" smtClean="0"/>
          </a:p>
          <a:p>
            <a:r>
              <a:rPr lang="en-US" sz="1100" b="1" kern="1200" dirty="0" smtClean="0">
                <a:solidFill>
                  <a:schemeClr val="tx1"/>
                </a:solidFill>
                <a:effectLst/>
              </a:rPr>
              <a:t>Allowance Program Management - </a:t>
            </a:r>
            <a:r>
              <a:rPr lang="en-US" sz="1100" kern="1200" dirty="0" smtClean="0">
                <a:solidFill>
                  <a:schemeClr val="tx1"/>
                </a:solidFill>
                <a:effectLst/>
              </a:rPr>
              <a:t>DTMO performs analysis, prescribes rates, and provides program management for Basic Allowance for Housing (BAH), Overseas Cost of Living Allowance (COLA), CONUS COLA, Overseas Housing Allowance (OHA), OCONUS Non-foreign per diem rates, and currency adjustments.</a:t>
            </a:r>
            <a:br>
              <a:rPr lang="en-US" sz="1100" kern="1200" dirty="0" smtClean="0">
                <a:solidFill>
                  <a:schemeClr val="tx1"/>
                </a:solidFill>
                <a:effectLst/>
              </a:rPr>
            </a:br>
            <a:endParaRPr lang="en-US" sz="1100" kern="1200" dirty="0" smtClean="0">
              <a:solidFill>
                <a:schemeClr val="tx1"/>
              </a:solidFill>
              <a:effectLst/>
            </a:endParaRPr>
          </a:p>
          <a:p>
            <a:r>
              <a:rPr lang="en-US" sz="1100" b="1" kern="1200" dirty="0" smtClean="0">
                <a:solidFill>
                  <a:schemeClr val="tx1"/>
                </a:solidFill>
                <a:effectLst/>
              </a:rPr>
              <a:t>Functional Oversight of the Defense Travel System (DTS) - </a:t>
            </a:r>
            <a:r>
              <a:rPr lang="en-US" sz="1100" kern="1200" dirty="0" smtClean="0">
                <a:solidFill>
                  <a:schemeClr val="tx1"/>
                </a:solidFill>
                <a:effectLst/>
              </a:rPr>
              <a:t>Develops functional requirements for DTS and coordinates/obtains their approval through the Governance Board(s); manages the DTS change/configuration management process (DTS sustainment); program lead for the DTS Modernization Initiative. </a:t>
            </a:r>
          </a:p>
          <a:p>
            <a:endParaRPr lang="en-US" sz="1100" kern="1200" dirty="0" smtClean="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itchFamily="34" charset="0"/>
              </a:rPr>
              <a:t>Our </a:t>
            </a:r>
            <a:r>
              <a:rPr lang="en-US" sz="1100" b="1" dirty="0" smtClean="0">
                <a:latin typeface="Arial" pitchFamily="34" charset="0"/>
              </a:rPr>
              <a:t>focus is on Travel Reform</a:t>
            </a:r>
            <a:r>
              <a:rPr lang="en-US" sz="1100" dirty="0" smtClean="0">
                <a:latin typeface="Arial" pitchFamily="34" charset="0"/>
              </a:rPr>
              <a:t>--</a:t>
            </a:r>
            <a:r>
              <a:rPr lang="en-US" sz="1100" b="0" i="0" dirty="0" smtClean="0">
                <a:solidFill>
                  <a:srgbClr val="000000"/>
                </a:solidFill>
              </a:rPr>
              <a:t>Simplify travel policy, explore the best strategy for providing travel services in the future, and implement allowance efficiencies</a:t>
            </a:r>
          </a:p>
          <a:p>
            <a:endParaRPr lang="en-US" sz="1100" kern="1200" dirty="0" smtClean="0">
              <a:solidFill>
                <a:schemeClr val="tx1"/>
              </a:solidFill>
              <a:effectLst/>
            </a:endParaRPr>
          </a:p>
          <a:p>
            <a:pPr marL="457158" lvl="1"/>
            <a:endParaRPr lang="en-US" sz="1100" dirty="0" smtClean="0">
              <a:latin typeface="Arial" pitchFamily="34" charset="0"/>
            </a:endParaRPr>
          </a:p>
        </p:txBody>
      </p:sp>
    </p:spTree>
    <p:extLst>
      <p:ext uri="{BB962C8B-B14F-4D97-AF65-F5344CB8AC3E}">
        <p14:creationId xmlns:p14="http://schemas.microsoft.com/office/powerpoint/2010/main" val="25796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EFC6A-1B45-4550-AD33-65E99AB29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7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EFC6A-1B45-4550-AD33-65E99AB29344}" type="slidenum">
              <a:rPr lang="en-US" smtClean="0"/>
              <a:t>13</a:t>
            </a:fld>
            <a:endParaRPr lang="en-US"/>
          </a:p>
        </p:txBody>
      </p:sp>
    </p:spTree>
    <p:extLst>
      <p:ext uri="{BB962C8B-B14F-4D97-AF65-F5344CB8AC3E}">
        <p14:creationId xmlns:p14="http://schemas.microsoft.com/office/powerpoint/2010/main" val="98800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EFC6A-1B45-4550-AD33-65E99AB29344}" type="slidenum">
              <a:rPr lang="en-US" smtClean="0"/>
              <a:t>15</a:t>
            </a:fld>
            <a:endParaRPr lang="en-US"/>
          </a:p>
        </p:txBody>
      </p:sp>
    </p:spTree>
    <p:extLst>
      <p:ext uri="{BB962C8B-B14F-4D97-AF65-F5344CB8AC3E}">
        <p14:creationId xmlns:p14="http://schemas.microsoft.com/office/powerpoint/2010/main" val="187570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EFC6A-1B45-4550-AD33-65E99AB29344}" type="slidenum">
              <a:rPr lang="en-US" smtClean="0"/>
              <a:t>19</a:t>
            </a:fld>
            <a:endParaRPr lang="en-US"/>
          </a:p>
        </p:txBody>
      </p:sp>
    </p:spTree>
    <p:extLst>
      <p:ext uri="{BB962C8B-B14F-4D97-AF65-F5344CB8AC3E}">
        <p14:creationId xmlns:p14="http://schemas.microsoft.com/office/powerpoint/2010/main" val="25831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294F5-9BBC-4F5D-8966-EC2EEEA2820D}" type="slidenum">
              <a:rPr lang="en-US" smtClean="0"/>
              <a:t>21</a:t>
            </a:fld>
            <a:endParaRPr lang="en-US" dirty="0"/>
          </a:p>
        </p:txBody>
      </p:sp>
    </p:spTree>
    <p:extLst>
      <p:ext uri="{BB962C8B-B14F-4D97-AF65-F5344CB8AC3E}">
        <p14:creationId xmlns:p14="http://schemas.microsoft.com/office/powerpoint/2010/main" val="312931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294F5-9BBC-4F5D-8966-EC2EEEA2820D}" type="slidenum">
              <a:rPr lang="en-US" smtClean="0"/>
              <a:t>23</a:t>
            </a:fld>
            <a:endParaRPr lang="en-US" dirty="0"/>
          </a:p>
        </p:txBody>
      </p:sp>
    </p:spTree>
    <p:extLst>
      <p:ext uri="{BB962C8B-B14F-4D97-AF65-F5344CB8AC3E}">
        <p14:creationId xmlns:p14="http://schemas.microsoft.com/office/powerpoint/2010/main" val="232709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EFC6A-1B45-4550-AD33-65E99AB29344}" type="slidenum">
              <a:rPr lang="en-US" smtClean="0"/>
              <a:t>26</a:t>
            </a:fld>
            <a:endParaRPr lang="en-US"/>
          </a:p>
        </p:txBody>
      </p:sp>
    </p:spTree>
    <p:extLst>
      <p:ext uri="{BB962C8B-B14F-4D97-AF65-F5344CB8AC3E}">
        <p14:creationId xmlns:p14="http://schemas.microsoft.com/office/powerpoint/2010/main" val="3965148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tx2">
                <a:lumMod val="75000"/>
              </a:schemeClr>
            </a:gs>
            <a:gs pos="46300">
              <a:srgbClr val="7288A3"/>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3" name="Snip Diagonal Corner Rectangle 12"/>
          <p:cNvSpPr/>
          <p:nvPr userDrawn="1"/>
        </p:nvSpPr>
        <p:spPr>
          <a:xfrm>
            <a:off x="0" y="1371600"/>
            <a:ext cx="8458200" cy="1447800"/>
          </a:xfrm>
          <a:prstGeom prst="snip2DiagRect">
            <a:avLst/>
          </a:prstGeom>
          <a:gradFill flip="none" rotWithShape="1">
            <a:gsLst>
              <a:gs pos="0">
                <a:schemeClr val="bg1"/>
              </a:gs>
              <a:gs pos="100000">
                <a:schemeClr val="bg1">
                  <a:lumMod val="8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1371601"/>
            <a:ext cx="8458200" cy="1447799"/>
          </a:xfrm>
          <a:noFill/>
          <a:ln w="6350">
            <a:noFill/>
          </a:ln>
        </p:spPr>
        <p:txBody>
          <a:bodyPr>
            <a:normAutofit/>
          </a:bodyPr>
          <a:lstStyle>
            <a:lvl1pPr algn="l">
              <a:defRPr sz="4000" b="1" baseline="0">
                <a:solidFill>
                  <a:schemeClr val="tx1"/>
                </a:solidFill>
                <a:effectLst/>
                <a:latin typeface="+mj-lt"/>
              </a:defRPr>
            </a:lvl1pPr>
          </a:lstStyle>
          <a:p>
            <a:r>
              <a:rPr lang="en-US" dirty="0" smtClean="0"/>
              <a:t>DHRA Presentation Template</a:t>
            </a:r>
            <a:endParaRPr lang="en-US" dirty="0"/>
          </a:p>
        </p:txBody>
      </p:sp>
      <p:sp>
        <p:nvSpPr>
          <p:cNvPr id="3" name="Subtitle 2"/>
          <p:cNvSpPr>
            <a:spLocks noGrp="1"/>
          </p:cNvSpPr>
          <p:nvPr>
            <p:ph type="subTitle" idx="1" hasCustomPrompt="1"/>
          </p:nvPr>
        </p:nvSpPr>
        <p:spPr>
          <a:xfrm>
            <a:off x="152400" y="2819400"/>
            <a:ext cx="8458200" cy="1143001"/>
          </a:xfrm>
        </p:spPr>
        <p:txBody>
          <a:bodyPr/>
          <a:lstStyle>
            <a:lvl1pPr marL="0" indent="0" algn="l">
              <a:buNone/>
              <a:defRPr b="0" baseline="0">
                <a:solidFill>
                  <a:schemeClr val="bg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March 9, 2017</a:t>
            </a:r>
            <a:endParaRPr lang="en-US" dirty="0"/>
          </a:p>
        </p:txBody>
      </p:sp>
      <p:sp>
        <p:nvSpPr>
          <p:cNvPr id="4" name="Date Placeholder 3"/>
          <p:cNvSpPr>
            <a:spLocks noGrp="1"/>
          </p:cNvSpPr>
          <p:nvPr>
            <p:ph type="dt" sz="half" idx="10"/>
          </p:nvPr>
        </p:nvSpPr>
        <p:spPr/>
        <p:txBody>
          <a:bodyPr/>
          <a:lstStyle/>
          <a:p>
            <a:fld id="{A1F8B3AD-B6DB-4775-82C2-5F48CB90662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7400" y="3276600"/>
            <a:ext cx="2667000" cy="2667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1684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8B3AD-B6DB-4775-82C2-5F48CB90662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39521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8B3AD-B6DB-4775-82C2-5F48CB90662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184730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TMP PPT Title Illustration (b)"/>
          <p:cNvPicPr>
            <a:picLocks noChangeAspect="1" noChangeArrowheads="1"/>
          </p:cNvPicPr>
          <p:nvPr userDrawn="1"/>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5" name="Text Box 5"/>
          <p:cNvSpPr txBox="1">
            <a:spLocks noChangeArrowheads="1"/>
          </p:cNvSpPr>
          <p:nvPr userDrawn="1"/>
        </p:nvSpPr>
        <p:spPr bwMode="auto">
          <a:xfrm>
            <a:off x="1676400" y="501650"/>
            <a:ext cx="7239000" cy="641350"/>
          </a:xfrm>
          <a:prstGeom prst="rect">
            <a:avLst/>
          </a:prstGeom>
          <a:noFill/>
          <a:ln w="9525">
            <a:noFill/>
            <a:miter lim="800000"/>
            <a:headEnd/>
            <a:tailEnd/>
          </a:ln>
          <a:effectLst/>
        </p:spPr>
        <p:txBody>
          <a:bodyPr>
            <a:spAutoFit/>
          </a:bodyPr>
          <a:lstStyle/>
          <a:p>
            <a:pPr algn="l">
              <a:tabLst>
                <a:tab pos="3657600" algn="l"/>
              </a:tabLst>
              <a:defRPr/>
            </a:pPr>
            <a:r>
              <a:rPr lang="en-US" i="0" dirty="0">
                <a:solidFill>
                  <a:srgbClr val="262673"/>
                </a:solidFill>
                <a:latin typeface="Garamond" pitchFamily="18" charset="0"/>
              </a:rPr>
              <a:t>Defense Travel Management Office</a:t>
            </a:r>
          </a:p>
        </p:txBody>
      </p:sp>
      <p:sp>
        <p:nvSpPr>
          <p:cNvPr id="6" name="Text Box 6"/>
          <p:cNvSpPr txBox="1">
            <a:spLocks noChangeArrowheads="1"/>
          </p:cNvSpPr>
          <p:nvPr userDrawn="1"/>
        </p:nvSpPr>
        <p:spPr bwMode="auto">
          <a:xfrm>
            <a:off x="4148138" y="6557963"/>
            <a:ext cx="4995862" cy="307975"/>
          </a:xfrm>
          <a:prstGeom prst="rect">
            <a:avLst/>
          </a:prstGeom>
          <a:noFill/>
          <a:ln w="9525">
            <a:noFill/>
            <a:miter lim="800000"/>
            <a:headEnd/>
            <a:tailEnd/>
          </a:ln>
          <a:effectLst/>
        </p:spPr>
        <p:txBody>
          <a:bodyPr wrap="none">
            <a:spAutoFit/>
          </a:bodyPr>
          <a:lstStyle/>
          <a:p>
            <a:pPr algn="r">
              <a:defRPr/>
            </a:pPr>
            <a:r>
              <a:rPr lang="en-US" sz="1400" b="0" i="0" dirty="0">
                <a:solidFill>
                  <a:srgbClr val="262673"/>
                </a:solidFill>
                <a:latin typeface="Garamond" pitchFamily="18" charset="0"/>
              </a:rPr>
              <a:t>Office of the Under Secretary of Defense (Personnel and Readiness)</a:t>
            </a:r>
          </a:p>
        </p:txBody>
      </p:sp>
      <p:sp>
        <p:nvSpPr>
          <p:cNvPr id="7" name="Text Box 7"/>
          <p:cNvSpPr txBox="1">
            <a:spLocks noChangeArrowheads="1"/>
          </p:cNvSpPr>
          <p:nvPr userDrawn="1"/>
        </p:nvSpPr>
        <p:spPr bwMode="auto">
          <a:xfrm>
            <a:off x="0" y="6559550"/>
            <a:ext cx="1879600" cy="307975"/>
          </a:xfrm>
          <a:prstGeom prst="rect">
            <a:avLst/>
          </a:prstGeom>
          <a:noFill/>
          <a:ln w="9525">
            <a:noFill/>
            <a:miter lim="800000"/>
            <a:headEnd/>
            <a:tailEnd/>
          </a:ln>
          <a:effectLst/>
        </p:spPr>
        <p:txBody>
          <a:bodyPr wrap="none">
            <a:spAutoFit/>
          </a:bodyPr>
          <a:lstStyle/>
          <a:p>
            <a:pPr algn="l">
              <a:defRPr/>
            </a:pPr>
            <a:r>
              <a:rPr lang="en-US" sz="1400" b="0" i="0" dirty="0">
                <a:solidFill>
                  <a:srgbClr val="262673"/>
                </a:solidFill>
                <a:latin typeface="Garamond" pitchFamily="18" charset="0"/>
              </a:rPr>
              <a:t>Department of Defense</a:t>
            </a:r>
          </a:p>
        </p:txBody>
      </p:sp>
      <p:sp>
        <p:nvSpPr>
          <p:cNvPr id="8" name="Text Box 8"/>
          <p:cNvSpPr txBox="1">
            <a:spLocks noChangeArrowheads="1"/>
          </p:cNvSpPr>
          <p:nvPr userDrawn="1"/>
        </p:nvSpPr>
        <p:spPr bwMode="auto">
          <a:xfrm>
            <a:off x="1447800" y="4800600"/>
            <a:ext cx="6324600" cy="641350"/>
          </a:xfrm>
          <a:prstGeom prst="rect">
            <a:avLst/>
          </a:prstGeom>
          <a:noFill/>
          <a:ln w="9525" algn="ctr">
            <a:noFill/>
            <a:miter lim="800000"/>
            <a:headEnd/>
            <a:tailEnd/>
          </a:ln>
          <a:effectLst/>
        </p:spPr>
        <p:txBody>
          <a:bodyPr>
            <a:spAutoFit/>
          </a:bodyPr>
          <a:lstStyle/>
          <a:p>
            <a:pPr>
              <a:spcBef>
                <a:spcPct val="50000"/>
              </a:spcBef>
              <a:defRPr/>
            </a:pPr>
            <a:endParaRPr lang="en-US" dirty="0">
              <a:solidFill>
                <a:schemeClr val="accent2">
                  <a:lumMod val="75000"/>
                </a:schemeClr>
              </a:solidFill>
            </a:endParaRPr>
          </a:p>
        </p:txBody>
      </p:sp>
      <p:sp>
        <p:nvSpPr>
          <p:cNvPr id="191491" name="Rectangle 3"/>
          <p:cNvSpPr>
            <a:spLocks noGrp="1" noChangeArrowheads="1"/>
          </p:cNvSpPr>
          <p:nvPr>
            <p:ph type="ctrTitle"/>
          </p:nvPr>
        </p:nvSpPr>
        <p:spPr>
          <a:xfrm>
            <a:off x="1371600" y="3810000"/>
            <a:ext cx="7772400" cy="685800"/>
          </a:xfrm>
        </p:spPr>
        <p:txBody>
          <a:bodyPr/>
          <a:lstStyle>
            <a:lvl1pPr>
              <a:defRPr>
                <a:solidFill>
                  <a:srgbClr val="262673"/>
                </a:solidFill>
              </a:defRPr>
            </a:lvl1pPr>
          </a:lstStyle>
          <a:p>
            <a:r>
              <a:rPr lang="en-US" dirty="0"/>
              <a:t>Click to edit Master title style</a:t>
            </a:r>
          </a:p>
        </p:txBody>
      </p:sp>
      <p:sp>
        <p:nvSpPr>
          <p:cNvPr id="191492" name="Rectangle 4"/>
          <p:cNvSpPr>
            <a:spLocks noGrp="1" noChangeArrowheads="1"/>
          </p:cNvSpPr>
          <p:nvPr>
            <p:ph type="subTitle" idx="1"/>
          </p:nvPr>
        </p:nvSpPr>
        <p:spPr>
          <a:xfrm>
            <a:off x="1371600" y="5410200"/>
            <a:ext cx="6400800" cy="533400"/>
          </a:xfrm>
        </p:spPr>
        <p:txBody>
          <a:bodyPr/>
          <a:lstStyle>
            <a:lvl1pPr marL="0" indent="0">
              <a:buFontTx/>
              <a:buNone/>
              <a:defRPr sz="1800">
                <a:solidFill>
                  <a:srgbClr val="262673"/>
                </a:solidFill>
              </a:defRPr>
            </a:lvl1pPr>
          </a:lstStyle>
          <a:p>
            <a:r>
              <a:rPr lang="en-US" dirty="0"/>
              <a:t>Click to edit Master subtitle style</a:t>
            </a:r>
          </a:p>
        </p:txBody>
      </p:sp>
      <p:sp>
        <p:nvSpPr>
          <p:cNvPr id="9" name="Footer Placeholder 8"/>
          <p:cNvSpPr>
            <a:spLocks noGrp="1" noChangeArrowheads="1"/>
          </p:cNvSpPr>
          <p:nvPr>
            <p:ph type="ftr" sz="quarter" idx="10"/>
          </p:nvPr>
        </p:nvSpPr>
        <p:spPr bwMode="auto">
          <a:xfrm>
            <a:off x="1371600" y="4724400"/>
            <a:ext cx="7543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rgbClr val="262673"/>
                </a:solidFill>
                <a:latin typeface="+mn-lt"/>
              </a:defRPr>
            </a:lvl1pPr>
          </a:lstStyle>
          <a:p>
            <a:pPr>
              <a:defRPr/>
            </a:pPr>
            <a:r>
              <a:rPr lang="en-US" dirty="0" smtClean="0"/>
              <a:t>Presenter</a:t>
            </a:r>
            <a:endParaRPr lang="en-US" dirty="0"/>
          </a:p>
        </p:txBody>
      </p:sp>
    </p:spTree>
    <p:extLst>
      <p:ext uri="{BB962C8B-B14F-4D97-AF65-F5344CB8AC3E}">
        <p14:creationId xmlns:p14="http://schemas.microsoft.com/office/powerpoint/2010/main" val="415467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0378E02C-337C-437A-A8D0-5FF48EA27CC1}" type="slidenum">
              <a:rPr lang="en-US"/>
              <a:pPr>
                <a:defRPr/>
              </a:pPr>
              <a:t>‹#›</a:t>
            </a:fld>
            <a:endParaRPr lang="en-US" dirty="0"/>
          </a:p>
        </p:txBody>
      </p:sp>
    </p:spTree>
    <p:extLst>
      <p:ext uri="{BB962C8B-B14F-4D97-AF65-F5344CB8AC3E}">
        <p14:creationId xmlns:p14="http://schemas.microsoft.com/office/powerpoint/2010/main" val="407100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140F6703-5048-4CC5-B5C1-B96A480A226B}" type="slidenum">
              <a:rPr lang="en-US"/>
              <a:pPr>
                <a:defRPr/>
              </a:pPr>
              <a:t>‹#›</a:t>
            </a:fld>
            <a:endParaRPr lang="en-US" dirty="0"/>
          </a:p>
        </p:txBody>
      </p:sp>
    </p:spTree>
    <p:extLst>
      <p:ext uri="{BB962C8B-B14F-4D97-AF65-F5344CB8AC3E}">
        <p14:creationId xmlns:p14="http://schemas.microsoft.com/office/powerpoint/2010/main" val="65952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43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43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3902A867-72D7-49DE-8A22-51782461F8DD}" type="slidenum">
              <a:rPr lang="en-US"/>
              <a:pPr>
                <a:defRPr/>
              </a:pPr>
              <a:t>‹#›</a:t>
            </a:fld>
            <a:endParaRPr lang="en-US" dirty="0"/>
          </a:p>
        </p:txBody>
      </p:sp>
    </p:spTree>
    <p:extLst>
      <p:ext uri="{BB962C8B-B14F-4D97-AF65-F5344CB8AC3E}">
        <p14:creationId xmlns:p14="http://schemas.microsoft.com/office/powerpoint/2010/main" val="417827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6716673E-6028-4853-814B-CFF8204885AB}" type="slidenum">
              <a:rPr lang="en-US"/>
              <a:pPr>
                <a:defRPr/>
              </a:pPr>
              <a:t>‹#›</a:t>
            </a:fld>
            <a:endParaRPr lang="en-US" dirty="0"/>
          </a:p>
        </p:txBody>
      </p:sp>
    </p:spTree>
    <p:extLst>
      <p:ext uri="{BB962C8B-B14F-4D97-AF65-F5344CB8AC3E}">
        <p14:creationId xmlns:p14="http://schemas.microsoft.com/office/powerpoint/2010/main" val="119269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2736141-6704-4951-ACAC-B2FE874C6120}" type="slidenum">
              <a:rPr lang="en-US"/>
              <a:pPr>
                <a:defRPr/>
              </a:pPr>
              <a:t>‹#›</a:t>
            </a:fld>
            <a:endParaRPr lang="en-US" dirty="0"/>
          </a:p>
        </p:txBody>
      </p:sp>
    </p:spTree>
    <p:extLst>
      <p:ext uri="{BB962C8B-B14F-4D97-AF65-F5344CB8AC3E}">
        <p14:creationId xmlns:p14="http://schemas.microsoft.com/office/powerpoint/2010/main" val="1284298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2EABABDF-8E02-4E12-8610-64096A6A6A65}" type="slidenum">
              <a:rPr lang="en-US"/>
              <a:pPr>
                <a:defRPr/>
              </a:pPr>
              <a:t>‹#›</a:t>
            </a:fld>
            <a:endParaRPr lang="en-US" dirty="0"/>
          </a:p>
        </p:txBody>
      </p:sp>
    </p:spTree>
    <p:extLst>
      <p:ext uri="{BB962C8B-B14F-4D97-AF65-F5344CB8AC3E}">
        <p14:creationId xmlns:p14="http://schemas.microsoft.com/office/powerpoint/2010/main" val="165879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5508351-D159-4AAF-BF29-CEB76573FE32}" type="slidenum">
              <a:rPr lang="en-US"/>
              <a:pPr>
                <a:defRPr/>
              </a:pPr>
              <a:t>‹#›</a:t>
            </a:fld>
            <a:endParaRPr lang="en-US" dirty="0"/>
          </a:p>
        </p:txBody>
      </p:sp>
    </p:spTree>
    <p:extLst>
      <p:ext uri="{BB962C8B-B14F-4D97-AF65-F5344CB8AC3E}">
        <p14:creationId xmlns:p14="http://schemas.microsoft.com/office/powerpoint/2010/main" val="7609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bg1">
                <a:lumMod val="7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 name="Snip Diagonal Corner Rectangle 6"/>
          <p:cNvSpPr/>
          <p:nvPr userDrawn="1"/>
        </p:nvSpPr>
        <p:spPr>
          <a:xfrm>
            <a:off x="152400" y="76200"/>
            <a:ext cx="8839200" cy="914400"/>
          </a:xfrm>
          <a:prstGeom prst="snip2DiagRect">
            <a:avLst/>
          </a:prstGeom>
          <a:gradFill flip="none" rotWithShape="1">
            <a:gsLst>
              <a:gs pos="0">
                <a:schemeClr val="tx2">
                  <a:lumMod val="75000"/>
                </a:schemeClr>
              </a:gs>
              <a:gs pos="100000">
                <a:schemeClr val="bg1"/>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7848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066800"/>
            <a:ext cx="88392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1F8B3AD-B6DB-4775-82C2-5F48CB90662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7866" y="123066"/>
            <a:ext cx="791334" cy="79133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0491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2B97301-5662-495D-8C67-19762F2B79D4}" type="slidenum">
              <a:rPr lang="en-US"/>
              <a:pPr>
                <a:defRPr/>
              </a:pPr>
              <a:t>‹#›</a:t>
            </a:fld>
            <a:endParaRPr lang="en-US" dirty="0"/>
          </a:p>
        </p:txBody>
      </p:sp>
    </p:spTree>
    <p:extLst>
      <p:ext uri="{BB962C8B-B14F-4D97-AF65-F5344CB8AC3E}">
        <p14:creationId xmlns:p14="http://schemas.microsoft.com/office/powerpoint/2010/main" val="3667397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AFEEF3C0-B1FA-46F7-AE42-67BF694BF4CC}" type="slidenum">
              <a:rPr lang="en-US"/>
              <a:pPr>
                <a:defRPr/>
              </a:pPr>
              <a:t>‹#›</a:t>
            </a:fld>
            <a:endParaRPr lang="en-US" dirty="0"/>
          </a:p>
        </p:txBody>
      </p:sp>
    </p:spTree>
    <p:extLst>
      <p:ext uri="{BB962C8B-B14F-4D97-AF65-F5344CB8AC3E}">
        <p14:creationId xmlns:p14="http://schemas.microsoft.com/office/powerpoint/2010/main" val="1895428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9626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0BB704BA-FBF5-4783-979B-1BD8FB52BC21}" type="slidenum">
              <a:rPr lang="en-US"/>
              <a:pPr>
                <a:defRPr/>
              </a:pPr>
              <a:t>‹#›</a:t>
            </a:fld>
            <a:endParaRPr lang="en-US" dirty="0"/>
          </a:p>
        </p:txBody>
      </p:sp>
    </p:spTree>
    <p:extLst>
      <p:ext uri="{BB962C8B-B14F-4D97-AF65-F5344CB8AC3E}">
        <p14:creationId xmlns:p14="http://schemas.microsoft.com/office/powerpoint/2010/main" val="245649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8B3AD-B6DB-4775-82C2-5F48CB906627}"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27103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8B3AD-B6DB-4775-82C2-5F48CB906627}"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246534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8B3AD-B6DB-4775-82C2-5F48CB906627}"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253120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8B3AD-B6DB-4775-82C2-5F48CB906627}"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399457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8B3AD-B6DB-4775-82C2-5F48CB906627}"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113829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8B3AD-B6DB-4775-82C2-5F48CB906627}"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199312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8B3AD-B6DB-4775-82C2-5F48CB906627}"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EC5FC-CC7F-452E-93D6-839178893493}" type="slidenum">
              <a:rPr lang="en-US" smtClean="0"/>
              <a:t>‹#›</a:t>
            </a:fld>
            <a:endParaRPr lang="en-US"/>
          </a:p>
        </p:txBody>
      </p:sp>
    </p:spTree>
    <p:extLst>
      <p:ext uri="{BB962C8B-B14F-4D97-AF65-F5344CB8AC3E}">
        <p14:creationId xmlns:p14="http://schemas.microsoft.com/office/powerpoint/2010/main" val="105640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8B3AD-B6DB-4775-82C2-5F48CB906627}" type="datetimeFigureOut">
              <a:rPr lang="en-US" smtClean="0"/>
              <a:t>7/27/2018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EC5FC-CC7F-452E-93D6-839178893493}" type="slidenum">
              <a:rPr lang="en-US" smtClean="0"/>
              <a:t>‹#›</a:t>
            </a:fld>
            <a:endParaRPr lang="en-US"/>
          </a:p>
        </p:txBody>
      </p:sp>
    </p:spTree>
    <p:extLst>
      <p:ext uri="{BB962C8B-B14F-4D97-AF65-F5344CB8AC3E}">
        <p14:creationId xmlns:p14="http://schemas.microsoft.com/office/powerpoint/2010/main" val="236706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13" cstate="print"/>
          <a:srcRect/>
          <a:stretch>
            <a:fillRect/>
          </a:stretch>
        </p:blipFill>
        <p:spPr bwMode="auto">
          <a:xfrm>
            <a:off x="0" y="6327775"/>
            <a:ext cx="9144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a:blip r:embed="rId14" cstate="print"/>
          <a:srcRect/>
          <a:stretch>
            <a:fillRect/>
          </a:stretch>
        </p:blipFill>
        <p:spPr bwMode="auto">
          <a:xfrm>
            <a:off x="0" y="0"/>
            <a:ext cx="9144000" cy="1054100"/>
          </a:xfrm>
          <a:prstGeom prst="rect">
            <a:avLst/>
          </a:prstGeom>
          <a:noFill/>
          <a:ln w="9525">
            <a:noFill/>
            <a:miter lim="800000"/>
            <a:headEnd/>
            <a:tailEnd/>
          </a:ln>
        </p:spPr>
      </p:pic>
      <p:sp>
        <p:nvSpPr>
          <p:cNvPr id="1028" name="Rectangle 4"/>
          <p:cNvSpPr>
            <a:spLocks noGrp="1" noChangeArrowheads="1"/>
          </p:cNvSpPr>
          <p:nvPr>
            <p:ph type="title"/>
          </p:nvPr>
        </p:nvSpPr>
        <p:spPr bwMode="auto">
          <a:xfrm>
            <a:off x="1143000" y="304800"/>
            <a:ext cx="7543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5"/>
          <p:cNvSpPr>
            <a:spLocks noGrp="1" noChangeArrowheads="1"/>
          </p:cNvSpPr>
          <p:nvPr>
            <p:ph type="body" idx="1"/>
          </p:nvPr>
        </p:nvSpPr>
        <p:spPr bwMode="auto">
          <a:xfrm>
            <a:off x="533400" y="1143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70" name="Rectangle 6"/>
          <p:cNvSpPr>
            <a:spLocks noChangeArrowheads="1"/>
          </p:cNvSpPr>
          <p:nvPr/>
        </p:nvSpPr>
        <p:spPr bwMode="auto">
          <a:xfrm>
            <a:off x="6764338" y="36513"/>
            <a:ext cx="2379662" cy="274637"/>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Garamond" pitchFamily="18" charset="0"/>
              </a:rPr>
              <a:t>Defense Travel Management Office</a:t>
            </a:r>
          </a:p>
        </p:txBody>
      </p:sp>
      <p:sp>
        <p:nvSpPr>
          <p:cNvPr id="190471" name="Text Box 7"/>
          <p:cNvSpPr txBox="1">
            <a:spLocks noChangeArrowheads="1"/>
          </p:cNvSpPr>
          <p:nvPr/>
        </p:nvSpPr>
        <p:spPr bwMode="auto">
          <a:xfrm>
            <a:off x="4919663" y="6588125"/>
            <a:ext cx="4224337" cy="274638"/>
          </a:xfrm>
          <a:prstGeom prst="rect">
            <a:avLst/>
          </a:prstGeom>
          <a:noFill/>
          <a:ln w="9525">
            <a:noFill/>
            <a:miter lim="800000"/>
            <a:headEnd/>
            <a:tailEnd/>
          </a:ln>
          <a:effectLst/>
        </p:spPr>
        <p:txBody>
          <a:bodyPr wrap="none">
            <a:spAutoFit/>
          </a:bodyPr>
          <a:lstStyle/>
          <a:p>
            <a:pPr algn="r">
              <a:defRPr/>
            </a:pPr>
            <a:r>
              <a:rPr lang="en-US" sz="1200" b="0" i="0" dirty="0">
                <a:solidFill>
                  <a:schemeClr val="bg1"/>
                </a:solidFill>
                <a:latin typeface="Garamond" pitchFamily="18" charset="0"/>
              </a:rPr>
              <a:t>Office of the Under Secretary of Defense (Personnel and Readiness)</a:t>
            </a:r>
          </a:p>
        </p:txBody>
      </p:sp>
      <p:sp>
        <p:nvSpPr>
          <p:cNvPr id="190472" name="Rectangle 8"/>
          <p:cNvSpPr>
            <a:spLocks noGrp="1" noChangeArrowheads="1"/>
          </p:cNvSpPr>
          <p:nvPr>
            <p:ph type="sldNum" sz="quarter" idx="4"/>
          </p:nvPr>
        </p:nvSpPr>
        <p:spPr bwMode="auto">
          <a:xfrm>
            <a:off x="762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i="0">
                <a:solidFill>
                  <a:schemeClr val="bg1"/>
                </a:solidFill>
                <a:latin typeface="Garamond" pitchFamily="18" charset="0"/>
              </a:defRPr>
            </a:lvl1pPr>
          </a:lstStyle>
          <a:p>
            <a:pPr>
              <a:defRPr/>
            </a:pPr>
            <a:fld id="{F5F1CF24-EE0F-440E-B24A-969C2C5F8A7C}" type="slidenum">
              <a:rPr lang="en-US"/>
              <a:pPr>
                <a:defRPr/>
              </a:pPr>
              <a:t>‹#›</a:t>
            </a:fld>
            <a:endParaRPr lang="en-US" dirty="0"/>
          </a:p>
        </p:txBody>
      </p:sp>
    </p:spTree>
    <p:extLst>
      <p:ext uri="{BB962C8B-B14F-4D97-AF65-F5344CB8AC3E}">
        <p14:creationId xmlns:p14="http://schemas.microsoft.com/office/powerpoint/2010/main" val="343190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tip.defense.gov/" TargetMode="External"/><Relationship Id="rId2" Type="http://schemas.openxmlformats.org/officeDocument/2006/relationships/hyperlink" Target="http://www.dhra.mil/Headquarters/Identification-Card-Benefits-Policy/" TargetMode="External"/><Relationship Id="rId1" Type="http://schemas.openxmlformats.org/officeDocument/2006/relationships/slideLayout" Target="../slideLayouts/slideLayout2.xml"/><Relationship Id="rId4" Type="http://schemas.openxmlformats.org/officeDocument/2006/relationships/hyperlink" Target="http://www.dhra.mil/Headquarters/Law-Enforcement-Policy-and-Support-LEP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ctuary.defense.gov/" TargetMode="External"/><Relationship Id="rId2" Type="http://schemas.openxmlformats.org/officeDocument/2006/relationships/hyperlink" Target="http://www.facadatabase.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Industry Outreach Symposium</a:t>
            </a:r>
            <a:br>
              <a:rPr lang="en-US" dirty="0" smtClean="0"/>
            </a:br>
            <a:r>
              <a:rPr lang="en-US" dirty="0" smtClean="0"/>
              <a:t>Component Opportunity Session</a:t>
            </a:r>
            <a:endParaRPr lang="en-US" dirty="0"/>
          </a:p>
        </p:txBody>
      </p:sp>
      <p:sp>
        <p:nvSpPr>
          <p:cNvPr id="3" name="Subtitle 2"/>
          <p:cNvSpPr>
            <a:spLocks noGrp="1"/>
          </p:cNvSpPr>
          <p:nvPr>
            <p:ph type="subTitle" idx="1"/>
          </p:nvPr>
        </p:nvSpPr>
        <p:spPr/>
        <p:txBody>
          <a:bodyPr>
            <a:normAutofit lnSpcReduction="10000"/>
          </a:bodyPr>
          <a:lstStyle/>
          <a:p>
            <a:pPr marL="457200" indent="-457200">
              <a:buFont typeface="Arial" panose="020B0604020202020204" pitchFamily="34" charset="0"/>
              <a:buChar char="•"/>
            </a:pPr>
            <a:r>
              <a:rPr lang="en-US" dirty="0" smtClean="0"/>
              <a:t>Defense Travel Management Office (DTMO)</a:t>
            </a:r>
          </a:p>
          <a:p>
            <a:pPr marL="457200" indent="-457200">
              <a:buFont typeface="Arial" panose="020B0604020202020204" pitchFamily="34" charset="0"/>
              <a:buChar char="•"/>
            </a:pPr>
            <a:r>
              <a:rPr lang="en-US" dirty="0" smtClean="0"/>
              <a:t>Headquarters, DHRA</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686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DoD-Wide Policy Support </a:t>
            </a:r>
            <a:endParaRPr lang="en-US" sz="4000" dirty="0"/>
          </a:p>
        </p:txBody>
      </p:sp>
      <p:sp>
        <p:nvSpPr>
          <p:cNvPr id="3" name="Content Placeholder 2"/>
          <p:cNvSpPr>
            <a:spLocks noGrp="1"/>
          </p:cNvSpPr>
          <p:nvPr>
            <p:ph idx="1"/>
          </p:nvPr>
        </p:nvSpPr>
        <p:spPr/>
        <p:txBody>
          <a:bodyPr>
            <a:normAutofit/>
          </a:bodyPr>
          <a:lstStyle/>
          <a:p>
            <a:r>
              <a:rPr lang="en-US" sz="2400" dirty="0" smtClean="0">
                <a:hlinkClick r:id="rId2"/>
              </a:rPr>
              <a:t>Identification </a:t>
            </a:r>
            <a:r>
              <a:rPr lang="en-US" sz="2400" dirty="0">
                <a:hlinkClick r:id="rId2"/>
              </a:rPr>
              <a:t>Card &amp; Benefits </a:t>
            </a:r>
            <a:r>
              <a:rPr lang="en-US" sz="2400" dirty="0" smtClean="0">
                <a:hlinkClick r:id="rId2"/>
              </a:rPr>
              <a:t>Policy</a:t>
            </a:r>
            <a:r>
              <a:rPr lang="en-US" sz="2400" dirty="0"/>
              <a:t> </a:t>
            </a:r>
            <a:r>
              <a:rPr lang="en-US" dirty="0"/>
              <a:t>- </a:t>
            </a:r>
            <a:r>
              <a:rPr lang="en-US" sz="1800" dirty="0"/>
              <a:t>P</a:t>
            </a:r>
            <a:r>
              <a:rPr lang="en-US" sz="1800" dirty="0" smtClean="0"/>
              <a:t>olicy </a:t>
            </a:r>
            <a:r>
              <a:rPr lang="en-US" sz="1800" dirty="0"/>
              <a:t>support for </a:t>
            </a:r>
            <a:r>
              <a:rPr lang="en-US" sz="1800" dirty="0" smtClean="0"/>
              <a:t>DoD </a:t>
            </a:r>
            <a:r>
              <a:rPr lang="en-US" sz="1800" dirty="0"/>
              <a:t>identification cards—which are distributed to members of the Military, DoD </a:t>
            </a:r>
            <a:r>
              <a:rPr lang="en-US" sz="1800" dirty="0" err="1"/>
              <a:t>civilans</a:t>
            </a:r>
            <a:r>
              <a:rPr lang="en-US" sz="1800" dirty="0"/>
              <a:t>, contractors, and other eligible personnel—including oversight responsibilities for the Defense Eligibility Enrollment Reporting System (DEERS), the Common Access Card (CAC), and compliance with the Homeland Security Presidential Directive 12 (HSPD-12). </a:t>
            </a:r>
            <a:endParaRPr lang="en-US" sz="1800" dirty="0" smtClean="0"/>
          </a:p>
          <a:p>
            <a:pPr marL="0" indent="0">
              <a:buNone/>
            </a:pPr>
            <a:endParaRPr lang="en-US" sz="1800" dirty="0"/>
          </a:p>
          <a:p>
            <a:r>
              <a:rPr lang="en-US" sz="2400" dirty="0">
                <a:hlinkClick r:id="rId3"/>
              </a:rPr>
              <a:t>Combating Trafficking in Persons (CTIP</a:t>
            </a:r>
            <a:r>
              <a:rPr lang="en-US" sz="2400" dirty="0" smtClean="0">
                <a:hlinkClick r:id="rId3"/>
              </a:rPr>
              <a:t>)</a:t>
            </a:r>
            <a:r>
              <a:rPr lang="en-US" sz="2400" dirty="0"/>
              <a:t> </a:t>
            </a:r>
            <a:r>
              <a:rPr lang="en-US" sz="1800" dirty="0"/>
              <a:t>- </a:t>
            </a:r>
            <a:r>
              <a:rPr lang="en-US" sz="1800" dirty="0" smtClean="0"/>
              <a:t>Re</a:t>
            </a:r>
            <a:r>
              <a:rPr lang="en-US" sz="1900" dirty="0" smtClean="0"/>
              <a:t>sponsible </a:t>
            </a:r>
            <a:r>
              <a:rPr lang="en-US" sz="1900" dirty="0"/>
              <a:t>for policy development, planning, resource management, and program evaluation for all of DoD. Within DHRA, Policy Support is the CTIP Department coordinator. </a:t>
            </a:r>
            <a:endParaRPr lang="en-US" sz="1900" dirty="0" smtClean="0"/>
          </a:p>
          <a:p>
            <a:pPr marL="0" indent="0">
              <a:buNone/>
            </a:pPr>
            <a:endParaRPr lang="en-US" sz="1900" dirty="0"/>
          </a:p>
          <a:p>
            <a:r>
              <a:rPr lang="en-US" sz="2400" dirty="0">
                <a:hlinkClick r:id="rId4"/>
              </a:rPr>
              <a:t>Law Enforcement Policy and Support (LEPS</a:t>
            </a:r>
            <a:r>
              <a:rPr lang="en-US" sz="2400" dirty="0" smtClean="0">
                <a:hlinkClick r:id="rId4"/>
              </a:rPr>
              <a:t>)</a:t>
            </a:r>
            <a:r>
              <a:rPr lang="en-US" sz="2400" dirty="0" smtClean="0"/>
              <a:t> - P</a:t>
            </a:r>
            <a:r>
              <a:rPr lang="en-US" sz="1900" dirty="0" smtClean="0"/>
              <a:t>olicy </a:t>
            </a:r>
            <a:r>
              <a:rPr lang="en-US" sz="1900" dirty="0"/>
              <a:t>oversight and program management of law enforcement-related activities for the DoD, including Trafficking of Persons, Missing and Exploited Children, Private Motor Vehicle Accident Reduction, DoD Civilian Police Standards of Training, and National Law Enforcement Data </a:t>
            </a:r>
            <a:r>
              <a:rPr lang="en-US" sz="1900" dirty="0" smtClean="0"/>
              <a:t>Sharing.</a:t>
            </a:r>
            <a:endParaRPr lang="en-US" sz="1900" dirty="0"/>
          </a:p>
          <a:p>
            <a:endParaRPr lang="en-US" sz="2400" dirty="0"/>
          </a:p>
        </p:txBody>
      </p:sp>
    </p:spTree>
    <p:extLst>
      <p:ext uri="{BB962C8B-B14F-4D97-AF65-F5344CB8AC3E}">
        <p14:creationId xmlns:p14="http://schemas.microsoft.com/office/powerpoint/2010/main" val="348197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Policy Support</a:t>
            </a:r>
            <a:endParaRPr lang="en-US" dirty="0"/>
          </a:p>
        </p:txBody>
      </p:sp>
      <p:graphicFrame>
        <p:nvGraphicFramePr>
          <p:cNvPr id="4" name="Content Placeholder 3"/>
          <p:cNvGraphicFramePr>
            <a:graphicFrameLocks noGrp="1"/>
          </p:cNvGraphicFramePr>
          <p:nvPr>
            <p:ph idx="1"/>
            <p:extLst/>
          </p:nvPr>
        </p:nvGraphicFramePr>
        <p:xfrm>
          <a:off x="0" y="1066801"/>
          <a:ext cx="9067801" cy="8172692"/>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2057401">
                  <a:extLst>
                    <a:ext uri="{9D8B030D-6E8A-4147-A177-3AD203B41FA5}">
                      <a16:colId xmlns:a16="http://schemas.microsoft.com/office/drawing/2014/main" val="20004"/>
                    </a:ext>
                  </a:extLst>
                </a:gridCol>
              </a:tblGrid>
              <a:tr h="731520">
                <a:tc>
                  <a:txBody>
                    <a:bodyPr/>
                    <a:lstStyle/>
                    <a:p>
                      <a:r>
                        <a:rPr lang="en-US" sz="1400" dirty="0" smtClean="0">
                          <a:solidFill>
                            <a:schemeClr val="bg1"/>
                          </a:solidFill>
                        </a:rPr>
                        <a:t>Description</a:t>
                      </a:r>
                      <a:r>
                        <a:rPr lang="en-US" sz="1400" baseline="0" dirty="0" smtClean="0">
                          <a:solidFill>
                            <a:schemeClr val="bg1"/>
                          </a:solidFill>
                        </a:rPr>
                        <a:t> of Requirement</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Planned Acquisition Strategy</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Est. </a:t>
                      </a:r>
                      <a:r>
                        <a:rPr lang="en-US" sz="1400" dirty="0" err="1" smtClean="0">
                          <a:solidFill>
                            <a:schemeClr val="bg1"/>
                          </a:solidFill>
                        </a:rPr>
                        <a:t>Sol</a:t>
                      </a:r>
                      <a:r>
                        <a:rPr lang="en-US" sz="1400" baseline="0" dirty="0" err="1" smtClean="0">
                          <a:solidFill>
                            <a:schemeClr val="bg1"/>
                          </a:solidFill>
                        </a:rPr>
                        <a:t>icitation</a:t>
                      </a:r>
                      <a:r>
                        <a:rPr lang="en-US" sz="1400" dirty="0" err="1" smtClean="0">
                          <a:solidFill>
                            <a:schemeClr val="bg1"/>
                          </a:solidFill>
                        </a:rPr>
                        <a:t>Date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NAICS Code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Period of Performance</a:t>
                      </a:r>
                    </a:p>
                    <a:p>
                      <a:r>
                        <a:rPr lang="en-US" sz="1400" dirty="0" smtClean="0">
                          <a:solidFill>
                            <a:schemeClr val="bg1"/>
                          </a:solidFill>
                        </a:rPr>
                        <a:t>Place of Performance</a:t>
                      </a:r>
                      <a:endParaRPr lang="en-US" sz="1400" dirty="0">
                        <a:solidFill>
                          <a:schemeClr val="bg1"/>
                        </a:solidFill>
                      </a:endParaRPr>
                    </a:p>
                  </a:txBody>
                  <a:tcPr>
                    <a:solidFill>
                      <a:schemeClr val="tx2"/>
                    </a:solidFill>
                  </a:tcPr>
                </a:tc>
                <a:extLst>
                  <a:ext uri="{0D108BD9-81ED-4DB2-BD59-A6C34878D82A}">
                    <a16:rowId xmlns:a16="http://schemas.microsoft.com/office/drawing/2014/main" val="10000"/>
                  </a:ext>
                </a:extLst>
              </a:tr>
              <a:tr h="1035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dirty="0" smtClean="0">
                          <a:solidFill>
                            <a:srgbClr val="000000"/>
                          </a:solidFill>
                          <a:latin typeface="+mn-lt"/>
                          <a:cs typeface="Times New Roman" panose="02020603050405020304" pitchFamily="18" charset="0"/>
                        </a:rPr>
                        <a:t>Research Support</a:t>
                      </a:r>
                      <a:r>
                        <a:rPr lang="en-US" altLang="en-US" sz="1600" b="0" baseline="0" dirty="0" smtClean="0">
                          <a:solidFill>
                            <a:srgbClr val="000000"/>
                          </a:solidFill>
                          <a:latin typeface="+mn-lt"/>
                          <a:cs typeface="Times New Roman" panose="02020603050405020304" pitchFamily="18" charset="0"/>
                        </a:rPr>
                        <a:t> - </a:t>
                      </a:r>
                      <a:r>
                        <a:rPr lang="en-US" altLang="en-US" sz="1600" b="0" dirty="0" smtClean="0">
                          <a:solidFill>
                            <a:srgbClr val="000000"/>
                          </a:solidFill>
                          <a:latin typeface="+mn-lt"/>
                          <a:cs typeface="Times New Roman" panose="02020603050405020304" pitchFamily="18" charset="0"/>
                        </a:rPr>
                        <a:t>Work in conjunction with the Defense Advisory Committee</a:t>
                      </a:r>
                      <a:r>
                        <a:rPr lang="en-US" altLang="en-US" sz="1600" b="0" baseline="0" dirty="0" smtClean="0">
                          <a:solidFill>
                            <a:srgbClr val="000000"/>
                          </a:solidFill>
                          <a:latin typeface="+mn-lt"/>
                          <a:cs typeface="Times New Roman" panose="02020603050405020304" pitchFamily="18" charset="0"/>
                        </a:rPr>
                        <a:t> on Women in the Services (</a:t>
                      </a:r>
                      <a:r>
                        <a:rPr lang="en-US" altLang="en-US" sz="1600" b="0" dirty="0" smtClean="0">
                          <a:solidFill>
                            <a:srgbClr val="000000"/>
                          </a:solidFill>
                          <a:latin typeface="+mn-lt"/>
                          <a:cs typeface="Times New Roman" panose="02020603050405020304" pitchFamily="18" charset="0"/>
                        </a:rPr>
                        <a:t>DACOWITS) members and staff to provide</a:t>
                      </a:r>
                      <a:r>
                        <a:rPr lang="en-US" altLang="en-US" sz="1600" b="0" baseline="0" dirty="0" smtClean="0">
                          <a:solidFill>
                            <a:srgbClr val="000000"/>
                          </a:solidFill>
                          <a:latin typeface="+mn-lt"/>
                          <a:cs typeface="Times New Roman" panose="02020603050405020304" pitchFamily="18" charset="0"/>
                        </a:rPr>
                        <a:t> research,</a:t>
                      </a:r>
                      <a:r>
                        <a:rPr lang="en-US" altLang="en-US" sz="1600" b="0" dirty="0" smtClean="0">
                          <a:solidFill>
                            <a:srgbClr val="000000"/>
                          </a:solidFill>
                          <a:latin typeface="+mn-lt"/>
                          <a:cs typeface="Times New Roman" panose="02020603050405020304" pitchFamily="18" charset="0"/>
                        </a:rPr>
                        <a:t> focus group support, qualitative and quantitative data analysis, and report publishing/writing in support of DACOWITS’ annual report to DoD.</a:t>
                      </a:r>
                    </a:p>
                  </a:txBody>
                  <a:tcPr/>
                </a:tc>
                <a:tc>
                  <a:txBody>
                    <a:bodyPr/>
                    <a:lstStyle/>
                    <a:p>
                      <a:r>
                        <a:rPr lang="en-US" sz="1600" dirty="0" smtClean="0"/>
                        <a:t>Small Business and others</a:t>
                      </a:r>
                      <a:endParaRPr lang="en-US" sz="1600" dirty="0"/>
                    </a:p>
                  </a:txBody>
                  <a:tcPr/>
                </a:tc>
                <a:tc>
                  <a:txBody>
                    <a:bodyPr/>
                    <a:lstStyle/>
                    <a:p>
                      <a:r>
                        <a:rPr lang="en-US" sz="1600" baseline="0" dirty="0" smtClean="0"/>
                        <a:t>December 2020</a:t>
                      </a:r>
                      <a:endParaRPr lang="en-US" sz="1600" dirty="0"/>
                    </a:p>
                  </a:txBody>
                  <a:tcPr/>
                </a:tc>
                <a:tc>
                  <a:txBody>
                    <a:bodyPr/>
                    <a:lstStyle/>
                    <a:p>
                      <a:r>
                        <a:rPr lang="en-US" sz="1600" dirty="0" smtClean="0"/>
                        <a:t>541910</a:t>
                      </a:r>
                      <a:endParaRPr lang="en-US" sz="1600" dirty="0"/>
                    </a:p>
                  </a:txBody>
                  <a:tcPr/>
                </a:tc>
                <a:tc>
                  <a:txBody>
                    <a:bodyPr/>
                    <a:lstStyle/>
                    <a:p>
                      <a:r>
                        <a:rPr lang="en-US" sz="1600" dirty="0" smtClean="0"/>
                        <a:t>- June 2020 through </a:t>
                      </a:r>
                      <a:r>
                        <a:rPr lang="en-US" sz="1600" baseline="0" dirty="0" smtClean="0"/>
                        <a:t>May 2021 with 2 option years.</a:t>
                      </a:r>
                    </a:p>
                    <a:p>
                      <a:r>
                        <a:rPr lang="en-US" sz="1600" dirty="0" smtClean="0"/>
                        <a:t>- At contractor’s location.</a:t>
                      </a:r>
                      <a:endParaRPr lang="en-US" sz="1600" dirty="0"/>
                    </a:p>
                  </a:txBody>
                  <a:tcPr/>
                </a:tc>
                <a:extLst>
                  <a:ext uri="{0D108BD9-81ED-4DB2-BD59-A6C34878D82A}">
                    <a16:rowId xmlns:a16="http://schemas.microsoft.com/office/drawing/2014/main" val="10001"/>
                  </a:ext>
                </a:extLst>
              </a:tr>
              <a:tr h="1190746">
                <a:tc>
                  <a:txBody>
                    <a:bodyPr/>
                    <a:lstStyle/>
                    <a:p>
                      <a:r>
                        <a:rPr lang="en-US" sz="1600" dirty="0" smtClean="0"/>
                        <a:t>Provide meeting/conference </a:t>
                      </a:r>
                      <a:r>
                        <a:rPr lang="en-US" sz="1600" smtClean="0"/>
                        <a:t>room with no </a:t>
                      </a:r>
                      <a:r>
                        <a:rPr lang="en-US" sz="1600" dirty="0" smtClean="0"/>
                        <a:t>less than</a:t>
                      </a:r>
                      <a:r>
                        <a:rPr lang="en-US" sz="1600" baseline="0" dirty="0" smtClean="0"/>
                        <a:t> 2000 square feet with seating for approx. 70 people. Provide audio visual support with approx. 17 push to talk mics and one podium mic, projector and screen, and wireless internet connection. Provide sleeping rooms for approx. 10 people for approx. 3-4 nights. Have availability to provide food and beverage services.  Support meeting dates in March, June, Sept, and December for 2-3 days.</a:t>
                      </a:r>
                      <a:endParaRPr lang="en-US" sz="1600" dirty="0"/>
                    </a:p>
                  </a:txBody>
                  <a:tcPr/>
                </a:tc>
                <a:tc>
                  <a:txBody>
                    <a:bodyPr/>
                    <a:lstStyle/>
                    <a:p>
                      <a:endParaRPr lang="en-US" dirty="0"/>
                    </a:p>
                  </a:txBody>
                  <a:tcPr/>
                </a:tc>
                <a:tc>
                  <a:txBody>
                    <a:bodyPr/>
                    <a:lstStyle/>
                    <a:p>
                      <a:r>
                        <a:rPr lang="en-US" sz="1600" baseline="0" dirty="0" smtClean="0"/>
                        <a:t>October 2018</a:t>
                      </a:r>
                      <a:endParaRPr lang="en-US" sz="1600" dirty="0"/>
                    </a:p>
                  </a:txBody>
                  <a:tcPr/>
                </a:tc>
                <a:tc>
                  <a:txBody>
                    <a:bodyPr/>
                    <a:lstStyle/>
                    <a:p>
                      <a:endParaRPr lang="en-US" dirty="0"/>
                    </a:p>
                  </a:txBody>
                  <a:tcPr/>
                </a:tc>
                <a:tc>
                  <a:txBody>
                    <a:bodyPr/>
                    <a:lstStyle/>
                    <a:p>
                      <a:pPr marL="0" indent="0">
                        <a:buFontTx/>
                        <a:buNone/>
                      </a:pPr>
                      <a:r>
                        <a:rPr lang="en-US" sz="1600" baseline="0" dirty="0" smtClean="0"/>
                        <a:t>- March 2019 through March 2020, with option years.</a:t>
                      </a:r>
                    </a:p>
                    <a:p>
                      <a:pPr marL="0" indent="0">
                        <a:buFontTx/>
                        <a:buNone/>
                      </a:pPr>
                      <a:r>
                        <a:rPr lang="en-US" sz="1600" baseline="0" dirty="0" smtClean="0"/>
                        <a:t>- At meeting location</a:t>
                      </a:r>
                      <a:endParaRPr lang="en-US" sz="1600" dirty="0"/>
                    </a:p>
                  </a:txBody>
                  <a:tcPr/>
                </a:tc>
                <a:extLst>
                  <a:ext uri="{0D108BD9-81ED-4DB2-BD59-A6C34878D82A}">
                    <a16:rowId xmlns:a16="http://schemas.microsoft.com/office/drawing/2014/main" val="10002"/>
                  </a:ext>
                </a:extLst>
              </a:tr>
              <a:tr h="121504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116644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52400" y="6781800"/>
            <a:ext cx="89154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Note: The Government does not guarantee that the information provided is firm/factual. It should not be used for </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bid and proposal purposes.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 Follow-on – current contract number provided       ** Assisted Acquisition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46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t>Equal Employment Opportunity (EEO)</a:t>
            </a:r>
            <a:endParaRPr lang="en-US" sz="39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DHRA EEO Office is the advocate, advisor, and manager of the DHRA Enterprise-wide EEO Program.</a:t>
            </a:r>
          </a:p>
          <a:p>
            <a:pPr marL="0" indent="0">
              <a:buNone/>
            </a:pPr>
            <a:endParaRPr lang="en-US" dirty="0"/>
          </a:p>
          <a:p>
            <a:pPr marL="0" indent="0">
              <a:buNone/>
            </a:pPr>
            <a:r>
              <a:rPr lang="en-US" dirty="0"/>
              <a:t>DHRA EEO Office provides the following services:</a:t>
            </a:r>
          </a:p>
          <a:p>
            <a:pPr marL="0" indent="0">
              <a:buNone/>
            </a:pPr>
            <a:r>
              <a:rPr lang="en-US" dirty="0"/>
              <a:t>	EEO Complaints Processing </a:t>
            </a:r>
          </a:p>
          <a:p>
            <a:pPr marL="0" indent="0">
              <a:buNone/>
            </a:pPr>
            <a:r>
              <a:rPr lang="en-US" dirty="0"/>
              <a:t>	EEO Training and Education </a:t>
            </a:r>
          </a:p>
          <a:p>
            <a:pPr marL="0" indent="0">
              <a:buNone/>
            </a:pPr>
            <a:r>
              <a:rPr lang="en-US" dirty="0"/>
              <a:t>	Affirmative Employment </a:t>
            </a:r>
          </a:p>
          <a:p>
            <a:pPr marL="0" indent="0">
              <a:buNone/>
            </a:pPr>
            <a:endParaRPr lang="en-US" dirty="0"/>
          </a:p>
          <a:p>
            <a:pPr marL="0" indent="0">
              <a:buNone/>
            </a:pPr>
            <a:r>
              <a:rPr lang="en-US" dirty="0"/>
              <a:t>Howard Jimenez, EEO Officer</a:t>
            </a:r>
          </a:p>
          <a:p>
            <a:pPr marL="0" indent="0">
              <a:buNone/>
            </a:pPr>
            <a:r>
              <a:rPr lang="en-US" dirty="0"/>
              <a:t>Dora Ford, Complaints Manager</a:t>
            </a:r>
          </a:p>
          <a:p>
            <a:endParaRPr lang="en-US" dirty="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44132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EEO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5903492"/>
              </p:ext>
            </p:extLst>
          </p:nvPr>
        </p:nvGraphicFramePr>
        <p:xfrm>
          <a:off x="0" y="1066801"/>
          <a:ext cx="9067801" cy="5338979"/>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2057401">
                  <a:extLst>
                    <a:ext uri="{9D8B030D-6E8A-4147-A177-3AD203B41FA5}">
                      <a16:colId xmlns:a16="http://schemas.microsoft.com/office/drawing/2014/main" val="20004"/>
                    </a:ext>
                  </a:extLst>
                </a:gridCol>
              </a:tblGrid>
              <a:tr h="731520">
                <a:tc>
                  <a:txBody>
                    <a:bodyPr/>
                    <a:lstStyle/>
                    <a:p>
                      <a:r>
                        <a:rPr lang="en-US" sz="1400" dirty="0" smtClean="0">
                          <a:solidFill>
                            <a:schemeClr val="bg1"/>
                          </a:solidFill>
                        </a:rPr>
                        <a:t>Description</a:t>
                      </a:r>
                      <a:r>
                        <a:rPr lang="en-US" sz="1400" baseline="0" dirty="0" smtClean="0">
                          <a:solidFill>
                            <a:schemeClr val="bg1"/>
                          </a:solidFill>
                        </a:rPr>
                        <a:t> of Requirement</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Planned Acquisition Strategy</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Est. </a:t>
                      </a:r>
                      <a:r>
                        <a:rPr lang="en-US" sz="1400" dirty="0" err="1" smtClean="0">
                          <a:solidFill>
                            <a:schemeClr val="bg1"/>
                          </a:solidFill>
                        </a:rPr>
                        <a:t>Sol</a:t>
                      </a:r>
                      <a:r>
                        <a:rPr lang="en-US" sz="1400" baseline="0" dirty="0" err="1" smtClean="0">
                          <a:solidFill>
                            <a:schemeClr val="bg1"/>
                          </a:solidFill>
                        </a:rPr>
                        <a:t>icitation</a:t>
                      </a:r>
                      <a:r>
                        <a:rPr lang="en-US" sz="1400" dirty="0" err="1" smtClean="0">
                          <a:solidFill>
                            <a:schemeClr val="bg1"/>
                          </a:solidFill>
                        </a:rPr>
                        <a:t>Date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NAICS Code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Period of Performance</a:t>
                      </a:r>
                    </a:p>
                    <a:p>
                      <a:r>
                        <a:rPr lang="en-US" sz="1400" dirty="0" smtClean="0">
                          <a:solidFill>
                            <a:schemeClr val="bg1"/>
                          </a:solidFill>
                        </a:rPr>
                        <a:t>Place of Performance</a:t>
                      </a:r>
                      <a:endParaRPr lang="en-US" sz="1400" dirty="0">
                        <a:solidFill>
                          <a:schemeClr val="bg1"/>
                        </a:solidFill>
                      </a:endParaRPr>
                    </a:p>
                  </a:txBody>
                  <a:tcPr>
                    <a:solidFill>
                      <a:schemeClr val="tx2"/>
                    </a:solidFill>
                  </a:tcPr>
                </a:tc>
                <a:extLst>
                  <a:ext uri="{0D108BD9-81ED-4DB2-BD59-A6C34878D82A}">
                    <a16:rowId xmlns:a16="http://schemas.microsoft.com/office/drawing/2014/main" val="10000"/>
                  </a:ext>
                </a:extLst>
              </a:tr>
              <a:tr h="1035221">
                <a:tc>
                  <a:txBody>
                    <a:bodyPr/>
                    <a:lstStyle/>
                    <a:p>
                      <a:r>
                        <a:rPr lang="en-US" dirty="0" smtClean="0"/>
                        <a:t>EEO Complaints Processing Support</a:t>
                      </a:r>
                    </a:p>
                    <a:p>
                      <a:r>
                        <a:rPr lang="en-US" dirty="0" smtClean="0"/>
                        <a:t>Counseling, Investigation,</a:t>
                      </a:r>
                      <a:r>
                        <a:rPr lang="en-US" baseline="0" dirty="0" smtClean="0"/>
                        <a:t> Management Inquiries</a:t>
                      </a:r>
                      <a:endParaRPr lang="en-US" dirty="0"/>
                    </a:p>
                  </a:txBody>
                  <a:tcPr/>
                </a:tc>
                <a:tc>
                  <a:txBody>
                    <a:bodyPr/>
                    <a:lstStyle/>
                    <a:p>
                      <a:r>
                        <a:rPr lang="en-US" dirty="0" smtClean="0"/>
                        <a:t>8(a)</a:t>
                      </a:r>
                      <a:r>
                        <a:rPr lang="en-US" baseline="0" dirty="0" smtClean="0"/>
                        <a:t> sole </a:t>
                      </a:r>
                      <a:r>
                        <a:rPr lang="en-US" baseline="0" dirty="0" err="1" smtClean="0"/>
                        <a:t>soure</a:t>
                      </a:r>
                      <a:endParaRPr lang="en-US" dirty="0"/>
                    </a:p>
                  </a:txBody>
                  <a:tcPr/>
                </a:tc>
                <a:tc>
                  <a:txBody>
                    <a:bodyPr/>
                    <a:lstStyle/>
                    <a:p>
                      <a:endParaRPr lang="en-US" dirty="0"/>
                    </a:p>
                  </a:txBody>
                  <a:tcPr/>
                </a:tc>
                <a:tc>
                  <a:txBody>
                    <a:bodyPr/>
                    <a:lstStyle/>
                    <a:p>
                      <a:r>
                        <a:rPr lang="en-US" sz="1600" dirty="0" smtClean="0"/>
                        <a:t>541612</a:t>
                      </a:r>
                      <a:endParaRPr lang="en-US" sz="1600" dirty="0"/>
                    </a:p>
                  </a:txBody>
                  <a:tcPr/>
                </a:tc>
                <a:tc>
                  <a:txBody>
                    <a:bodyPr/>
                    <a:lstStyle/>
                    <a:p>
                      <a:r>
                        <a:rPr lang="en-US" dirty="0" smtClean="0"/>
                        <a:t>August 1, 2018 – July 31, 20223</a:t>
                      </a:r>
                    </a:p>
                    <a:p>
                      <a:r>
                        <a:rPr lang="en-US" dirty="0" smtClean="0"/>
                        <a:t>Off-site</a:t>
                      </a:r>
                      <a:endParaRPr lang="en-US" dirty="0"/>
                    </a:p>
                  </a:txBody>
                  <a:tcPr/>
                </a:tc>
                <a:extLst>
                  <a:ext uri="{0D108BD9-81ED-4DB2-BD59-A6C34878D82A}">
                    <a16:rowId xmlns:a16="http://schemas.microsoft.com/office/drawing/2014/main" val="10001"/>
                  </a:ext>
                </a:extLst>
              </a:tr>
              <a:tr h="1190746">
                <a:tc>
                  <a:txBody>
                    <a:bodyPr/>
                    <a:lstStyle/>
                    <a:p>
                      <a:r>
                        <a:rPr lang="en-US" dirty="0" smtClean="0"/>
                        <a:t>Electronic </a:t>
                      </a:r>
                      <a:r>
                        <a:rPr lang="en-US" smtClean="0"/>
                        <a:t>Web-based EEO Case </a:t>
                      </a:r>
                      <a:r>
                        <a:rPr lang="en-US" dirty="0" smtClean="0"/>
                        <a:t>Management</a:t>
                      </a:r>
                      <a:r>
                        <a:rPr lang="en-US" baseline="0" dirty="0" smtClean="0"/>
                        <a:t> System</a:t>
                      </a:r>
                      <a:endParaRPr lang="en-US" dirty="0"/>
                    </a:p>
                  </a:txBody>
                  <a:tcPr/>
                </a:tc>
                <a:tc>
                  <a:txBody>
                    <a:bodyPr/>
                    <a:lstStyle/>
                    <a:p>
                      <a:r>
                        <a:rPr lang="en-US" dirty="0" smtClean="0"/>
                        <a:t>Small business set </a:t>
                      </a:r>
                      <a:r>
                        <a:rPr lang="en-US" dirty="0" smtClean="0"/>
                        <a:t>aside/TBD</a:t>
                      </a:r>
                      <a:endParaRPr lang="en-US" dirty="0"/>
                    </a:p>
                  </a:txBody>
                  <a:tcPr/>
                </a:tc>
                <a:tc>
                  <a:txBody>
                    <a:bodyPr/>
                    <a:lstStyle/>
                    <a:p>
                      <a:endParaRPr lang="en-US" dirty="0"/>
                    </a:p>
                  </a:txBody>
                  <a:tcPr/>
                </a:tc>
                <a:tc>
                  <a:txBody>
                    <a:bodyPr/>
                    <a:lstStyle/>
                    <a:p>
                      <a:r>
                        <a:rPr lang="en-US" sz="1600" dirty="0" smtClean="0"/>
                        <a:t>541612</a:t>
                      </a:r>
                      <a:endParaRPr lang="en-US" sz="1600" dirty="0"/>
                    </a:p>
                  </a:txBody>
                  <a:tcPr/>
                </a:tc>
                <a:tc>
                  <a:txBody>
                    <a:bodyPr/>
                    <a:lstStyle/>
                    <a:p>
                      <a:r>
                        <a:rPr lang="en-US" dirty="0" smtClean="0"/>
                        <a:t>October 1, 2018 – September 30, 2023</a:t>
                      </a:r>
                      <a:endParaRPr lang="en-US" dirty="0"/>
                    </a:p>
                  </a:txBody>
                  <a:tcPr/>
                </a:tc>
                <a:extLst>
                  <a:ext uri="{0D108BD9-81ED-4DB2-BD59-A6C34878D82A}">
                    <a16:rowId xmlns:a16="http://schemas.microsoft.com/office/drawing/2014/main" val="10002"/>
                  </a:ext>
                </a:extLst>
              </a:tr>
              <a:tr h="121504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116644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52399" y="6391870"/>
            <a:ext cx="8915402" cy="461665"/>
          </a:xfrm>
          <a:prstGeom prst="rect">
            <a:avLst/>
          </a:prstGeom>
          <a:noFill/>
        </p:spPr>
        <p:txBody>
          <a:bodyPr wrap="square" rtlCol="0">
            <a:spAutoFit/>
          </a:bodyPr>
          <a:lstStyle/>
          <a:p>
            <a:r>
              <a:rPr lang="en-US" sz="1100" dirty="0" smtClean="0"/>
              <a:t>Note: The Government does not guarantee that the information provided is firm/factual. It should not be used for </a:t>
            </a:r>
            <a:r>
              <a:rPr lang="en-US" sz="1200" dirty="0" smtClean="0"/>
              <a:t>bid and proposal purposes.</a:t>
            </a:r>
          </a:p>
          <a:p>
            <a:r>
              <a:rPr lang="en-US" sz="1100" dirty="0" smtClean="0"/>
              <a:t>* Follow-on – current contract number provided       ** </a:t>
            </a:r>
            <a:r>
              <a:rPr lang="en-US" sz="1100" smtClean="0"/>
              <a:t>Assisted Acquisition </a:t>
            </a:r>
            <a:endParaRPr lang="en-US" sz="1100" dirty="0"/>
          </a:p>
        </p:txBody>
      </p:sp>
    </p:spTree>
    <p:extLst>
      <p:ext uri="{BB962C8B-B14F-4D97-AF65-F5344CB8AC3E}">
        <p14:creationId xmlns:p14="http://schemas.microsoft.com/office/powerpoint/2010/main" val="211458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Human Resources &amp; Talent Management </a:t>
            </a:r>
            <a:endParaRPr lang="en-US" sz="3400" dirty="0"/>
          </a:p>
        </p:txBody>
      </p:sp>
      <p:sp>
        <p:nvSpPr>
          <p:cNvPr id="3" name="Content Placeholder 2"/>
          <p:cNvSpPr>
            <a:spLocks noGrp="1"/>
          </p:cNvSpPr>
          <p:nvPr>
            <p:ph idx="1"/>
          </p:nvPr>
        </p:nvSpPr>
        <p:spPr/>
        <p:txBody>
          <a:bodyPr/>
          <a:lstStyle/>
          <a:p>
            <a:r>
              <a:rPr lang="en-US" dirty="0"/>
              <a:t>HR Mission: To support and provide the Director, DHRA senior leaders and employees across the DHRA Enterprise with a range of human resource functions.</a:t>
            </a:r>
          </a:p>
          <a:p>
            <a:endParaRPr lang="en-US" dirty="0"/>
          </a:p>
          <a:p>
            <a:r>
              <a:rPr lang="en-US" dirty="0"/>
              <a:t>Responsibilities</a:t>
            </a:r>
          </a:p>
          <a:p>
            <a:pPr lvl="1"/>
            <a:r>
              <a:rPr lang="en-US" dirty="0"/>
              <a:t>Human Resources policies and procedures</a:t>
            </a:r>
          </a:p>
          <a:p>
            <a:pPr lvl="1"/>
            <a:r>
              <a:rPr lang="en-US" dirty="0"/>
              <a:t>Human Resources Strategic Plan</a:t>
            </a:r>
          </a:p>
          <a:p>
            <a:pPr lvl="1"/>
            <a:r>
              <a:rPr lang="en-US" dirty="0"/>
              <a:t>Monitor employee life cycle </a:t>
            </a:r>
          </a:p>
        </p:txBody>
      </p:sp>
    </p:spTree>
    <p:extLst>
      <p:ext uri="{BB962C8B-B14F-4D97-AF65-F5344CB8AC3E}">
        <p14:creationId xmlns:p14="http://schemas.microsoft.com/office/powerpoint/2010/main" val="278809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HR &amp; TM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9985465"/>
              </p:ext>
            </p:extLst>
          </p:nvPr>
        </p:nvGraphicFramePr>
        <p:xfrm>
          <a:off x="0" y="1066801"/>
          <a:ext cx="9067801" cy="549247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2133601">
                  <a:extLst>
                    <a:ext uri="{9D8B030D-6E8A-4147-A177-3AD203B41FA5}">
                      <a16:colId xmlns:a16="http://schemas.microsoft.com/office/drawing/2014/main" val="20004"/>
                    </a:ext>
                  </a:extLst>
                </a:gridCol>
              </a:tblGrid>
              <a:tr h="731520">
                <a:tc>
                  <a:txBody>
                    <a:bodyPr/>
                    <a:lstStyle/>
                    <a:p>
                      <a:r>
                        <a:rPr lang="en-US" sz="1400" dirty="0" smtClean="0">
                          <a:solidFill>
                            <a:schemeClr val="bg1"/>
                          </a:solidFill>
                        </a:rPr>
                        <a:t>Description</a:t>
                      </a:r>
                      <a:r>
                        <a:rPr lang="en-US" sz="1400" baseline="0" dirty="0" smtClean="0">
                          <a:solidFill>
                            <a:schemeClr val="bg1"/>
                          </a:solidFill>
                        </a:rPr>
                        <a:t> of Requirement</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Planned Acquisition Strategy</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Est. </a:t>
                      </a:r>
                      <a:r>
                        <a:rPr lang="en-US" sz="1400" dirty="0" err="1" smtClean="0">
                          <a:solidFill>
                            <a:schemeClr val="bg1"/>
                          </a:solidFill>
                        </a:rPr>
                        <a:t>Sol</a:t>
                      </a:r>
                      <a:r>
                        <a:rPr lang="en-US" sz="1400" baseline="0" dirty="0" err="1" smtClean="0">
                          <a:solidFill>
                            <a:schemeClr val="bg1"/>
                          </a:solidFill>
                        </a:rPr>
                        <a:t>icitation</a:t>
                      </a:r>
                      <a:r>
                        <a:rPr lang="en-US" sz="1400" dirty="0" err="1" smtClean="0">
                          <a:solidFill>
                            <a:schemeClr val="bg1"/>
                          </a:solidFill>
                        </a:rPr>
                        <a:t>Date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NAICS Code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Period of Performance</a:t>
                      </a:r>
                    </a:p>
                    <a:p>
                      <a:r>
                        <a:rPr lang="en-US" sz="1400" dirty="0" smtClean="0">
                          <a:solidFill>
                            <a:schemeClr val="bg1"/>
                          </a:solidFill>
                        </a:rPr>
                        <a:t>Place of Performance</a:t>
                      </a:r>
                      <a:endParaRPr lang="en-US" sz="1400" dirty="0">
                        <a:solidFill>
                          <a:schemeClr val="bg1"/>
                        </a:solidFill>
                      </a:endParaRPr>
                    </a:p>
                  </a:txBody>
                  <a:tcPr>
                    <a:solidFill>
                      <a:schemeClr val="tx2"/>
                    </a:solidFill>
                  </a:tcPr>
                </a:tc>
                <a:extLst>
                  <a:ext uri="{0D108BD9-81ED-4DB2-BD59-A6C34878D82A}">
                    <a16:rowId xmlns:a16="http://schemas.microsoft.com/office/drawing/2014/main" val="10000"/>
                  </a:ext>
                </a:extLst>
              </a:tr>
              <a:tr h="1035221">
                <a:tc>
                  <a:txBody>
                    <a:bodyPr/>
                    <a:lstStyle/>
                    <a:p>
                      <a:r>
                        <a:rPr lang="en-US" dirty="0" smtClean="0"/>
                        <a:t>HR-Basic HR skills training in the areas of benefits, classification, recruitment,</a:t>
                      </a:r>
                      <a:r>
                        <a:rPr lang="en-US" baseline="0" dirty="0" smtClean="0"/>
                        <a:t> employee relations and labor relations</a:t>
                      </a:r>
                      <a:endParaRPr lang="en-US" dirty="0"/>
                    </a:p>
                  </a:txBody>
                  <a:tcPr/>
                </a:tc>
                <a:tc>
                  <a:txBody>
                    <a:bodyPr/>
                    <a:lstStyle/>
                    <a:p>
                      <a:r>
                        <a:rPr lang="en-US" dirty="0" smtClean="0"/>
                        <a:t>Full</a:t>
                      </a:r>
                      <a:r>
                        <a:rPr lang="en-US" baseline="0" dirty="0" smtClean="0"/>
                        <a:t> and open competition</a:t>
                      </a:r>
                      <a:endParaRPr lang="en-US" dirty="0"/>
                    </a:p>
                  </a:txBody>
                  <a:tcPr/>
                </a:tc>
                <a:tc>
                  <a:txBody>
                    <a:bodyPr/>
                    <a:lstStyle/>
                    <a:p>
                      <a:r>
                        <a:rPr lang="en-US" dirty="0" smtClean="0"/>
                        <a:t>Aug</a:t>
                      </a:r>
                      <a:r>
                        <a:rPr lang="en-US" baseline="0" dirty="0" smtClean="0"/>
                        <a:t> 2018</a:t>
                      </a:r>
                      <a:endParaRPr lang="en-US" dirty="0"/>
                    </a:p>
                  </a:txBody>
                  <a:tcPr/>
                </a:tc>
                <a:tc>
                  <a:txBody>
                    <a:bodyPr/>
                    <a:lstStyle/>
                    <a:p>
                      <a:r>
                        <a:rPr lang="en-US" sz="1400" dirty="0" smtClean="0"/>
                        <a:t>611710</a:t>
                      </a:r>
                      <a:endParaRPr lang="en-US" sz="1400" dirty="0"/>
                    </a:p>
                  </a:txBody>
                  <a:tcPr/>
                </a:tc>
                <a:tc>
                  <a:txBody>
                    <a:bodyPr/>
                    <a:lstStyle/>
                    <a:p>
                      <a:r>
                        <a:rPr lang="en-US" dirty="0" smtClean="0"/>
                        <a:t>Aug</a:t>
                      </a:r>
                      <a:r>
                        <a:rPr lang="en-US" baseline="0" dirty="0" smtClean="0"/>
                        <a:t> 2018</a:t>
                      </a:r>
                      <a:r>
                        <a:rPr lang="en-US" dirty="0" smtClean="0"/>
                        <a:t> with options/onsite at DHRA</a:t>
                      </a:r>
                      <a:endParaRPr lang="en-US" dirty="0"/>
                    </a:p>
                  </a:txBody>
                  <a:tcPr/>
                </a:tc>
                <a:extLst>
                  <a:ext uri="{0D108BD9-81ED-4DB2-BD59-A6C34878D82A}">
                    <a16:rowId xmlns:a16="http://schemas.microsoft.com/office/drawing/2014/main" val="10001"/>
                  </a:ext>
                </a:extLst>
              </a:tr>
              <a:tr h="1190746">
                <a:tc>
                  <a:txBody>
                    <a:bodyPr/>
                    <a:lstStyle/>
                    <a:p>
                      <a:r>
                        <a:rPr lang="en-US" dirty="0" smtClean="0"/>
                        <a:t>TM - Core Competency</a:t>
                      </a:r>
                      <a:r>
                        <a:rPr lang="en-US" baseline="0" dirty="0" smtClean="0"/>
                        <a:t> classes, specific classes yet to be determined.</a:t>
                      </a:r>
                      <a:endParaRPr lang="en-US" dirty="0"/>
                    </a:p>
                  </a:txBody>
                  <a:tcPr/>
                </a:tc>
                <a:tc>
                  <a:txBody>
                    <a:bodyPr/>
                    <a:lstStyle/>
                    <a:p>
                      <a:r>
                        <a:rPr lang="en-US" dirty="0" smtClean="0"/>
                        <a:t>Full</a:t>
                      </a:r>
                      <a:r>
                        <a:rPr lang="en-US" baseline="0" dirty="0" smtClean="0"/>
                        <a:t> and open competition</a:t>
                      </a:r>
                      <a:endParaRPr lang="en-US" dirty="0"/>
                    </a:p>
                  </a:txBody>
                  <a:tcPr/>
                </a:tc>
                <a:tc>
                  <a:txBody>
                    <a:bodyPr/>
                    <a:lstStyle/>
                    <a:p>
                      <a:r>
                        <a:rPr lang="en-US" dirty="0" smtClean="0"/>
                        <a:t>Jan 2019</a:t>
                      </a:r>
                      <a:endParaRPr lang="en-US" dirty="0"/>
                    </a:p>
                  </a:txBody>
                  <a:tcPr/>
                </a:tc>
                <a:tc>
                  <a:txBody>
                    <a:bodyPr/>
                    <a:lstStyle/>
                    <a:p>
                      <a:r>
                        <a:rPr lang="en-US" sz="1400" dirty="0" smtClean="0"/>
                        <a:t>611430</a:t>
                      </a:r>
                      <a:endParaRPr lang="en-US" sz="1400" dirty="0"/>
                    </a:p>
                  </a:txBody>
                  <a:tcPr/>
                </a:tc>
                <a:tc>
                  <a:txBody>
                    <a:bodyPr/>
                    <a:lstStyle/>
                    <a:p>
                      <a:r>
                        <a:rPr lang="en-US" dirty="0" smtClean="0"/>
                        <a:t>Jan 2019 with options/onsite at DHRA</a:t>
                      </a:r>
                      <a:endParaRPr lang="en-US" dirty="0"/>
                    </a:p>
                  </a:txBody>
                  <a:tcPr/>
                </a:tc>
                <a:extLst>
                  <a:ext uri="{0D108BD9-81ED-4DB2-BD59-A6C34878D82A}">
                    <a16:rowId xmlns:a16="http://schemas.microsoft.com/office/drawing/2014/main" val="10002"/>
                  </a:ext>
                </a:extLst>
              </a:tr>
              <a:tr h="1215047">
                <a:tc>
                  <a:txBody>
                    <a:bodyPr/>
                    <a:lstStyle/>
                    <a:p>
                      <a:r>
                        <a:rPr lang="en-US" dirty="0" smtClean="0"/>
                        <a:t>TM - Leadership training</a:t>
                      </a:r>
                      <a:r>
                        <a:rPr lang="en-US" baseline="0" dirty="0" smtClean="0"/>
                        <a:t> for mid and early career</a:t>
                      </a:r>
                      <a:endParaRPr lang="en-US" dirty="0"/>
                    </a:p>
                  </a:txBody>
                  <a:tcPr/>
                </a:tc>
                <a:tc>
                  <a:txBody>
                    <a:bodyPr/>
                    <a:lstStyle/>
                    <a:p>
                      <a:r>
                        <a:rPr lang="en-US" dirty="0" smtClean="0"/>
                        <a:t>Full and open competition</a:t>
                      </a:r>
                      <a:endParaRPr lang="en-US" dirty="0"/>
                    </a:p>
                  </a:txBody>
                  <a:tcPr/>
                </a:tc>
                <a:tc>
                  <a:txBody>
                    <a:bodyPr/>
                    <a:lstStyle/>
                    <a:p>
                      <a:r>
                        <a:rPr lang="en-US" dirty="0" smtClean="0"/>
                        <a:t>Jan 2019</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Jan 2019 with options/onsite at DHRA</a:t>
                      </a:r>
                    </a:p>
                  </a:txBody>
                  <a:tcPr/>
                </a:tc>
                <a:extLst>
                  <a:ext uri="{0D108BD9-81ED-4DB2-BD59-A6C34878D82A}">
                    <a16:rowId xmlns:a16="http://schemas.microsoft.com/office/drawing/2014/main" val="10003"/>
                  </a:ext>
                </a:extLst>
              </a:tr>
              <a:tr h="1166445">
                <a:tc>
                  <a:txBody>
                    <a:bodyPr/>
                    <a:lstStyle/>
                    <a:p>
                      <a:r>
                        <a:rPr lang="en-US" dirty="0" smtClean="0"/>
                        <a:t>TM -Executive</a:t>
                      </a:r>
                      <a:r>
                        <a:rPr lang="en-US" baseline="0" dirty="0" smtClean="0"/>
                        <a:t> Coaching</a:t>
                      </a:r>
                      <a:endParaRPr lang="en-US" dirty="0"/>
                    </a:p>
                  </a:txBody>
                  <a:tcPr/>
                </a:tc>
                <a:tc>
                  <a:txBody>
                    <a:bodyPr/>
                    <a:lstStyle/>
                    <a:p>
                      <a:r>
                        <a:rPr lang="en-US" dirty="0" smtClean="0"/>
                        <a:t>Full and open competition</a:t>
                      </a:r>
                      <a:endParaRPr lang="en-US" dirty="0"/>
                    </a:p>
                  </a:txBody>
                  <a:tcPr/>
                </a:tc>
                <a:tc>
                  <a:txBody>
                    <a:bodyPr/>
                    <a:lstStyle/>
                    <a:p>
                      <a:r>
                        <a:rPr lang="en-US" dirty="0" smtClean="0"/>
                        <a:t>Jan 2019</a:t>
                      </a:r>
                      <a:endParaRPr lang="en-US" dirty="0"/>
                    </a:p>
                  </a:txBody>
                  <a:tcPr/>
                </a:tc>
                <a:tc>
                  <a:txBody>
                    <a:bodyPr/>
                    <a:lstStyle/>
                    <a:p>
                      <a:r>
                        <a:rPr lang="en-US" sz="1400" dirty="0" smtClean="0"/>
                        <a:t>611430</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Jan 2019 with options/onsite at DHRA</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52399" y="6391870"/>
            <a:ext cx="8915402" cy="461665"/>
          </a:xfrm>
          <a:prstGeom prst="rect">
            <a:avLst/>
          </a:prstGeom>
          <a:noFill/>
        </p:spPr>
        <p:txBody>
          <a:bodyPr wrap="square" rtlCol="0">
            <a:spAutoFit/>
          </a:bodyPr>
          <a:lstStyle/>
          <a:p>
            <a:r>
              <a:rPr lang="en-US" sz="1100" dirty="0" smtClean="0"/>
              <a:t>Note: The Government does not guarantee that the information provided is firm/factual. It should not be used for </a:t>
            </a:r>
            <a:r>
              <a:rPr lang="en-US" sz="1200" dirty="0" smtClean="0"/>
              <a:t>bid and proposal purposes.</a:t>
            </a:r>
          </a:p>
          <a:p>
            <a:r>
              <a:rPr lang="en-US" sz="1100" dirty="0" smtClean="0"/>
              <a:t>* Follow-on – current contract number provided       ** </a:t>
            </a:r>
            <a:r>
              <a:rPr lang="en-US" sz="1100" smtClean="0"/>
              <a:t>Assisted Acquisition </a:t>
            </a:r>
            <a:endParaRPr lang="en-US" sz="1100" dirty="0"/>
          </a:p>
        </p:txBody>
      </p:sp>
      <p:pic>
        <p:nvPicPr>
          <p:cNvPr id="3" name="Picture 2"/>
          <p:cNvPicPr>
            <a:picLocks noChangeAspect="1"/>
          </p:cNvPicPr>
          <p:nvPr/>
        </p:nvPicPr>
        <p:blipFill>
          <a:blip r:embed="rId3"/>
          <a:stretch>
            <a:fillRect/>
          </a:stretch>
        </p:blipFill>
        <p:spPr>
          <a:xfrm>
            <a:off x="6172200" y="4267200"/>
            <a:ext cx="768163" cy="377985"/>
          </a:xfrm>
          <a:prstGeom prst="rect">
            <a:avLst/>
          </a:prstGeom>
        </p:spPr>
      </p:pic>
    </p:spTree>
    <p:extLst>
      <p:ext uri="{BB962C8B-B14F-4D97-AF65-F5344CB8AC3E}">
        <p14:creationId xmlns:p14="http://schemas.microsoft.com/office/powerpoint/2010/main" val="216385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Ombudsman (OMB)</a:t>
            </a:r>
            <a:endParaRPr lang="en-US" sz="4000" dirty="0"/>
          </a:p>
        </p:txBody>
      </p:sp>
      <p:sp>
        <p:nvSpPr>
          <p:cNvPr id="3" name="Content Placeholder 2"/>
          <p:cNvSpPr>
            <a:spLocks noGrp="1"/>
          </p:cNvSpPr>
          <p:nvPr>
            <p:ph idx="1"/>
          </p:nvPr>
        </p:nvSpPr>
        <p:spPr/>
        <p:txBody>
          <a:bodyPr>
            <a:normAutofit lnSpcReduction="10000"/>
          </a:bodyPr>
          <a:lstStyle/>
          <a:p>
            <a:r>
              <a:rPr lang="en-US" dirty="0"/>
              <a:t>Established in July 2017, the Office of the Ombudsman (“Office”) was created to offer DHRA employees an independent, neutral, confidential, and informal resource available to engage on all types of issues without fear of retaliation. The Office focuses on the early identification and resolution of workplace issues in order to promote the productivity and morale of the DHRA workforce. </a:t>
            </a:r>
            <a:endParaRPr lang="en-US" dirty="0" smtClean="0"/>
          </a:p>
          <a:p>
            <a:r>
              <a:rPr lang="en-US" dirty="0" smtClean="0"/>
              <a:t>No planned acquisitions at this time.</a:t>
            </a:r>
            <a:endParaRPr lang="en-US" dirty="0"/>
          </a:p>
        </p:txBody>
      </p:sp>
    </p:spTree>
    <p:extLst>
      <p:ext uri="{BB962C8B-B14F-4D97-AF65-F5344CB8AC3E}">
        <p14:creationId xmlns:p14="http://schemas.microsoft.com/office/powerpoint/2010/main" val="355143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Office of the General Counsel (OGC)</a:t>
            </a:r>
            <a:endParaRPr lang="en-US" sz="4000" dirty="0"/>
          </a:p>
        </p:txBody>
      </p:sp>
      <p:sp>
        <p:nvSpPr>
          <p:cNvPr id="3" name="Content Placeholder 2"/>
          <p:cNvSpPr>
            <a:spLocks noGrp="1"/>
          </p:cNvSpPr>
          <p:nvPr>
            <p:ph idx="1"/>
          </p:nvPr>
        </p:nvSpPr>
        <p:spPr/>
        <p:txBody>
          <a:bodyPr/>
          <a:lstStyle/>
          <a:p>
            <a:r>
              <a:rPr lang="en-US" dirty="0" smtClean="0"/>
              <a:t>Lawyers.</a:t>
            </a:r>
          </a:p>
          <a:p>
            <a:endParaRPr lang="en-US" dirty="0"/>
          </a:p>
          <a:p>
            <a:r>
              <a:rPr lang="en-US" dirty="0" smtClean="0"/>
              <a:t>No planned acquisitions at this time</a:t>
            </a:r>
            <a:endParaRPr lang="en-US" dirty="0"/>
          </a:p>
        </p:txBody>
      </p:sp>
    </p:spTree>
    <p:extLst>
      <p:ext uri="{BB962C8B-B14F-4D97-AF65-F5344CB8AC3E}">
        <p14:creationId xmlns:p14="http://schemas.microsoft.com/office/powerpoint/2010/main" val="294123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Mission Support Directorate (MSD)</a:t>
            </a:r>
            <a:endParaRPr lang="en-US" sz="4000" dirty="0"/>
          </a:p>
        </p:txBody>
      </p:sp>
      <p:sp>
        <p:nvSpPr>
          <p:cNvPr id="3" name="Content Placeholder 2"/>
          <p:cNvSpPr>
            <a:spLocks noGrp="1"/>
          </p:cNvSpPr>
          <p:nvPr>
            <p:ph idx="1"/>
          </p:nvPr>
        </p:nvSpPr>
        <p:spPr/>
        <p:txBody>
          <a:bodyPr/>
          <a:lstStyle/>
          <a:p>
            <a:pPr marL="341313" lvl="1" indent="-341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Mission:  </a:t>
            </a:r>
          </a:p>
          <a:p>
            <a:pPr marL="741363" lvl="2" indent="-341313"/>
            <a:r>
              <a:rPr lang="en-US" sz="2800" dirty="0">
                <a:latin typeface="Times New Roman" panose="02020603050405020304" pitchFamily="18" charset="0"/>
                <a:cs typeface="Times New Roman" panose="02020603050405020304" pitchFamily="18" charset="0"/>
              </a:rPr>
              <a:t>To provide DHRA enterprise operational support to enable accomplishment of the enterprise-wide DHRA mission objectives through delivering analytically-based business solutions and world class customer-focused service </a:t>
            </a:r>
          </a:p>
          <a:p>
            <a:r>
              <a:rPr lang="en-US" sz="2800" dirty="0">
                <a:latin typeface="Times New Roman" panose="02020603050405020304" pitchFamily="18" charset="0"/>
                <a:cs typeface="Times New Roman" panose="02020603050405020304" pitchFamily="18" charset="0"/>
              </a:rPr>
              <a:t>Responsibilities: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Security</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Facilities Management</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Property Accountability</a:t>
            </a:r>
          </a:p>
        </p:txBody>
      </p:sp>
    </p:spTree>
    <p:extLst>
      <p:ext uri="{BB962C8B-B14F-4D97-AF65-F5344CB8AC3E}">
        <p14:creationId xmlns:p14="http://schemas.microsoft.com/office/powerpoint/2010/main" val="329506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MSD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0841973"/>
              </p:ext>
            </p:extLst>
          </p:nvPr>
        </p:nvGraphicFramePr>
        <p:xfrm>
          <a:off x="76200" y="1066801"/>
          <a:ext cx="8991601" cy="6178911"/>
        </p:xfrm>
        <a:graphic>
          <a:graphicData uri="http://schemas.openxmlformats.org/drawingml/2006/table">
            <a:tbl>
              <a:tblPr firstRow="1" bandRow="1">
                <a:tableStyleId>{5C22544A-7EE6-4342-B048-85BDC9FD1C3A}</a:tableStyleId>
              </a:tblPr>
              <a:tblGrid>
                <a:gridCol w="3097946">
                  <a:extLst>
                    <a:ext uri="{9D8B030D-6E8A-4147-A177-3AD203B41FA5}">
                      <a16:colId xmlns:a16="http://schemas.microsoft.com/office/drawing/2014/main" val="20000"/>
                    </a:ext>
                  </a:extLst>
                </a:gridCol>
                <a:gridCol w="1964551">
                  <a:extLst>
                    <a:ext uri="{9D8B030D-6E8A-4147-A177-3AD203B41FA5}">
                      <a16:colId xmlns:a16="http://schemas.microsoft.com/office/drawing/2014/main" val="20001"/>
                    </a:ext>
                  </a:extLst>
                </a:gridCol>
                <a:gridCol w="1057835">
                  <a:extLst>
                    <a:ext uri="{9D8B030D-6E8A-4147-A177-3AD203B41FA5}">
                      <a16:colId xmlns:a16="http://schemas.microsoft.com/office/drawing/2014/main" val="2520710603"/>
                    </a:ext>
                  </a:extLst>
                </a:gridCol>
                <a:gridCol w="982276">
                  <a:extLst>
                    <a:ext uri="{9D8B030D-6E8A-4147-A177-3AD203B41FA5}">
                      <a16:colId xmlns:a16="http://schemas.microsoft.com/office/drawing/2014/main" val="20003"/>
                    </a:ext>
                  </a:extLst>
                </a:gridCol>
                <a:gridCol w="1888993">
                  <a:extLst>
                    <a:ext uri="{9D8B030D-6E8A-4147-A177-3AD203B41FA5}">
                      <a16:colId xmlns:a16="http://schemas.microsoft.com/office/drawing/2014/main" val="3764879605"/>
                    </a:ext>
                  </a:extLst>
                </a:gridCol>
              </a:tblGrid>
              <a:tr h="1030681">
                <a:tc>
                  <a:txBody>
                    <a:bodyPr/>
                    <a:lstStyle/>
                    <a:p>
                      <a:r>
                        <a:rPr lang="en-US" sz="1400" dirty="0" smtClean="0">
                          <a:solidFill>
                            <a:schemeClr val="bg1"/>
                          </a:solidFill>
                        </a:rPr>
                        <a:t>Description</a:t>
                      </a:r>
                      <a:r>
                        <a:rPr lang="en-US" sz="1400" baseline="0" dirty="0" smtClean="0">
                          <a:solidFill>
                            <a:schemeClr val="bg1"/>
                          </a:solidFill>
                        </a:rPr>
                        <a:t> of Requirement</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Planned Acquisition Strategy</a:t>
                      </a:r>
                      <a:endParaRPr lang="en-US" sz="1400" dirty="0">
                        <a:solidFill>
                          <a:schemeClr val="bg1"/>
                        </a:solidFill>
                      </a:endParaRPr>
                    </a:p>
                  </a:txBody>
                  <a:tcPr>
                    <a:solidFill>
                      <a:schemeClr val="tx2"/>
                    </a:solidFill>
                  </a:tcPr>
                </a:tc>
                <a:tc>
                  <a:txBody>
                    <a:bodyPr/>
                    <a:lstStyle/>
                    <a:p>
                      <a:r>
                        <a:rPr lang="en-US" sz="1200" dirty="0" smtClean="0">
                          <a:solidFill>
                            <a:schemeClr val="bg1"/>
                          </a:solidFill>
                        </a:rPr>
                        <a:t>Est. </a:t>
                      </a:r>
                      <a:r>
                        <a:rPr lang="en-US" sz="1100" dirty="0" smtClean="0">
                          <a:solidFill>
                            <a:schemeClr val="bg1"/>
                          </a:solidFill>
                        </a:rPr>
                        <a:t>Sol</a:t>
                      </a:r>
                      <a:r>
                        <a:rPr lang="en-US" sz="1100" baseline="0" dirty="0" smtClean="0">
                          <a:solidFill>
                            <a:schemeClr val="bg1"/>
                          </a:solidFill>
                        </a:rPr>
                        <a:t>icitation</a:t>
                      </a:r>
                      <a:endParaRPr lang="en-US" sz="1200" dirty="0">
                        <a:solidFill>
                          <a:schemeClr val="bg1"/>
                        </a:solidFill>
                      </a:endParaRPr>
                    </a:p>
                  </a:txBody>
                  <a:tcPr>
                    <a:solidFill>
                      <a:schemeClr val="tx2"/>
                    </a:solidFill>
                  </a:tcPr>
                </a:tc>
                <a:tc>
                  <a:txBody>
                    <a:bodyPr/>
                    <a:lstStyle/>
                    <a:p>
                      <a:r>
                        <a:rPr lang="en-US" sz="1400" dirty="0" smtClean="0">
                          <a:solidFill>
                            <a:schemeClr val="bg1"/>
                          </a:solidFill>
                        </a:rPr>
                        <a:t>NAICS Code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Period of Performance</a:t>
                      </a:r>
                    </a:p>
                    <a:p>
                      <a:r>
                        <a:rPr lang="en-US" sz="1400" dirty="0" smtClean="0">
                          <a:solidFill>
                            <a:schemeClr val="bg1"/>
                          </a:solidFill>
                        </a:rPr>
                        <a:t>Place of Performance</a:t>
                      </a:r>
                      <a:endParaRPr lang="en-US" sz="1400" dirty="0">
                        <a:solidFill>
                          <a:schemeClr val="bg1"/>
                        </a:solidFill>
                      </a:endParaRPr>
                    </a:p>
                  </a:txBody>
                  <a:tcPr>
                    <a:solidFill>
                      <a:schemeClr val="tx2"/>
                    </a:solidFill>
                  </a:tcPr>
                </a:tc>
                <a:extLst>
                  <a:ext uri="{0D108BD9-81ED-4DB2-BD59-A6C34878D82A}">
                    <a16:rowId xmlns:a16="http://schemas.microsoft.com/office/drawing/2014/main" val="10000"/>
                  </a:ext>
                </a:extLst>
              </a:tr>
              <a:tr h="4074718">
                <a:tc>
                  <a:txBody>
                    <a:bodyPr/>
                    <a:lstStyle/>
                    <a:p>
                      <a:pPr fontAlgn="base">
                        <a:spcBef>
                          <a:spcPct val="0"/>
                        </a:spcBef>
                        <a:spcAft>
                          <a:spcPct val="0"/>
                        </a:spcAft>
                        <a:buClrTx/>
                        <a:buSzTx/>
                        <a:buNone/>
                      </a:pPr>
                      <a:r>
                        <a:rPr lang="en-US" altLang="en-US" sz="1800" b="0" u="sng" dirty="0" smtClean="0">
                          <a:solidFill>
                            <a:srgbClr val="000000"/>
                          </a:solidFill>
                          <a:latin typeface="+mn-lt"/>
                          <a:cs typeface="Times New Roman" panose="02020603050405020304" pitchFamily="18" charset="0"/>
                        </a:rPr>
                        <a:t>Administrative support contract</a:t>
                      </a:r>
                      <a:r>
                        <a:rPr lang="en-US" altLang="en-US" sz="1800" b="0" u="sng" baseline="0" dirty="0" smtClean="0">
                          <a:solidFill>
                            <a:srgbClr val="000000"/>
                          </a:solidFill>
                          <a:latin typeface="+mn-lt"/>
                          <a:cs typeface="Times New Roman" panose="02020603050405020304" pitchFamily="18" charset="0"/>
                        </a:rPr>
                        <a:t> for the Enterprise</a:t>
                      </a:r>
                    </a:p>
                    <a:p>
                      <a:pPr fontAlgn="base">
                        <a:spcBef>
                          <a:spcPct val="0"/>
                        </a:spcBef>
                        <a:spcAft>
                          <a:spcPct val="0"/>
                        </a:spcAft>
                        <a:buClrTx/>
                        <a:buSzTx/>
                        <a:buNone/>
                      </a:pPr>
                      <a:endParaRPr lang="en-US" altLang="en-US" sz="1800" b="0" baseline="0" dirty="0" smtClean="0">
                        <a:solidFill>
                          <a:srgbClr val="000000"/>
                        </a:solidFill>
                        <a:latin typeface="+mn-lt"/>
                        <a:cs typeface="Times New Roman" panose="02020603050405020304" pitchFamily="18" charset="0"/>
                      </a:endParaRPr>
                    </a:p>
                    <a:p>
                      <a:pPr marL="285750" indent="-285750" fontAlgn="base">
                        <a:spcBef>
                          <a:spcPct val="0"/>
                        </a:spcBef>
                        <a:spcAft>
                          <a:spcPct val="0"/>
                        </a:spcAft>
                        <a:buClrTx/>
                        <a:buSzTx/>
                        <a:buFont typeface="Arial" panose="020B0604020202020204" pitchFamily="34" charset="0"/>
                        <a:buChar char="•"/>
                      </a:pPr>
                      <a:r>
                        <a:rPr lang="en-US" altLang="en-US" sz="1800" b="0" dirty="0" smtClean="0">
                          <a:solidFill>
                            <a:srgbClr val="000000"/>
                          </a:solidFill>
                          <a:latin typeface="+mn-lt"/>
                          <a:cs typeface="Calibri" panose="020F0502020204030204" pitchFamily="34" charset="0"/>
                        </a:rPr>
                        <a:t>Manage reception desk areas and visitors</a:t>
                      </a:r>
                    </a:p>
                    <a:p>
                      <a:pPr marL="285750" indent="-285750" fontAlgn="base">
                        <a:spcBef>
                          <a:spcPct val="0"/>
                        </a:spcBef>
                        <a:spcAft>
                          <a:spcPct val="0"/>
                        </a:spcAft>
                        <a:buClrTx/>
                        <a:buSzTx/>
                        <a:buFont typeface="Arial" panose="020B0604020202020204" pitchFamily="34" charset="0"/>
                        <a:buChar char="•"/>
                      </a:pPr>
                      <a:r>
                        <a:rPr lang="en-US" altLang="en-US" sz="1800" b="0" dirty="0" smtClean="0">
                          <a:solidFill>
                            <a:srgbClr val="000000"/>
                          </a:solidFill>
                          <a:latin typeface="+mn-lt"/>
                          <a:cs typeface="Calibri" panose="020F0502020204030204" pitchFamily="34" charset="0"/>
                        </a:rPr>
                        <a:t>Manage conference room scheduling</a:t>
                      </a:r>
                    </a:p>
                    <a:p>
                      <a:pPr marL="285750" indent="-285750" fontAlgn="base">
                        <a:spcBef>
                          <a:spcPct val="0"/>
                        </a:spcBef>
                        <a:spcAft>
                          <a:spcPct val="0"/>
                        </a:spcAft>
                        <a:buClrTx/>
                        <a:buSzTx/>
                        <a:buFont typeface="Arial" panose="020B0604020202020204" pitchFamily="34" charset="0"/>
                        <a:buChar char="•"/>
                      </a:pPr>
                      <a:r>
                        <a:rPr lang="en-US" altLang="en-US" sz="1800" b="0" dirty="0" smtClean="0">
                          <a:solidFill>
                            <a:srgbClr val="000000"/>
                          </a:solidFill>
                          <a:latin typeface="+mn-lt"/>
                          <a:cs typeface="Calibri" panose="020F0502020204030204" pitchFamily="34" charset="0"/>
                        </a:rPr>
                        <a:t>Assist HQ DHRA staff with package and document preparation, editing, filing, and task tracking</a:t>
                      </a:r>
                    </a:p>
                    <a:p>
                      <a:pPr marL="285750" indent="-285750" fontAlgn="base">
                        <a:spcBef>
                          <a:spcPct val="0"/>
                        </a:spcBef>
                        <a:spcAft>
                          <a:spcPct val="0"/>
                        </a:spcAft>
                        <a:buClrTx/>
                        <a:buSzTx/>
                        <a:buFont typeface="Arial" panose="020B0604020202020204" pitchFamily="34" charset="0"/>
                        <a:buChar char="•"/>
                      </a:pPr>
                      <a:r>
                        <a:rPr lang="en-US" altLang="en-US" sz="1800" b="0" dirty="0" smtClean="0">
                          <a:solidFill>
                            <a:srgbClr val="000000"/>
                          </a:solidFill>
                          <a:latin typeface="+mn-lt"/>
                          <a:cs typeface="Calibri" panose="020F0502020204030204" pitchFamily="34" charset="0"/>
                        </a:rPr>
                        <a:t>New consolidated effort being contemplated</a:t>
                      </a:r>
                    </a:p>
                    <a:p>
                      <a:endParaRPr lang="en-US" dirty="0"/>
                    </a:p>
                  </a:txBody>
                  <a:tcPr/>
                </a:tc>
                <a:tc>
                  <a:txBody>
                    <a:bodyPr/>
                    <a:lstStyle/>
                    <a:p>
                      <a:pPr marL="285750" indent="-285750">
                        <a:buFont typeface="Arial" panose="020B0604020202020204" pitchFamily="34" charset="0"/>
                        <a:buChar char="•"/>
                      </a:pPr>
                      <a:r>
                        <a:rPr lang="en-US" baseline="0" dirty="0" smtClean="0"/>
                        <a:t>8(a</a:t>
                      </a:r>
                      <a:r>
                        <a:rPr lang="en-US" baseline="0" dirty="0" smtClean="0"/>
                        <a:t>) Comp.</a:t>
                      </a:r>
                      <a:endParaRPr lang="en-US" dirty="0" smtClean="0"/>
                    </a:p>
                    <a:p>
                      <a:endParaRPr lang="en-US" dirty="0"/>
                    </a:p>
                  </a:txBody>
                  <a:tcPr/>
                </a:tc>
                <a:tc>
                  <a:txBody>
                    <a:bodyPr/>
                    <a:lstStyle/>
                    <a:p>
                      <a:pPr marL="231775" indent="-231775">
                        <a:buFont typeface="Arial" panose="020B0604020202020204" pitchFamily="34" charset="0"/>
                        <a:buChar char="•"/>
                      </a:pPr>
                      <a:r>
                        <a:rPr lang="en-US" dirty="0" smtClean="0"/>
                        <a:t>FY19</a:t>
                      </a:r>
                      <a:endParaRPr lang="en-US" dirty="0"/>
                    </a:p>
                  </a:txBody>
                  <a:tcPr/>
                </a:tc>
                <a:tc>
                  <a:txBody>
                    <a:bodyPr/>
                    <a:lstStyle/>
                    <a:p>
                      <a:r>
                        <a:rPr lang="en-US" dirty="0" smtClean="0"/>
                        <a:t>541611</a:t>
                      </a:r>
                      <a:endParaRPr lang="en-US" dirty="0"/>
                    </a:p>
                  </a:txBody>
                  <a:tcPr/>
                </a:tc>
                <a:tc>
                  <a:txBody>
                    <a:bodyPr/>
                    <a:lstStyle/>
                    <a:p>
                      <a:pPr marL="285750" indent="-285750">
                        <a:buFont typeface="Arial" panose="020B0604020202020204" pitchFamily="34" charset="0"/>
                        <a:buChar char="•"/>
                      </a:pPr>
                      <a:r>
                        <a:rPr lang="en-US" dirty="0" smtClean="0"/>
                        <a:t>FY20-FY25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4800 Mark Center Drive,</a:t>
                      </a:r>
                      <a:r>
                        <a:rPr lang="en-US" baseline="0" dirty="0" smtClean="0"/>
                        <a:t> Alexandria, VA</a:t>
                      </a:r>
                      <a:endParaRPr lang="en-US" dirty="0"/>
                    </a:p>
                  </a:txBody>
                  <a:tcPr/>
                </a:tc>
                <a:extLst>
                  <a:ext uri="{0D108BD9-81ED-4DB2-BD59-A6C34878D82A}">
                    <a16:rowId xmlns:a16="http://schemas.microsoft.com/office/drawing/2014/main" val="10001"/>
                  </a:ext>
                </a:extLst>
              </a:tr>
              <a:tr h="1073512">
                <a:tc gridSpan="5">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152399" y="6391870"/>
            <a:ext cx="8915402" cy="461665"/>
          </a:xfrm>
          <a:prstGeom prst="rect">
            <a:avLst/>
          </a:prstGeom>
          <a:noFill/>
        </p:spPr>
        <p:txBody>
          <a:bodyPr wrap="square" rtlCol="0">
            <a:spAutoFit/>
          </a:bodyPr>
          <a:lstStyle/>
          <a:p>
            <a:r>
              <a:rPr lang="en-US" sz="1100" dirty="0" smtClean="0"/>
              <a:t>Note: The Government does not guarantee that the information provided is firm/factual. It should not be used for </a:t>
            </a:r>
            <a:r>
              <a:rPr lang="en-US" sz="1200" dirty="0" smtClean="0"/>
              <a:t>bid and proposal purposes.</a:t>
            </a:r>
          </a:p>
          <a:p>
            <a:r>
              <a:rPr lang="en-US" sz="1100" dirty="0" smtClean="0"/>
              <a:t>* Follow-on – current contract number provided       ** </a:t>
            </a:r>
            <a:r>
              <a:rPr lang="en-US" sz="1100" smtClean="0"/>
              <a:t>Assisted Acquisition </a:t>
            </a:r>
            <a:endParaRPr lang="en-US" sz="1100" dirty="0"/>
          </a:p>
        </p:txBody>
      </p:sp>
    </p:spTree>
    <p:extLst>
      <p:ext uri="{BB962C8B-B14F-4D97-AF65-F5344CB8AC3E}">
        <p14:creationId xmlns:p14="http://schemas.microsoft.com/office/powerpoint/2010/main" val="141950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3886200"/>
            <a:ext cx="8001000" cy="1219200"/>
          </a:xfrm>
        </p:spPr>
        <p:txBody>
          <a:bodyPr/>
          <a:lstStyle/>
          <a:p>
            <a:pPr eaLnBrk="1" hangingPunct="1">
              <a:defRPr/>
            </a:pPr>
            <a:r>
              <a:rPr lang="en-US" dirty="0"/>
              <a:t>DHRA Industry Outreach </a:t>
            </a:r>
            <a:r>
              <a:rPr lang="en-US" dirty="0" smtClean="0"/>
              <a:t>Symposium –  </a:t>
            </a:r>
            <a:br>
              <a:rPr lang="en-US" dirty="0" smtClean="0"/>
            </a:br>
            <a:r>
              <a:rPr lang="en-US" dirty="0" smtClean="0"/>
              <a:t>Defense Travel Management Office Overview  </a:t>
            </a:r>
          </a:p>
        </p:txBody>
      </p:sp>
      <p:sp>
        <p:nvSpPr>
          <p:cNvPr id="3076" name="Rectangle 7"/>
          <p:cNvSpPr>
            <a:spLocks noChangeArrowheads="1"/>
          </p:cNvSpPr>
          <p:nvPr/>
        </p:nvSpPr>
        <p:spPr bwMode="auto">
          <a:xfrm>
            <a:off x="1295400" y="4724400"/>
            <a:ext cx="7543800" cy="476250"/>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C0504D">
                  <a:lumMod val="75000"/>
                </a:srgbClr>
              </a:solidFill>
              <a:effectLst/>
              <a:uLnTx/>
              <a:uFillTx/>
              <a:latin typeface="Arial" charset="0"/>
              <a:ea typeface="+mn-ea"/>
              <a:cs typeface="+mn-cs"/>
            </a:endParaRPr>
          </a:p>
        </p:txBody>
      </p:sp>
      <p:sp>
        <p:nvSpPr>
          <p:cNvPr id="4" name="Rectangle 7"/>
          <p:cNvSpPr>
            <a:spLocks noChangeArrowheads="1"/>
          </p:cNvSpPr>
          <p:nvPr/>
        </p:nvSpPr>
        <p:spPr bwMode="auto">
          <a:xfrm>
            <a:off x="6781800" y="6019800"/>
            <a:ext cx="2209800" cy="476250"/>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262673"/>
                </a:solidFill>
                <a:effectLst/>
                <a:uLnTx/>
                <a:uFillTx/>
                <a:latin typeface="Arial"/>
                <a:ea typeface="+mn-ea"/>
                <a:cs typeface="+mn-cs"/>
              </a:rPr>
              <a:t>July 26, 2018</a:t>
            </a:r>
            <a:endParaRPr kumimoji="0" lang="en-US" sz="1600" b="1" i="0" u="none" strike="noStrike" kern="1200" cap="none" spc="0" normalizeH="0" baseline="0" noProof="0" dirty="0">
              <a:ln>
                <a:noFill/>
              </a:ln>
              <a:solidFill>
                <a:srgbClr val="262673"/>
              </a:solidFill>
              <a:effectLst/>
              <a:uLnTx/>
              <a:uFillTx/>
              <a:latin typeface="Arial"/>
              <a:ea typeface="+mn-ea"/>
              <a:cs typeface="+mn-cs"/>
            </a:endParaRPr>
          </a:p>
        </p:txBody>
      </p:sp>
    </p:spTree>
    <p:extLst>
      <p:ext uri="{BB962C8B-B14F-4D97-AF65-F5344CB8AC3E}">
        <p14:creationId xmlns:p14="http://schemas.microsoft.com/office/powerpoint/2010/main" val="32735624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cs typeface="Times New Roman" panose="02020603050405020304" pitchFamily="18" charset="0"/>
              </a:rPr>
              <a:t>HQ DHRA, CIO</a:t>
            </a:r>
            <a:endParaRPr lang="en-US" sz="4000" dirty="0">
              <a:cs typeface="Times New Roman" panose="02020603050405020304" pitchFamily="18" charset="0"/>
            </a:endParaRPr>
          </a:p>
        </p:txBody>
      </p:sp>
      <p:sp>
        <p:nvSpPr>
          <p:cNvPr id="3" name="Content Placeholder 2"/>
          <p:cNvSpPr>
            <a:spLocks noGrp="1"/>
          </p:cNvSpPr>
          <p:nvPr>
            <p:ph idx="1"/>
          </p:nvPr>
        </p:nvSpPr>
        <p:spPr>
          <a:xfrm>
            <a:off x="152400" y="1066800"/>
            <a:ext cx="8839200" cy="5410200"/>
          </a:xfrm>
        </p:spPr>
        <p:txBody>
          <a:bodyPr>
            <a:normAutofit fontScale="92500"/>
          </a:bodyPr>
          <a:lstStyle/>
          <a:p>
            <a:r>
              <a:rPr lang="en-US" sz="2400" b="1" dirty="0" smtClean="0">
                <a:cs typeface="Times New Roman" panose="02020603050405020304" pitchFamily="18" charset="0"/>
              </a:rPr>
              <a:t>HQ DHRA, CIO Mission: </a:t>
            </a:r>
          </a:p>
          <a:p>
            <a:pPr lvl="1"/>
            <a:r>
              <a:rPr lang="en-US" sz="2400" dirty="0" smtClean="0">
                <a:cs typeface="Times New Roman" panose="02020603050405020304" pitchFamily="18" charset="0"/>
              </a:rPr>
              <a:t>Provide vision and direction for all information, security, technology, business applications, and investments within the Human Resources Management (HRM), the OUSD (P&amp;R), and DHRA portfolios to meet Department-wide compliance requirements.</a:t>
            </a:r>
          </a:p>
          <a:p>
            <a:r>
              <a:rPr lang="en-US" sz="2400" b="1" dirty="0" smtClean="0">
                <a:cs typeface="Times New Roman" panose="02020603050405020304" pitchFamily="18" charset="0"/>
              </a:rPr>
              <a:t>Essential Functions:</a:t>
            </a:r>
          </a:p>
          <a:p>
            <a:pPr lvl="1"/>
            <a:r>
              <a:rPr lang="en-US" sz="2400" dirty="0" smtClean="0">
                <a:cs typeface="Times New Roman" panose="02020603050405020304" pitchFamily="18" charset="0"/>
              </a:rPr>
              <a:t>Provide HRM PfM/InvtMgt</a:t>
            </a:r>
          </a:p>
          <a:p>
            <a:pPr lvl="1"/>
            <a:r>
              <a:rPr lang="en-US" sz="2400" dirty="0" smtClean="0">
                <a:cs typeface="Times New Roman" panose="02020603050405020304" pitchFamily="18" charset="0"/>
              </a:rPr>
              <a:t>Develop HRM Enterprise Architecture</a:t>
            </a:r>
          </a:p>
          <a:p>
            <a:pPr lvl="1"/>
            <a:r>
              <a:rPr lang="en-US" sz="2400" dirty="0" smtClean="0">
                <a:cs typeface="Times New Roman" panose="02020603050405020304" pitchFamily="18" charset="0"/>
              </a:rPr>
              <a:t>Provide Knowledge Mgmt. (e.g</a:t>
            </a:r>
            <a:r>
              <a:rPr lang="en-US" sz="2400" dirty="0">
                <a:cs typeface="Times New Roman" panose="02020603050405020304" pitchFamily="18" charset="0"/>
              </a:rPr>
              <a:t>., FOIA, </a:t>
            </a:r>
            <a:r>
              <a:rPr lang="en-US" sz="2400" dirty="0" smtClean="0">
                <a:cs typeface="Times New Roman" panose="02020603050405020304" pitchFamily="18" charset="0"/>
              </a:rPr>
              <a:t>Privacy, Records and Publications Management, Forms and Information Collections Mgmt.,)</a:t>
            </a:r>
          </a:p>
          <a:p>
            <a:pPr lvl="1"/>
            <a:r>
              <a:rPr lang="en-US" sz="2400" dirty="0" smtClean="0">
                <a:cs typeface="Times New Roman" panose="02020603050405020304" pitchFamily="18" charset="0"/>
              </a:rPr>
              <a:t>Oversee Risk Mgmt. Framework (RMF) and Cybersecurity Compliance</a:t>
            </a:r>
          </a:p>
          <a:p>
            <a:pPr lvl="1"/>
            <a:r>
              <a:rPr lang="en-US" sz="2400" dirty="0" smtClean="0">
                <a:cs typeface="Times New Roman" panose="02020603050405020304" pitchFamily="18" charset="0"/>
              </a:rPr>
              <a:t>Manage DHRA IT Acquisition Process</a:t>
            </a:r>
          </a:p>
        </p:txBody>
      </p:sp>
      <p:sp>
        <p:nvSpPr>
          <p:cNvPr id="4" name="TextBox 3"/>
          <p:cNvSpPr txBox="1"/>
          <p:nvPr/>
        </p:nvSpPr>
        <p:spPr>
          <a:xfrm>
            <a:off x="0" y="6400800"/>
            <a:ext cx="8915402" cy="461665"/>
          </a:xfrm>
          <a:prstGeom prst="rect">
            <a:avLst/>
          </a:prstGeom>
          <a:noFill/>
        </p:spPr>
        <p:txBody>
          <a:bodyPr wrap="square" rtlCol="0">
            <a:spAutoFit/>
          </a:bodyPr>
          <a:lstStyle/>
          <a:p>
            <a:r>
              <a:rPr lang="en-US" sz="1100" dirty="0">
                <a:solidFill>
                  <a:prstClr val="black"/>
                </a:solidFill>
              </a:rPr>
              <a:t>Note: The Government does not guarantee that the information provided is firm/factual. It should not be used for </a:t>
            </a:r>
            <a:r>
              <a:rPr lang="en-US" sz="1200" dirty="0">
                <a:solidFill>
                  <a:prstClr val="black"/>
                </a:solidFill>
              </a:rPr>
              <a:t>bid and proposal purposes.</a:t>
            </a:r>
          </a:p>
          <a:p>
            <a:r>
              <a:rPr lang="en-US" sz="1100" dirty="0">
                <a:solidFill>
                  <a:prstClr val="black"/>
                </a:solidFill>
              </a:rPr>
              <a:t>* Denotes Follow-on </a:t>
            </a:r>
            <a:r>
              <a:rPr lang="en-US" sz="1100" dirty="0" smtClean="0">
                <a:solidFill>
                  <a:prstClr val="black"/>
                </a:solidFill>
              </a:rPr>
              <a:t>procurement action       </a:t>
            </a:r>
            <a:endParaRPr lang="en-US" sz="1100" dirty="0">
              <a:solidFill>
                <a:prstClr val="black"/>
              </a:solidFill>
            </a:endParaRPr>
          </a:p>
        </p:txBody>
      </p:sp>
    </p:spTree>
    <p:extLst>
      <p:ext uri="{BB962C8B-B14F-4D97-AF65-F5344CB8AC3E}">
        <p14:creationId xmlns:p14="http://schemas.microsoft.com/office/powerpoint/2010/main" val="3988541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anose="02020603050405020304" pitchFamily="18" charset="0"/>
              </a:rPr>
              <a:t>Opportunities – </a:t>
            </a:r>
            <a:r>
              <a:rPr lang="en-US" dirty="0">
                <a:cs typeface="Times New Roman" panose="02020603050405020304" pitchFamily="18" charset="0"/>
              </a:rPr>
              <a:t>HQ DHRA, CIO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0091760"/>
              </p:ext>
            </p:extLst>
          </p:nvPr>
        </p:nvGraphicFramePr>
        <p:xfrm>
          <a:off x="0" y="1066801"/>
          <a:ext cx="9067801" cy="6424727"/>
        </p:xfrm>
        <a:graphic>
          <a:graphicData uri="http://schemas.openxmlformats.org/drawingml/2006/table">
            <a:tbl>
              <a:tblPr firstRow="1" bandRow="1">
                <a:tableStyleId>{5C22544A-7EE6-4342-B048-85BDC9FD1C3A}</a:tableStyleId>
              </a:tblPr>
              <a:tblGrid>
                <a:gridCol w="3691803">
                  <a:extLst>
                    <a:ext uri="{9D8B030D-6E8A-4147-A177-3AD203B41FA5}">
                      <a16:colId xmlns:a16="http://schemas.microsoft.com/office/drawing/2014/main" val="20000"/>
                    </a:ext>
                  </a:extLst>
                </a:gridCol>
                <a:gridCol w="1201983">
                  <a:extLst>
                    <a:ext uri="{9D8B030D-6E8A-4147-A177-3AD203B41FA5}">
                      <a16:colId xmlns:a16="http://schemas.microsoft.com/office/drawing/2014/main" val="20001"/>
                    </a:ext>
                  </a:extLst>
                </a:gridCol>
                <a:gridCol w="858559">
                  <a:extLst>
                    <a:ext uri="{9D8B030D-6E8A-4147-A177-3AD203B41FA5}">
                      <a16:colId xmlns:a16="http://schemas.microsoft.com/office/drawing/2014/main" val="20002"/>
                    </a:ext>
                  </a:extLst>
                </a:gridCol>
                <a:gridCol w="772703">
                  <a:extLst>
                    <a:ext uri="{9D8B030D-6E8A-4147-A177-3AD203B41FA5}">
                      <a16:colId xmlns:a16="http://schemas.microsoft.com/office/drawing/2014/main" val="20003"/>
                    </a:ext>
                  </a:extLst>
                </a:gridCol>
                <a:gridCol w="2542753">
                  <a:extLst>
                    <a:ext uri="{9D8B030D-6E8A-4147-A177-3AD203B41FA5}">
                      <a16:colId xmlns:a16="http://schemas.microsoft.com/office/drawing/2014/main" val="20004"/>
                    </a:ext>
                  </a:extLst>
                </a:gridCol>
              </a:tblGrid>
              <a:tr h="565563">
                <a:tc>
                  <a:txBody>
                    <a:bodyPr/>
                    <a:lstStyle/>
                    <a:p>
                      <a:r>
                        <a:rPr lang="en-US" sz="1400" dirty="0" smtClean="0">
                          <a:solidFill>
                            <a:schemeClr val="bg1"/>
                          </a:solidFill>
                          <a:latin typeface="Times New Roman" panose="02020603050405020304" pitchFamily="18" charset="0"/>
                          <a:cs typeface="Times New Roman" panose="02020603050405020304" pitchFamily="18" charset="0"/>
                        </a:rPr>
                        <a:t>Description</a:t>
                      </a:r>
                      <a:r>
                        <a:rPr lang="en-US" sz="1400" baseline="0" dirty="0" smtClean="0">
                          <a:solidFill>
                            <a:schemeClr val="bg1"/>
                          </a:solidFill>
                          <a:latin typeface="Times New Roman" panose="02020603050405020304" pitchFamily="18" charset="0"/>
                          <a:cs typeface="Times New Roman" panose="02020603050405020304" pitchFamily="18" charset="0"/>
                        </a:rPr>
                        <a:t> of Requirement</a:t>
                      </a:r>
                      <a:endParaRPr lang="en-US" sz="1400" dirty="0">
                        <a:solidFill>
                          <a:schemeClr val="bg1"/>
                        </a:solidFill>
                        <a:latin typeface="Times New Roman" panose="02020603050405020304" pitchFamily="18" charset="0"/>
                        <a:cs typeface="Times New Roman" panose="02020603050405020304" pitchFamily="18" charset="0"/>
                      </a:endParaRPr>
                    </a:p>
                  </a:txBody>
                  <a:tcPr>
                    <a:solidFill>
                      <a:schemeClr val="tx2"/>
                    </a:solidFill>
                  </a:tcPr>
                </a:tc>
                <a:tc>
                  <a:txBody>
                    <a:bodyPr/>
                    <a:lstStyle/>
                    <a:p>
                      <a:r>
                        <a:rPr lang="en-US" sz="1400" dirty="0" smtClean="0">
                          <a:solidFill>
                            <a:schemeClr val="bg1"/>
                          </a:solidFill>
                          <a:latin typeface="Times New Roman" panose="02020603050405020304" pitchFamily="18" charset="0"/>
                          <a:cs typeface="Times New Roman" panose="02020603050405020304" pitchFamily="18" charset="0"/>
                        </a:rPr>
                        <a:t>Acquisition Strategy</a:t>
                      </a:r>
                      <a:endParaRPr lang="en-US" sz="1400" dirty="0">
                        <a:solidFill>
                          <a:schemeClr val="bg1"/>
                        </a:solidFill>
                        <a:latin typeface="Times New Roman" panose="02020603050405020304" pitchFamily="18" charset="0"/>
                        <a:cs typeface="Times New Roman" panose="02020603050405020304" pitchFamily="18" charset="0"/>
                      </a:endParaRPr>
                    </a:p>
                  </a:txBody>
                  <a:tcPr>
                    <a:solidFill>
                      <a:schemeClr val="tx2"/>
                    </a:solidFill>
                  </a:tcPr>
                </a:tc>
                <a:tc>
                  <a:txBody>
                    <a:bodyPr/>
                    <a:lstStyle/>
                    <a:p>
                      <a:r>
                        <a:rPr lang="en-US" sz="1400" dirty="0" smtClean="0">
                          <a:solidFill>
                            <a:schemeClr val="bg1"/>
                          </a:solidFill>
                          <a:latin typeface="Times New Roman" panose="02020603050405020304" pitchFamily="18" charset="0"/>
                          <a:cs typeface="Times New Roman" panose="02020603050405020304" pitchFamily="18" charset="0"/>
                        </a:rPr>
                        <a:t>Est. Release Date</a:t>
                      </a:r>
                      <a:endParaRPr lang="en-US" sz="1400" dirty="0">
                        <a:solidFill>
                          <a:schemeClr val="bg1"/>
                        </a:solidFill>
                        <a:latin typeface="Times New Roman" panose="02020603050405020304" pitchFamily="18" charset="0"/>
                        <a:cs typeface="Times New Roman" panose="02020603050405020304" pitchFamily="18" charset="0"/>
                      </a:endParaRPr>
                    </a:p>
                  </a:txBody>
                  <a:tcPr>
                    <a:solidFill>
                      <a:schemeClr val="tx2"/>
                    </a:solidFill>
                  </a:tcPr>
                </a:tc>
                <a:tc>
                  <a:txBody>
                    <a:bodyPr/>
                    <a:lstStyle/>
                    <a:p>
                      <a:r>
                        <a:rPr lang="en-US" sz="1400" dirty="0" smtClean="0">
                          <a:solidFill>
                            <a:schemeClr val="bg1"/>
                          </a:solidFill>
                          <a:latin typeface="Times New Roman" panose="02020603050405020304" pitchFamily="18" charset="0"/>
                          <a:cs typeface="Times New Roman" panose="02020603050405020304" pitchFamily="18" charset="0"/>
                        </a:rPr>
                        <a:t>Est. Award Date</a:t>
                      </a:r>
                      <a:endParaRPr lang="en-US" sz="1400" dirty="0">
                        <a:solidFill>
                          <a:schemeClr val="bg1"/>
                        </a:solidFill>
                        <a:latin typeface="Times New Roman" panose="02020603050405020304" pitchFamily="18" charset="0"/>
                        <a:cs typeface="Times New Roman" panose="02020603050405020304" pitchFamily="18" charset="0"/>
                      </a:endParaRPr>
                    </a:p>
                  </a:txBody>
                  <a:tcPr>
                    <a:solidFill>
                      <a:schemeClr val="tx2"/>
                    </a:solidFill>
                  </a:tcPr>
                </a:tc>
                <a:tc>
                  <a:txBody>
                    <a:bodyPr/>
                    <a:lstStyle/>
                    <a:p>
                      <a:r>
                        <a:rPr lang="en-US" sz="1400" dirty="0" smtClean="0">
                          <a:solidFill>
                            <a:schemeClr val="bg1"/>
                          </a:solidFill>
                          <a:latin typeface="Times New Roman" panose="02020603050405020304" pitchFamily="18" charset="0"/>
                          <a:cs typeface="Times New Roman" panose="02020603050405020304" pitchFamily="18" charset="0"/>
                        </a:rPr>
                        <a:t>Period of Performance</a:t>
                      </a:r>
                    </a:p>
                    <a:p>
                      <a:r>
                        <a:rPr lang="en-US" sz="1400" dirty="0" smtClean="0">
                          <a:solidFill>
                            <a:schemeClr val="bg1"/>
                          </a:solidFill>
                          <a:latin typeface="Times New Roman" panose="02020603050405020304" pitchFamily="18" charset="0"/>
                          <a:cs typeface="Times New Roman" panose="02020603050405020304" pitchFamily="18" charset="0"/>
                        </a:rPr>
                        <a:t>Place of Performance</a:t>
                      </a:r>
                      <a:endParaRPr lang="en-US" sz="1400" dirty="0">
                        <a:solidFill>
                          <a:schemeClr val="bg1"/>
                        </a:solidFill>
                        <a:latin typeface="Times New Roman" panose="02020603050405020304" pitchFamily="18" charset="0"/>
                        <a:cs typeface="Times New Roman" panose="02020603050405020304" pitchFamily="18" charset="0"/>
                      </a:endParaRPr>
                    </a:p>
                  </a:txBody>
                  <a:tcPr>
                    <a:solidFill>
                      <a:schemeClr val="tx2"/>
                    </a:solidFill>
                  </a:tcPr>
                </a:tc>
                <a:extLst>
                  <a:ext uri="{0D108BD9-81ED-4DB2-BD59-A6C34878D82A}">
                    <a16:rowId xmlns:a16="http://schemas.microsoft.com/office/drawing/2014/main" val="10000"/>
                  </a:ext>
                </a:extLst>
              </a:tr>
              <a:tr h="1201822">
                <a:tc>
                  <a:txBody>
                    <a:bodyPr/>
                    <a:lstStyle/>
                    <a:p>
                      <a:r>
                        <a:rPr lang="en-US" sz="1600" baseline="0" dirty="0" smtClean="0">
                          <a:latin typeface="Times New Roman" panose="02020603050405020304" pitchFamily="18" charset="0"/>
                          <a:cs typeface="Times New Roman" panose="02020603050405020304" pitchFamily="18" charset="0"/>
                        </a:rPr>
                        <a:t>Centralize and manage Tier 1 call center functions for the DHRA enterprise to enable optimal allocation of existing resources (e.g., equipment, operations, staff allocation) and to realize an overall operational cost benefit. </a:t>
                      </a:r>
                      <a:r>
                        <a:rPr lang="en-US" sz="1600" baseline="0" dirty="0" smtClean="0">
                          <a:latin typeface="Times New Roman" panose="02020603050405020304" pitchFamily="18" charset="0"/>
                          <a:cs typeface="Times New Roman" panose="02020603050405020304" pitchFamily="18" charset="0"/>
                        </a:rPr>
                        <a:t>New Consolidated </a:t>
                      </a:r>
                      <a:r>
                        <a:rPr lang="en-US" sz="1600" baseline="0" dirty="0" smtClean="0">
                          <a:latin typeface="Times New Roman" panose="02020603050405020304" pitchFamily="18" charset="0"/>
                          <a:cs typeface="Times New Roman" panose="02020603050405020304" pitchFamily="18" charset="0"/>
                        </a:rPr>
                        <a:t>effort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TBD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TBD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TBD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FY20?</a:t>
                      </a: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013301">
                <a:tc>
                  <a:txBody>
                    <a:bodyPr/>
                    <a:lstStyle/>
                    <a:p>
                      <a:r>
                        <a:rPr lang="en-US" sz="1600" kern="1200" dirty="0" smtClean="0">
                          <a:solidFill>
                            <a:schemeClr val="dk1"/>
                          </a:solidFill>
                          <a:latin typeface="Times New Roman" panose="02020603050405020304" pitchFamily="18" charset="0"/>
                          <a:ea typeface="Times New Roman" panose="02020603050405020304" pitchFamily="18" charset="0"/>
                          <a:cs typeface="+mn-cs"/>
                        </a:rPr>
                        <a:t>The recently re-aligned centralized Privacy Program provides oversight tracking and reporting capability of the OUSD P&amp;R/DHRA, as a whole, privacy office activities. </a:t>
                      </a:r>
                      <a:endParaRPr lang="en-US" sz="1600" kern="1200" dirty="0">
                        <a:solidFill>
                          <a:schemeClr val="dk1"/>
                        </a:solidFill>
                        <a:latin typeface="Times New Roman" panose="02020603050405020304" pitchFamily="18" charset="0"/>
                        <a:ea typeface="Times New Roman" panose="02020603050405020304" pitchFamily="18" charset="0"/>
                        <a:cs typeface="+mn-cs"/>
                      </a:endParaRPr>
                    </a:p>
                  </a:txBody>
                  <a:tcPr/>
                </a:tc>
                <a:tc>
                  <a:txBody>
                    <a:bodyPr/>
                    <a:lstStyle/>
                    <a:p>
                      <a:r>
                        <a:rPr lang="en-US" sz="1600" dirty="0" smtClean="0">
                          <a:latin typeface="Times New Roman" panose="02020603050405020304" pitchFamily="18" charset="0"/>
                          <a:cs typeface="Times New Roman" panose="02020603050405020304" pitchFamily="18" charset="0"/>
                        </a:rPr>
                        <a:t>Small Business / TBD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TBD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TBD</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baseline="0" dirty="0" smtClean="0">
                          <a:latin typeface="Times New Roman" panose="02020603050405020304" pitchFamily="18" charset="0"/>
                          <a:cs typeface="Times New Roman" panose="02020603050405020304" pitchFamily="18" charset="0"/>
                        </a:rPr>
                        <a:t>FY20 – FY 2025</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767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Support the Knowledge Management Program by assisting Government personnel to articulate, develop, implement, comply, maintain, train and sustain the Records/Forms/Information Collection, publication Management, Civil Liberties, and Freedom of Information Act </a:t>
                      </a:r>
                      <a:endParaRPr lang="en-US"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8(a)</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TBD</a:t>
                      </a:r>
                    </a:p>
                    <a:p>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TBD</a:t>
                      </a:r>
                    </a:p>
                    <a:p>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Times New Roman" panose="02020603050405020304" pitchFamily="18" charset="0"/>
                          <a:cs typeface="Times New Roman" panose="02020603050405020304" pitchFamily="18" charset="0"/>
                        </a:rPr>
                        <a:t>FY20 – FY25</a:t>
                      </a:r>
                      <a:endParaRPr lang="en-US" sz="18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785927">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0" y="7257138"/>
            <a:ext cx="8915402" cy="461665"/>
          </a:xfrm>
          <a:prstGeom prst="rect">
            <a:avLst/>
          </a:prstGeom>
          <a:noFill/>
        </p:spPr>
        <p:txBody>
          <a:bodyPr wrap="square" rtlCol="0">
            <a:spAutoFit/>
          </a:bodyPr>
          <a:lstStyle/>
          <a:p>
            <a:r>
              <a:rPr lang="en-US" sz="1100" dirty="0">
                <a:solidFill>
                  <a:prstClr val="black"/>
                </a:solidFill>
              </a:rPr>
              <a:t>Note: The Government does not guarantee that the information provided is firm/factual. It should not be used for </a:t>
            </a:r>
            <a:r>
              <a:rPr lang="en-US" sz="1200" dirty="0">
                <a:solidFill>
                  <a:prstClr val="black"/>
                </a:solidFill>
              </a:rPr>
              <a:t>bid and proposal purposes.</a:t>
            </a:r>
          </a:p>
          <a:p>
            <a:r>
              <a:rPr lang="en-US" sz="1100" dirty="0">
                <a:solidFill>
                  <a:prstClr val="black"/>
                </a:solidFill>
              </a:rPr>
              <a:t>* Denotes Follow-on </a:t>
            </a:r>
            <a:r>
              <a:rPr lang="en-US" sz="1100" dirty="0" smtClean="0">
                <a:solidFill>
                  <a:prstClr val="black"/>
                </a:solidFill>
              </a:rPr>
              <a:t>procurement action       </a:t>
            </a:r>
            <a:endParaRPr lang="en-US" sz="1100" dirty="0">
              <a:solidFill>
                <a:prstClr val="black"/>
              </a:solidFill>
            </a:endParaRPr>
          </a:p>
        </p:txBody>
      </p:sp>
    </p:spTree>
    <p:extLst>
      <p:ext uri="{BB962C8B-B14F-4D97-AF65-F5344CB8AC3E}">
        <p14:creationId xmlns:p14="http://schemas.microsoft.com/office/powerpoint/2010/main" val="426110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Financial Management (FM)</a:t>
            </a:r>
            <a:endParaRPr lang="en-US" sz="40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The Financial Management Directorate provides DHRA enterprise operational support in the Budget Formulation, Budget Execution, and Financial support subject matter areas, to include Travel and Financial Improvement and Audit Remediation (FIAR).</a:t>
            </a:r>
          </a:p>
          <a:p>
            <a:pPr lvl="1"/>
            <a:r>
              <a:rPr lang="en-US" dirty="0"/>
              <a:t>Providing guidance and assistance across the DHRA enterprise in the development of the DHRA Budget for submission.</a:t>
            </a:r>
          </a:p>
          <a:p>
            <a:pPr lvl="1"/>
            <a:r>
              <a:rPr lang="en-US" dirty="0"/>
              <a:t>Leading DHRA in establishing repeatable financial work processes to support mission execution.</a:t>
            </a:r>
          </a:p>
          <a:p>
            <a:pPr lvl="1"/>
            <a:r>
              <a:rPr lang="en-US" dirty="0"/>
              <a:t>Identifying and implementing practical financial continual improvement strategies to enhance the DHRA financial support </a:t>
            </a:r>
            <a:r>
              <a:rPr lang="en-US" dirty="0" err="1"/>
              <a:t>ofDHRA</a:t>
            </a:r>
            <a:r>
              <a:rPr lang="en-US" dirty="0"/>
              <a:t> mission execution.</a:t>
            </a:r>
          </a:p>
          <a:p>
            <a:pPr lvl="1"/>
            <a:r>
              <a:rPr lang="en-US" dirty="0"/>
              <a:t>Providing guidance to ensure DHRA complies with generally accepted accounting principles and DoD regulations, policies, and directives.</a:t>
            </a:r>
          </a:p>
          <a:p>
            <a:pPr lvl="1"/>
            <a:r>
              <a:rPr lang="en-US" dirty="0"/>
              <a:t>Providing the tools within DHRA to ensure audit readiness </a:t>
            </a:r>
            <a:r>
              <a:rPr lang="en-US" dirty="0" err="1"/>
              <a:t>such·as</a:t>
            </a:r>
            <a:r>
              <a:rPr lang="en-US" dirty="0"/>
              <a:t> testing and planning with coordination with the Office of the Under Secretary of Defense (Comptroller) (OUSD(C)).</a:t>
            </a:r>
          </a:p>
          <a:p>
            <a:pPr lvl="1"/>
            <a:r>
              <a:rPr lang="en-US" dirty="0"/>
              <a:t>Providing oversight of the OUSD(C) FMCP Program within DHRA.</a:t>
            </a:r>
          </a:p>
          <a:p>
            <a:pPr lvl="1"/>
            <a:r>
              <a:rPr lang="en-US" dirty="0"/>
              <a:t>Providing assistance to the DHRA travel program and ensure processes and practices are in place to execute mission priorities.</a:t>
            </a:r>
          </a:p>
          <a:p>
            <a:pPr lvl="1"/>
            <a:r>
              <a:rPr lang="en-US" dirty="0"/>
              <a:t>Leading the DHRA enterprise in establishing repeatable internal control processes to support financial management mission execution.</a:t>
            </a:r>
          </a:p>
        </p:txBody>
      </p:sp>
    </p:spTree>
    <p:extLst>
      <p:ext uri="{BB962C8B-B14F-4D97-AF65-F5344CB8AC3E}">
        <p14:creationId xmlns:p14="http://schemas.microsoft.com/office/powerpoint/2010/main" val="1833960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 FM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906980"/>
              </p:ext>
            </p:extLst>
          </p:nvPr>
        </p:nvGraphicFramePr>
        <p:xfrm>
          <a:off x="0" y="1066801"/>
          <a:ext cx="9067801" cy="8115884"/>
        </p:xfrm>
        <a:graphic>
          <a:graphicData uri="http://schemas.openxmlformats.org/drawingml/2006/table">
            <a:tbl>
              <a:tblPr firstRow="1" bandRow="1">
                <a:tableStyleId>{5C22544A-7EE6-4342-B048-85BDC9FD1C3A}</a:tableStyleId>
              </a:tblPr>
              <a:tblGrid>
                <a:gridCol w="3691803">
                  <a:extLst>
                    <a:ext uri="{9D8B030D-6E8A-4147-A177-3AD203B41FA5}">
                      <a16:colId xmlns:a16="http://schemas.microsoft.com/office/drawing/2014/main" val="20000"/>
                    </a:ext>
                  </a:extLst>
                </a:gridCol>
                <a:gridCol w="1201983">
                  <a:extLst>
                    <a:ext uri="{9D8B030D-6E8A-4147-A177-3AD203B41FA5}">
                      <a16:colId xmlns:a16="http://schemas.microsoft.com/office/drawing/2014/main" val="20001"/>
                    </a:ext>
                  </a:extLst>
                </a:gridCol>
                <a:gridCol w="858559">
                  <a:extLst>
                    <a:ext uri="{9D8B030D-6E8A-4147-A177-3AD203B41FA5}">
                      <a16:colId xmlns:a16="http://schemas.microsoft.com/office/drawing/2014/main" val="20002"/>
                    </a:ext>
                  </a:extLst>
                </a:gridCol>
                <a:gridCol w="772703">
                  <a:extLst>
                    <a:ext uri="{9D8B030D-6E8A-4147-A177-3AD203B41FA5}">
                      <a16:colId xmlns:a16="http://schemas.microsoft.com/office/drawing/2014/main" val="20003"/>
                    </a:ext>
                  </a:extLst>
                </a:gridCol>
                <a:gridCol w="2542753">
                  <a:extLst>
                    <a:ext uri="{9D8B030D-6E8A-4147-A177-3AD203B41FA5}">
                      <a16:colId xmlns:a16="http://schemas.microsoft.com/office/drawing/2014/main" val="20004"/>
                    </a:ext>
                  </a:extLst>
                </a:gridCol>
              </a:tblGrid>
              <a:tr h="731520">
                <a:tc>
                  <a:txBody>
                    <a:bodyPr/>
                    <a:lstStyle/>
                    <a:p>
                      <a:r>
                        <a:rPr lang="en-US" sz="1400" dirty="0" smtClean="0">
                          <a:solidFill>
                            <a:schemeClr val="bg1"/>
                          </a:solidFill>
                        </a:rPr>
                        <a:t>Description</a:t>
                      </a:r>
                      <a:r>
                        <a:rPr lang="en-US" sz="1400" baseline="0" dirty="0" smtClean="0">
                          <a:solidFill>
                            <a:schemeClr val="bg1"/>
                          </a:solidFill>
                        </a:rPr>
                        <a:t> of Requirement</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Acquisition Strategy</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Est. Release Date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Est. Award Date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Period of Performance</a:t>
                      </a:r>
                    </a:p>
                    <a:p>
                      <a:r>
                        <a:rPr lang="en-US" sz="1400" dirty="0" smtClean="0">
                          <a:solidFill>
                            <a:schemeClr val="bg1"/>
                          </a:solidFill>
                        </a:rPr>
                        <a:t>Place of Performance</a:t>
                      </a:r>
                      <a:endParaRPr lang="en-US" sz="1400" dirty="0">
                        <a:solidFill>
                          <a:schemeClr val="bg1"/>
                        </a:solidFill>
                      </a:endParaRPr>
                    </a:p>
                  </a:txBody>
                  <a:tcPr>
                    <a:solidFill>
                      <a:schemeClr val="tx2"/>
                    </a:solidFill>
                  </a:tcPr>
                </a:tc>
                <a:extLst>
                  <a:ext uri="{0D108BD9-81ED-4DB2-BD59-A6C34878D82A}">
                    <a16:rowId xmlns:a16="http://schemas.microsoft.com/office/drawing/2014/main" val="10000"/>
                  </a:ext>
                </a:extLst>
              </a:tr>
              <a:tr h="1783079">
                <a:tc>
                  <a:txBody>
                    <a:bodyPr/>
                    <a:lstStyle/>
                    <a:p>
                      <a:r>
                        <a:rPr lang="en-US" sz="1500" dirty="0" smtClean="0"/>
                        <a:t>Audit</a:t>
                      </a:r>
                      <a:r>
                        <a:rPr lang="en-US" sz="1500" baseline="0" dirty="0" smtClean="0"/>
                        <a:t> Support-DHRA will participate in the F18 DoD wide audit, support would include providing assistance with audit requests, ensuring standard operating procedures, process documentation and testing is kept updated and assisting DHRA with the implementation of corrective action </a:t>
                      </a:r>
                      <a:r>
                        <a:rPr lang="en-US" sz="1500" baseline="0" dirty="0" smtClean="0"/>
                        <a:t>plans*</a:t>
                      </a:r>
                      <a:endParaRPr lang="en-US" sz="1500" dirty="0"/>
                    </a:p>
                  </a:txBody>
                  <a:tcPr/>
                </a:tc>
                <a:tc>
                  <a:txBody>
                    <a:bodyPr/>
                    <a:lstStyle/>
                    <a:p>
                      <a:r>
                        <a:rPr lang="en-US" sz="1500" dirty="0" smtClean="0"/>
                        <a:t>8(a) compete –</a:t>
                      </a:r>
                      <a:r>
                        <a:rPr lang="en-US" sz="1500" baseline="0" dirty="0" smtClean="0"/>
                        <a:t> OASIS</a:t>
                      </a:r>
                      <a:endParaRPr lang="en-US" sz="1500" dirty="0"/>
                    </a:p>
                  </a:txBody>
                  <a:tcPr/>
                </a:tc>
                <a:tc>
                  <a:txBody>
                    <a:bodyPr/>
                    <a:lstStyle/>
                    <a:p>
                      <a:r>
                        <a:rPr lang="en-US" sz="1500" dirty="0" smtClean="0"/>
                        <a:t>July</a:t>
                      </a:r>
                      <a:r>
                        <a:rPr lang="en-US" sz="1500" baseline="0" dirty="0" smtClean="0"/>
                        <a:t> 2018</a:t>
                      </a:r>
                      <a:endParaRPr lang="en-US" sz="1500" dirty="0"/>
                    </a:p>
                  </a:txBody>
                  <a:tcPr/>
                </a:tc>
                <a:tc>
                  <a:txBody>
                    <a:bodyPr/>
                    <a:lstStyle/>
                    <a:p>
                      <a:r>
                        <a:rPr lang="en-US" sz="1500" dirty="0" smtClean="0"/>
                        <a:t>Nov 2018</a:t>
                      </a:r>
                      <a:endParaRPr lang="en-US" sz="1500" dirty="0"/>
                    </a:p>
                  </a:txBody>
                  <a:tcPr/>
                </a:tc>
                <a:tc>
                  <a:txBody>
                    <a:bodyPr/>
                    <a:lstStyle/>
                    <a:p>
                      <a:r>
                        <a:rPr lang="en-US" sz="1500" dirty="0" smtClean="0"/>
                        <a:t>November </a:t>
                      </a:r>
                      <a:r>
                        <a:rPr lang="en-US" sz="1500" dirty="0" smtClean="0"/>
                        <a:t>2018-2023 </a:t>
                      </a:r>
                      <a:r>
                        <a:rPr lang="en-US" sz="1500" dirty="0" smtClean="0"/>
                        <a:t>with options/onsite at DHRA</a:t>
                      </a:r>
                      <a:endParaRPr lang="en-US" sz="1500" dirty="0"/>
                    </a:p>
                  </a:txBody>
                  <a:tcPr/>
                </a:tc>
                <a:extLst>
                  <a:ext uri="{0D108BD9-81ED-4DB2-BD59-A6C34878D82A}">
                    <a16:rowId xmlns:a16="http://schemas.microsoft.com/office/drawing/2014/main" val="10001"/>
                  </a:ext>
                </a:extLst>
              </a:tr>
              <a:tr h="2057400">
                <a:tc>
                  <a:txBody>
                    <a:bodyPr/>
                    <a:lstStyle/>
                    <a:p>
                      <a:r>
                        <a:rPr lang="en-US" sz="1500" dirty="0" smtClean="0"/>
                        <a:t>Accounting Support-assisting</a:t>
                      </a:r>
                      <a:r>
                        <a:rPr lang="en-US" sz="1500" baseline="0" dirty="0" smtClean="0"/>
                        <a:t> DHRA with daily accounting activities, including recording obligations, performing Contract and MIPR reconciliations,  solving payment and invoice issues,  data cleansing, file/record upkeep, UMD research, Financial Reporting, and other duties assigned to meet Audit </a:t>
                      </a:r>
                      <a:r>
                        <a:rPr lang="en-US" sz="1500" baseline="0" dirty="0" smtClean="0"/>
                        <a:t>requirements*</a:t>
                      </a:r>
                      <a:endParaRPr lang="en-US" sz="1500" dirty="0"/>
                    </a:p>
                  </a:txBody>
                  <a:tcPr/>
                </a:tc>
                <a:tc>
                  <a:txBody>
                    <a:bodyPr/>
                    <a:lstStyle/>
                    <a:p>
                      <a:r>
                        <a:rPr lang="en-US" sz="1500" dirty="0" smtClean="0"/>
                        <a:t>8(a)</a:t>
                      </a:r>
                      <a:endParaRPr lang="en-US" sz="1500" dirty="0"/>
                    </a:p>
                  </a:txBody>
                  <a:tcPr/>
                </a:tc>
                <a:tc>
                  <a:txBody>
                    <a:bodyPr/>
                    <a:lstStyle/>
                    <a:p>
                      <a:r>
                        <a:rPr lang="en-US" sz="1500" dirty="0" smtClean="0"/>
                        <a:t>TBD</a:t>
                      </a:r>
                      <a:endParaRPr lang="en-US" sz="1500" dirty="0"/>
                    </a:p>
                  </a:txBody>
                  <a:tcPr/>
                </a:tc>
                <a:tc>
                  <a:txBody>
                    <a:bodyPr/>
                    <a:lstStyle/>
                    <a:p>
                      <a:r>
                        <a:rPr lang="en-US" sz="1500" dirty="0" smtClean="0"/>
                        <a:t>April 2019</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April 2019 </a:t>
                      </a:r>
                      <a:r>
                        <a:rPr lang="en-US" sz="1500" dirty="0" smtClean="0"/>
                        <a:t>– 2024</a:t>
                      </a:r>
                      <a:r>
                        <a:rPr lang="en-US" sz="1500" baseline="0" dirty="0" smtClean="0"/>
                        <a:t> </a:t>
                      </a:r>
                      <a:r>
                        <a:rPr lang="en-US" sz="1500" dirty="0" smtClean="0"/>
                        <a:t>with </a:t>
                      </a:r>
                      <a:r>
                        <a:rPr lang="en-US" sz="1500" dirty="0" smtClean="0"/>
                        <a:t>options/onsite at DHRA</a:t>
                      </a:r>
                    </a:p>
                    <a:p>
                      <a:endParaRPr lang="en-US" sz="1500" dirty="0"/>
                    </a:p>
                  </a:txBody>
                  <a:tcPr/>
                </a:tc>
                <a:extLst>
                  <a:ext uri="{0D108BD9-81ED-4DB2-BD59-A6C34878D82A}">
                    <a16:rowId xmlns:a16="http://schemas.microsoft.com/office/drawing/2014/main" val="10002"/>
                  </a:ext>
                </a:extLst>
              </a:tr>
              <a:tr h="1737359">
                <a:tc>
                  <a:txBody>
                    <a:bodyPr/>
                    <a:lstStyle/>
                    <a:p>
                      <a:r>
                        <a:rPr lang="en-US" sz="1500" dirty="0" smtClean="0"/>
                        <a:t>DAI Help Desk Support- solve system related issues and provide support, training,</a:t>
                      </a:r>
                      <a:r>
                        <a:rPr lang="en-US" sz="1500" baseline="0" dirty="0" smtClean="0"/>
                        <a:t> assistance and guidance for all business processes within the Procure</a:t>
                      </a:r>
                      <a:r>
                        <a:rPr lang="en-US" sz="1500" dirty="0" smtClean="0"/>
                        <a:t> </a:t>
                      </a:r>
                      <a:r>
                        <a:rPr lang="en-US" sz="1500" baseline="0" dirty="0" smtClean="0"/>
                        <a:t>to Pay, Order to Cash, Budget to Report,  Hire to Retire, Acquire to Retire and Budget Formulation modules, as well as OBIEE reporting dashboard</a:t>
                      </a:r>
                      <a:r>
                        <a:rPr lang="en-US" sz="1500" baseline="0" dirty="0" smtClean="0"/>
                        <a:t>.* - currently combined with above requirement</a:t>
                      </a:r>
                    </a:p>
                    <a:p>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8(a)</a:t>
                      </a:r>
                      <a:endParaRPr lang="en-US" sz="1500" dirty="0" smtClean="0"/>
                    </a:p>
                    <a:p>
                      <a:endParaRPr lang="en-US" sz="1500" dirty="0"/>
                    </a:p>
                  </a:txBody>
                  <a:tcPr/>
                </a:tc>
                <a:tc>
                  <a:txBody>
                    <a:bodyPr/>
                    <a:lstStyle/>
                    <a:p>
                      <a:r>
                        <a:rPr lang="en-US" sz="1500" dirty="0" smtClean="0"/>
                        <a:t>TBD</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April 2019</a:t>
                      </a:r>
                    </a:p>
                    <a:p>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April </a:t>
                      </a:r>
                      <a:r>
                        <a:rPr lang="en-US" sz="1500" dirty="0" smtClean="0"/>
                        <a:t>2019-2024 </a:t>
                      </a:r>
                      <a:r>
                        <a:rPr lang="en-US" sz="1500" dirty="0" smtClean="0"/>
                        <a:t>with options/onsite at DHRA</a:t>
                      </a:r>
                    </a:p>
                    <a:p>
                      <a:endParaRPr lang="en-US" sz="1500" dirty="0"/>
                    </a:p>
                  </a:txBody>
                  <a:tcPr/>
                </a:tc>
                <a:extLst>
                  <a:ext uri="{0D108BD9-81ED-4DB2-BD59-A6C34878D82A}">
                    <a16:rowId xmlns:a16="http://schemas.microsoft.com/office/drawing/2014/main" val="10003"/>
                  </a:ext>
                </a:extLst>
              </a:tr>
              <a:tr h="116644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76199" y="8153400"/>
            <a:ext cx="8915402" cy="369332"/>
          </a:xfrm>
          <a:prstGeom prst="rect">
            <a:avLst/>
          </a:prstGeom>
          <a:noFill/>
        </p:spPr>
        <p:txBody>
          <a:bodyPr wrap="square" rtlCol="0">
            <a:spAutoFit/>
          </a:bodyPr>
          <a:lstStyle/>
          <a:p>
            <a:r>
              <a:rPr lang="en-US" sz="900" dirty="0">
                <a:solidFill>
                  <a:prstClr val="black"/>
                </a:solidFill>
              </a:rPr>
              <a:t>Note: The Government does not guarantee that the information provided is firm/factual. It should not be used for bid and proposal purposes.</a:t>
            </a:r>
          </a:p>
          <a:p>
            <a:r>
              <a:rPr lang="en-US" sz="900" dirty="0">
                <a:solidFill>
                  <a:prstClr val="black"/>
                </a:solidFill>
              </a:rPr>
              <a:t>* Denotes Follow-on </a:t>
            </a:r>
            <a:r>
              <a:rPr lang="en-US" sz="900" dirty="0" smtClean="0">
                <a:solidFill>
                  <a:prstClr val="black"/>
                </a:solidFill>
              </a:rPr>
              <a:t>procurement action       </a:t>
            </a:r>
            <a:endParaRPr lang="en-US" sz="900" dirty="0">
              <a:solidFill>
                <a:prstClr val="black"/>
              </a:solidFill>
            </a:endParaRPr>
          </a:p>
        </p:txBody>
      </p:sp>
    </p:spTree>
    <p:extLst>
      <p:ext uri="{BB962C8B-B14F-4D97-AF65-F5344CB8AC3E}">
        <p14:creationId xmlns:p14="http://schemas.microsoft.com/office/powerpoint/2010/main" val="2527258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Program Analysis and Evaluation (PAE)</a:t>
            </a:r>
            <a:endParaRPr lang="en-US" sz="3800" dirty="0"/>
          </a:p>
        </p:txBody>
      </p:sp>
      <p:sp>
        <p:nvSpPr>
          <p:cNvPr id="3" name="Content Placeholder 2"/>
          <p:cNvSpPr>
            <a:spLocks noGrp="1"/>
          </p:cNvSpPr>
          <p:nvPr>
            <p:ph idx="1"/>
          </p:nvPr>
        </p:nvSpPr>
        <p:spPr/>
        <p:txBody>
          <a:bodyPr>
            <a:normAutofit fontScale="40000" lnSpcReduction="20000"/>
          </a:bodyPr>
          <a:lstStyle/>
          <a:p>
            <a:pPr marL="588645" marR="0" indent="0">
              <a:lnSpc>
                <a:spcPct val="106000"/>
              </a:lnSpc>
              <a:spcBef>
                <a:spcPts val="0"/>
              </a:spcBef>
              <a:spcAft>
                <a:spcPts val="0"/>
              </a:spcAft>
              <a:buNone/>
            </a:pPr>
            <a:r>
              <a:rPr lang="en-US" sz="4200" dirty="0">
                <a:solidFill>
                  <a:srgbClr val="383838"/>
                </a:solidFill>
                <a:ea typeface="Times New Roman" panose="02020603050405020304" pitchFamily="18" charset="0"/>
              </a:rPr>
              <a:t>The Program Analysis and </a:t>
            </a:r>
            <a:r>
              <a:rPr lang="en-US" sz="4200" dirty="0">
                <a:solidFill>
                  <a:srgbClr val="5E5E5E"/>
                </a:solidFill>
                <a:ea typeface="Times New Roman" panose="02020603050405020304" pitchFamily="18" charset="0"/>
              </a:rPr>
              <a:t>E</a:t>
            </a:r>
            <a:r>
              <a:rPr lang="en-US" sz="4200" dirty="0">
                <a:solidFill>
                  <a:srgbClr val="383838"/>
                </a:solidFill>
                <a:ea typeface="Times New Roman" panose="02020603050405020304" pitchFamily="18" charset="0"/>
              </a:rPr>
              <a:t>valuation Directorate </a:t>
            </a:r>
            <a:r>
              <a:rPr lang="en-US" sz="4200" dirty="0">
                <a:solidFill>
                  <a:srgbClr val="282828"/>
                </a:solidFill>
                <a:ea typeface="Times New Roman" panose="02020603050405020304" pitchFamily="18" charset="0"/>
              </a:rPr>
              <a:t>develops, </a:t>
            </a:r>
            <a:r>
              <a:rPr lang="en-US" sz="4200" dirty="0">
                <a:solidFill>
                  <a:srgbClr val="383838"/>
                </a:solidFill>
                <a:ea typeface="Times New Roman" panose="02020603050405020304" pitchFamily="18" charset="0"/>
              </a:rPr>
              <a:t>describes, and defends </a:t>
            </a:r>
            <a:r>
              <a:rPr lang="en-US" sz="4200" dirty="0">
                <a:solidFill>
                  <a:srgbClr val="282828"/>
                </a:solidFill>
                <a:ea typeface="Times New Roman" panose="02020603050405020304" pitchFamily="18" charset="0"/>
              </a:rPr>
              <a:t>the </a:t>
            </a:r>
            <a:r>
              <a:rPr lang="en-US" sz="4200" dirty="0">
                <a:solidFill>
                  <a:srgbClr val="383838"/>
                </a:solidFill>
                <a:ea typeface="Times New Roman" panose="02020603050405020304" pitchFamily="18" charset="0"/>
              </a:rPr>
              <a:t>DHRA Program across </a:t>
            </a:r>
            <a:r>
              <a:rPr lang="en-US" sz="4200" dirty="0">
                <a:solidFill>
                  <a:srgbClr val="282828"/>
                </a:solidFill>
                <a:ea typeface="Times New Roman" panose="02020603050405020304" pitchFamily="18" charset="0"/>
              </a:rPr>
              <a:t>the </a:t>
            </a:r>
            <a:r>
              <a:rPr lang="en-US" sz="4200" dirty="0">
                <a:solidFill>
                  <a:srgbClr val="4B4B4B"/>
                </a:solidFill>
                <a:ea typeface="Times New Roman" panose="02020603050405020304" pitchFamily="18" charset="0"/>
              </a:rPr>
              <a:t>Future </a:t>
            </a:r>
            <a:r>
              <a:rPr lang="en-US" sz="4200" dirty="0">
                <a:solidFill>
                  <a:srgbClr val="282828"/>
                </a:solidFill>
                <a:ea typeface="Times New Roman" panose="02020603050405020304" pitchFamily="18" charset="0"/>
              </a:rPr>
              <a:t>Years </a:t>
            </a:r>
            <a:r>
              <a:rPr lang="en-US" sz="4200" dirty="0">
                <a:solidFill>
                  <a:srgbClr val="383838"/>
                </a:solidFill>
                <a:ea typeface="Times New Roman" panose="02020603050405020304" pitchFamily="18" charset="0"/>
              </a:rPr>
              <a:t>Defense Program </a:t>
            </a:r>
            <a:r>
              <a:rPr lang="en-US" sz="4200" dirty="0">
                <a:solidFill>
                  <a:srgbClr val="282828"/>
                </a:solidFill>
                <a:ea typeface="Times New Roman" panose="02020603050405020304" pitchFamily="18" charset="0"/>
              </a:rPr>
              <a:t>(FYDP) </a:t>
            </a:r>
            <a:r>
              <a:rPr lang="en-US" sz="4200" dirty="0">
                <a:solidFill>
                  <a:srgbClr val="383838"/>
                </a:solidFill>
                <a:ea typeface="Times New Roman" panose="02020603050405020304" pitchFamily="18" charset="0"/>
              </a:rPr>
              <a:t>and </a:t>
            </a:r>
            <a:r>
              <a:rPr lang="en-US" sz="4200" dirty="0">
                <a:solidFill>
                  <a:srgbClr val="282828"/>
                </a:solidFill>
                <a:ea typeface="Times New Roman" panose="02020603050405020304" pitchFamily="18" charset="0"/>
              </a:rPr>
              <a:t>manages </a:t>
            </a:r>
            <a:r>
              <a:rPr lang="en-US" sz="4200" dirty="0">
                <a:solidFill>
                  <a:srgbClr val="383838"/>
                </a:solidFill>
                <a:ea typeface="Times New Roman" panose="02020603050405020304" pitchFamily="18" charset="0"/>
              </a:rPr>
              <a:t>DHRA manpower</a:t>
            </a:r>
            <a:r>
              <a:rPr lang="en-US" sz="4200" dirty="0" smtClean="0">
                <a:solidFill>
                  <a:srgbClr val="383838"/>
                </a:solidFill>
                <a:ea typeface="Times New Roman" panose="02020603050405020304" pitchFamily="18" charset="0"/>
              </a:rPr>
              <a:t>.</a:t>
            </a:r>
            <a:r>
              <a:rPr lang="en-US" dirty="0">
                <a:latin typeface="+mj-lt"/>
                <a:ea typeface="Times New Roman" panose="02020603050405020304" pitchFamily="18" charset="0"/>
              </a:rPr>
              <a:t> </a:t>
            </a:r>
          </a:p>
          <a:p>
            <a:pPr marL="0" lvl="0" indent="0">
              <a:lnSpc>
                <a:spcPts val="1310"/>
              </a:lnSpc>
              <a:spcBef>
                <a:spcPts val="0"/>
              </a:spcBef>
              <a:buClr>
                <a:srgbClr val="383838"/>
              </a:buClr>
              <a:buSzPts val="1150"/>
              <a:buNone/>
              <a:tabLst>
                <a:tab pos="590550" algn="l"/>
              </a:tabLst>
            </a:pPr>
            <a:endParaRPr lang="en-US" u="sng" dirty="0" smtClean="0">
              <a:solidFill>
                <a:srgbClr val="4B4B4B"/>
              </a:solidFill>
              <a:uFill>
                <a:solidFill>
                  <a:srgbClr val="000000"/>
                </a:solidFill>
              </a:uFill>
              <a:latin typeface="Times New Roman" panose="02020603050405020304" pitchFamily="18" charset="0"/>
              <a:ea typeface="Times New Roman" panose="02020603050405020304" pitchFamily="18" charset="0"/>
            </a:endParaRPr>
          </a:p>
          <a:p>
            <a:pPr marL="0" lvl="0" indent="0">
              <a:lnSpc>
                <a:spcPts val="1310"/>
              </a:lnSpc>
              <a:spcBef>
                <a:spcPts val="0"/>
              </a:spcBef>
              <a:buClr>
                <a:srgbClr val="383838"/>
              </a:buClr>
              <a:buSzPts val="1150"/>
              <a:buNone/>
              <a:tabLst>
                <a:tab pos="590550" algn="l"/>
              </a:tabLst>
            </a:pPr>
            <a:r>
              <a:rPr lang="en-US" sz="4500" u="sng" dirty="0" smtClean="0">
                <a:solidFill>
                  <a:srgbClr val="4B4B4B"/>
                </a:solidFill>
                <a:uFill>
                  <a:solidFill>
                    <a:srgbClr val="000000"/>
                  </a:solidFill>
                </a:uFill>
                <a:ea typeface="Times New Roman" panose="02020603050405020304" pitchFamily="18" charset="0"/>
              </a:rPr>
              <a:t>ESSENTIAL</a:t>
            </a:r>
            <a:r>
              <a:rPr lang="en-US" sz="4500" u="sng" spc="-125" dirty="0" smtClean="0">
                <a:solidFill>
                  <a:srgbClr val="4B4B4B"/>
                </a:solidFill>
                <a:uFill>
                  <a:solidFill>
                    <a:srgbClr val="000000"/>
                  </a:solidFill>
                </a:uFill>
                <a:ea typeface="Times New Roman" panose="02020603050405020304" pitchFamily="18" charset="0"/>
              </a:rPr>
              <a:t> </a:t>
            </a:r>
            <a:r>
              <a:rPr lang="en-US" sz="4500" u="sng" dirty="0" smtClean="0">
                <a:solidFill>
                  <a:srgbClr val="383838"/>
                </a:solidFill>
                <a:uFill>
                  <a:solidFill>
                    <a:srgbClr val="000000"/>
                  </a:solidFill>
                </a:uFill>
                <a:ea typeface="Times New Roman" panose="02020603050405020304" pitchFamily="18" charset="0"/>
              </a:rPr>
              <a:t>FUNCTIONS</a:t>
            </a:r>
            <a:endParaRPr lang="en-US" sz="4500" dirty="0" smtClean="0">
              <a:ea typeface="Times New Roman" panose="02020603050405020304" pitchFamily="18" charset="0"/>
            </a:endParaRPr>
          </a:p>
          <a:p>
            <a:pPr marL="0" indent="0">
              <a:lnSpc>
                <a:spcPts val="1310"/>
              </a:lnSpc>
              <a:spcBef>
                <a:spcPts val="0"/>
              </a:spcBef>
              <a:buClr>
                <a:srgbClr val="383838"/>
              </a:buClr>
              <a:buSzPts val="1150"/>
              <a:buNone/>
              <a:tabLst>
                <a:tab pos="590550" algn="l"/>
              </a:tabLst>
            </a:pPr>
            <a:endParaRPr lang="en-US" sz="4500" dirty="0">
              <a:solidFill>
                <a:srgbClr val="383838"/>
              </a:solidFill>
              <a:ea typeface="Times New Roman" panose="02020603050405020304" pitchFamily="18" charset="0"/>
            </a:endParaRPr>
          </a:p>
          <a:p>
            <a:pPr>
              <a:lnSpc>
                <a:spcPts val="1310"/>
              </a:lnSpc>
              <a:spcBef>
                <a:spcPts val="0"/>
              </a:spcBef>
              <a:buClr>
                <a:srgbClr val="383838"/>
              </a:buClr>
              <a:buSzPts val="1150"/>
              <a:tabLst>
                <a:tab pos="590550" algn="l"/>
              </a:tabLst>
            </a:pPr>
            <a:r>
              <a:rPr lang="en-US" sz="4500" dirty="0" smtClean="0">
                <a:solidFill>
                  <a:srgbClr val="383838"/>
                </a:solidFill>
                <a:ea typeface="Times New Roman" panose="02020603050405020304" pitchFamily="18" charset="0"/>
              </a:rPr>
              <a:t> Lead </a:t>
            </a:r>
            <a:r>
              <a:rPr lang="en-US" sz="4500" dirty="0">
                <a:solidFill>
                  <a:srgbClr val="383838"/>
                </a:solidFill>
                <a:ea typeface="Times New Roman" panose="02020603050405020304" pitchFamily="18" charset="0"/>
              </a:rPr>
              <a:t>program analysis and </a:t>
            </a:r>
            <a:r>
              <a:rPr lang="en-US" sz="4500" dirty="0">
                <a:solidFill>
                  <a:srgbClr val="282828"/>
                </a:solidFill>
                <a:ea typeface="Times New Roman" panose="02020603050405020304" pitchFamily="18" charset="0"/>
              </a:rPr>
              <a:t>evaluation </a:t>
            </a:r>
            <a:r>
              <a:rPr lang="en-US" sz="4500" dirty="0" err="1">
                <a:solidFill>
                  <a:srgbClr val="383838"/>
                </a:solidFill>
                <a:ea typeface="Times New Roman" panose="02020603050405020304" pitchFamily="18" charset="0"/>
              </a:rPr>
              <a:t>ofDHRA</a:t>
            </a:r>
            <a:r>
              <a:rPr lang="en-US" sz="4500" spc="190" dirty="0">
                <a:solidFill>
                  <a:srgbClr val="383838"/>
                </a:solidFill>
                <a:ea typeface="Times New Roman" panose="02020603050405020304" pitchFamily="18" charset="0"/>
              </a:rPr>
              <a:t> </a:t>
            </a:r>
            <a:r>
              <a:rPr lang="en-US" sz="4500" dirty="0">
                <a:solidFill>
                  <a:srgbClr val="282828"/>
                </a:solidFill>
                <a:ea typeface="Times New Roman" panose="02020603050405020304" pitchFamily="18" charset="0"/>
              </a:rPr>
              <a:t>programs.</a:t>
            </a:r>
            <a:endParaRPr lang="en-US" sz="4500" dirty="0">
              <a:ea typeface="Times New Roman" panose="02020603050405020304" pitchFamily="18" charset="0"/>
            </a:endParaRPr>
          </a:p>
          <a:p>
            <a:pPr marR="614680">
              <a:lnSpc>
                <a:spcPct val="105000"/>
              </a:lnSpc>
              <a:spcBef>
                <a:spcPts val="20"/>
              </a:spcBef>
              <a:tabLst>
                <a:tab pos="824230" algn="l"/>
              </a:tabLst>
            </a:pPr>
            <a:r>
              <a:rPr lang="en-US" sz="4500" dirty="0" smtClean="0">
                <a:solidFill>
                  <a:srgbClr val="383838"/>
                </a:solidFill>
                <a:ea typeface="Times New Roman" panose="02020603050405020304" pitchFamily="18" charset="0"/>
              </a:rPr>
              <a:t> Articulate </a:t>
            </a:r>
            <a:r>
              <a:rPr lang="en-US" sz="4500" dirty="0">
                <a:solidFill>
                  <a:srgbClr val="383838"/>
                </a:solidFill>
                <a:ea typeface="Times New Roman" panose="02020603050405020304" pitchFamily="18" charset="0"/>
              </a:rPr>
              <a:t>the D</a:t>
            </a:r>
            <a:r>
              <a:rPr lang="en-US" sz="4500" dirty="0">
                <a:solidFill>
                  <a:srgbClr val="5E5E5E"/>
                </a:solidFill>
                <a:ea typeface="Times New Roman" panose="02020603050405020304" pitchFamily="18" charset="0"/>
              </a:rPr>
              <a:t>H</a:t>
            </a:r>
            <a:r>
              <a:rPr lang="en-US" sz="4500" dirty="0">
                <a:solidFill>
                  <a:srgbClr val="383838"/>
                </a:solidFill>
                <a:ea typeface="Times New Roman" panose="02020603050405020304" pitchFamily="18" charset="0"/>
              </a:rPr>
              <a:t>RA enterprise program at </a:t>
            </a:r>
            <a:r>
              <a:rPr lang="en-US" sz="4500" dirty="0">
                <a:solidFill>
                  <a:srgbClr val="282828"/>
                </a:solidFill>
                <a:ea typeface="Times New Roman" panose="02020603050405020304" pitchFamily="18" charset="0"/>
              </a:rPr>
              <a:t>Budget </a:t>
            </a:r>
            <a:r>
              <a:rPr lang="en-US" sz="4500" dirty="0">
                <a:solidFill>
                  <a:srgbClr val="383838"/>
                </a:solidFill>
                <a:ea typeface="Times New Roman" panose="02020603050405020304" pitchFamily="18" charset="0"/>
              </a:rPr>
              <a:t>Program, Sub-Program,</a:t>
            </a:r>
            <a:r>
              <a:rPr lang="en-US" sz="4500" spc="-165"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and </a:t>
            </a:r>
            <a:r>
              <a:rPr lang="en-US" sz="4500" dirty="0" smtClean="0">
                <a:solidFill>
                  <a:srgbClr val="383838"/>
                </a:solidFill>
                <a:ea typeface="Times New Roman" panose="02020603050405020304" pitchFamily="18" charset="0"/>
              </a:rPr>
              <a:t> </a:t>
            </a:r>
          </a:p>
          <a:p>
            <a:pPr marL="0" marR="614680" lvl="0" indent="0">
              <a:lnSpc>
                <a:spcPct val="105000"/>
              </a:lnSpc>
              <a:spcBef>
                <a:spcPts val="20"/>
              </a:spcBef>
              <a:buNone/>
              <a:tabLst>
                <a:tab pos="824230" algn="l"/>
              </a:tabLst>
            </a:pPr>
            <a:r>
              <a:rPr lang="en-US" sz="4500" dirty="0">
                <a:solidFill>
                  <a:srgbClr val="383838"/>
                </a:solidFill>
                <a:ea typeface="Times New Roman" panose="02020603050405020304" pitchFamily="18" charset="0"/>
              </a:rPr>
              <a:t> </a:t>
            </a:r>
            <a:r>
              <a:rPr lang="en-US" sz="4500" dirty="0" smtClean="0">
                <a:solidFill>
                  <a:srgbClr val="383838"/>
                </a:solidFill>
                <a:ea typeface="Times New Roman" panose="02020603050405020304" pitchFamily="18" charset="0"/>
              </a:rPr>
              <a:t>         Management </a:t>
            </a:r>
            <a:r>
              <a:rPr lang="en-US" sz="4500" dirty="0">
                <a:solidFill>
                  <a:srgbClr val="383838"/>
                </a:solidFill>
                <a:ea typeface="Times New Roman" panose="02020603050405020304" pitchFamily="18" charset="0"/>
              </a:rPr>
              <a:t>Decision Package-level of</a:t>
            </a:r>
            <a:r>
              <a:rPr lang="en-US" sz="4500" spc="-70" dirty="0">
                <a:solidFill>
                  <a:srgbClr val="383838"/>
                </a:solidFill>
                <a:ea typeface="Times New Roman" panose="02020603050405020304" pitchFamily="18" charset="0"/>
              </a:rPr>
              <a:t> </a:t>
            </a:r>
            <a:r>
              <a:rPr lang="en-US" sz="4500" dirty="0" smtClean="0">
                <a:solidFill>
                  <a:srgbClr val="383838"/>
                </a:solidFill>
                <a:ea typeface="Times New Roman" panose="02020603050405020304" pitchFamily="18" charset="0"/>
              </a:rPr>
              <a:t>detail.</a:t>
            </a:r>
          </a:p>
          <a:p>
            <a:pPr marR="614680">
              <a:lnSpc>
                <a:spcPct val="105000"/>
              </a:lnSpc>
              <a:spcBef>
                <a:spcPts val="20"/>
              </a:spcBef>
              <a:tabLst>
                <a:tab pos="824230" algn="l"/>
              </a:tabLst>
            </a:pPr>
            <a:r>
              <a:rPr lang="en-US" sz="4500" dirty="0" smtClean="0">
                <a:solidFill>
                  <a:srgbClr val="383838"/>
                </a:solidFill>
                <a:ea typeface="Times New Roman" panose="02020603050405020304" pitchFamily="18" charset="0"/>
              </a:rPr>
              <a:t>Develop </a:t>
            </a:r>
            <a:r>
              <a:rPr lang="en-US" sz="4500" dirty="0">
                <a:solidFill>
                  <a:srgbClr val="383838"/>
                </a:solidFill>
                <a:ea typeface="Times New Roman" panose="02020603050405020304" pitchFamily="18" charset="0"/>
              </a:rPr>
              <a:t>and maintain </a:t>
            </a:r>
            <a:r>
              <a:rPr lang="en-US" sz="4500" dirty="0">
                <a:solidFill>
                  <a:srgbClr val="4B4B4B"/>
                </a:solidFill>
                <a:ea typeface="Times New Roman" panose="02020603050405020304" pitchFamily="18" charset="0"/>
              </a:rPr>
              <a:t>DHRA </a:t>
            </a:r>
            <a:r>
              <a:rPr lang="en-US" sz="4500" dirty="0" err="1">
                <a:solidFill>
                  <a:srgbClr val="383838"/>
                </a:solidFill>
                <a:ea typeface="Times New Roman" panose="02020603050405020304" pitchFamily="18" charset="0"/>
              </a:rPr>
              <a:t>programmatics</a:t>
            </a:r>
            <a:r>
              <a:rPr lang="en-US" sz="4500" dirty="0">
                <a:solidFill>
                  <a:srgbClr val="383838"/>
                </a:solidFill>
                <a:ea typeface="Times New Roman" panose="02020603050405020304" pitchFamily="18" charset="0"/>
              </a:rPr>
              <a:t> and</a:t>
            </a:r>
            <a:r>
              <a:rPr lang="en-US" sz="4500" spc="-215"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programmatic priorities.</a:t>
            </a:r>
            <a:endParaRPr lang="en-US" sz="4500" dirty="0">
              <a:ea typeface="Times New Roman" panose="02020603050405020304" pitchFamily="18" charset="0"/>
            </a:endParaRPr>
          </a:p>
          <a:p>
            <a:pPr marR="319405">
              <a:lnSpc>
                <a:spcPct val="106000"/>
              </a:lnSpc>
              <a:spcBef>
                <a:spcPts val="20"/>
              </a:spcBef>
              <a:tabLst>
                <a:tab pos="829310" algn="l"/>
              </a:tabLst>
            </a:pPr>
            <a:r>
              <a:rPr lang="en-US" sz="4500" dirty="0">
                <a:solidFill>
                  <a:srgbClr val="383838"/>
                </a:solidFill>
                <a:ea typeface="Times New Roman" panose="02020603050405020304" pitchFamily="18" charset="0"/>
              </a:rPr>
              <a:t>Foster </a:t>
            </a:r>
            <a:r>
              <a:rPr lang="en-US" sz="4500" dirty="0">
                <a:solidFill>
                  <a:srgbClr val="282828"/>
                </a:solidFill>
                <a:ea typeface="Times New Roman" panose="02020603050405020304" pitchFamily="18" charset="0"/>
              </a:rPr>
              <a:t>inclusion </a:t>
            </a:r>
            <a:r>
              <a:rPr lang="en-US" sz="4500" dirty="0">
                <a:solidFill>
                  <a:srgbClr val="383838"/>
                </a:solidFill>
                <a:ea typeface="Times New Roman" panose="02020603050405020304" pitchFamily="18" charset="0"/>
              </a:rPr>
              <a:t>and transparency through collaborative analyses with the DHRA enterprise to manage </a:t>
            </a:r>
            <a:r>
              <a:rPr lang="en-US" sz="4500" dirty="0">
                <a:solidFill>
                  <a:srgbClr val="4B4B4B"/>
                </a:solidFill>
                <a:ea typeface="Times New Roman" panose="02020603050405020304" pitchFamily="18" charset="0"/>
              </a:rPr>
              <a:t>th</a:t>
            </a:r>
            <a:r>
              <a:rPr lang="en-US" sz="4500" dirty="0">
                <a:solidFill>
                  <a:srgbClr val="282828"/>
                </a:solidFill>
                <a:ea typeface="Times New Roman" panose="02020603050405020304" pitchFamily="18" charset="0"/>
              </a:rPr>
              <a:t>e </a:t>
            </a:r>
            <a:r>
              <a:rPr lang="en-US" sz="4500" dirty="0">
                <a:solidFill>
                  <a:srgbClr val="383838"/>
                </a:solidFill>
                <a:ea typeface="Times New Roman" panose="02020603050405020304" pitchFamily="18" charset="0"/>
              </a:rPr>
              <a:t>Program Objective Memorandum (POM) and</a:t>
            </a:r>
            <a:r>
              <a:rPr lang="en-US" sz="4500" spc="-7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prioritization process.</a:t>
            </a:r>
            <a:endParaRPr lang="en-US" sz="4500" dirty="0">
              <a:ea typeface="Times New Roman" panose="02020603050405020304" pitchFamily="18" charset="0"/>
            </a:endParaRPr>
          </a:p>
          <a:p>
            <a:pPr>
              <a:lnSpc>
                <a:spcPts val="1160"/>
              </a:lnSpc>
              <a:spcBef>
                <a:spcPts val="0"/>
              </a:spcBef>
              <a:tabLst>
                <a:tab pos="835025" algn="l"/>
              </a:tabLst>
            </a:pPr>
            <a:r>
              <a:rPr lang="en-US" sz="4500" dirty="0">
                <a:solidFill>
                  <a:srgbClr val="383838"/>
                </a:solidFill>
                <a:ea typeface="Times New Roman" panose="02020603050405020304" pitchFamily="18" charset="0"/>
              </a:rPr>
              <a:t>Maintain fiscal and manpower controls across </a:t>
            </a:r>
            <a:r>
              <a:rPr lang="en-US" sz="4500" dirty="0">
                <a:solidFill>
                  <a:srgbClr val="282828"/>
                </a:solidFill>
                <a:ea typeface="Times New Roman" panose="02020603050405020304" pitchFamily="18" charset="0"/>
              </a:rPr>
              <a:t>the </a:t>
            </a:r>
            <a:r>
              <a:rPr lang="en-US" sz="4500" dirty="0">
                <a:solidFill>
                  <a:srgbClr val="383838"/>
                </a:solidFill>
                <a:ea typeface="Times New Roman" panose="02020603050405020304" pitchFamily="18" charset="0"/>
              </a:rPr>
              <a:t>FYDP (fiscal guidance and</a:t>
            </a:r>
            <a:r>
              <a:rPr lang="en-US" sz="4500" spc="-165"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POM</a:t>
            </a:r>
            <a:endParaRPr lang="en-US" sz="4500" dirty="0">
              <a:ea typeface="Times New Roman" panose="02020603050405020304" pitchFamily="18" charset="0"/>
            </a:endParaRPr>
          </a:p>
          <a:p>
            <a:pPr marL="482600" marR="0" indent="0">
              <a:lnSpc>
                <a:spcPts val="1310"/>
              </a:lnSpc>
              <a:spcBef>
                <a:spcPts val="165"/>
              </a:spcBef>
              <a:spcAft>
                <a:spcPts val="0"/>
              </a:spcAft>
              <a:buNone/>
            </a:pPr>
            <a:r>
              <a:rPr lang="en-US" sz="4500" dirty="0">
                <a:solidFill>
                  <a:srgbClr val="282828"/>
                </a:solidFill>
                <a:ea typeface="Times New Roman" panose="02020603050405020304" pitchFamily="18" charset="0"/>
              </a:rPr>
              <a:t>con</a:t>
            </a:r>
            <a:r>
              <a:rPr lang="en-US" sz="4500" dirty="0">
                <a:solidFill>
                  <a:srgbClr val="4B4B4B"/>
                </a:solidFill>
                <a:ea typeface="Times New Roman" panose="02020603050405020304" pitchFamily="18" charset="0"/>
              </a:rPr>
              <a:t>trols)</a:t>
            </a:r>
            <a:r>
              <a:rPr lang="en-US" sz="4500" dirty="0">
                <a:solidFill>
                  <a:srgbClr val="282828"/>
                </a:solidFill>
                <a:ea typeface="Times New Roman" panose="02020603050405020304" pitchFamily="18" charset="0"/>
              </a:rPr>
              <a:t>.</a:t>
            </a:r>
            <a:endParaRPr lang="en-US" sz="4500" dirty="0">
              <a:ea typeface="Times New Roman" panose="02020603050405020304" pitchFamily="18" charset="0"/>
            </a:endParaRPr>
          </a:p>
          <a:p>
            <a:pPr>
              <a:lnSpc>
                <a:spcPts val="1275"/>
              </a:lnSpc>
              <a:spcBef>
                <a:spcPts val="0"/>
              </a:spcBef>
              <a:tabLst>
                <a:tab pos="835025" algn="l"/>
              </a:tabLst>
            </a:pPr>
            <a:r>
              <a:rPr lang="en-US" sz="4500" dirty="0">
                <a:solidFill>
                  <a:srgbClr val="383838"/>
                </a:solidFill>
                <a:ea typeface="Times New Roman" panose="02020603050405020304" pitchFamily="18" charset="0"/>
              </a:rPr>
              <a:t>Maintain associated FYDP </a:t>
            </a:r>
            <a:r>
              <a:rPr lang="en-US" sz="4500" dirty="0">
                <a:solidFill>
                  <a:srgbClr val="282828"/>
                </a:solidFill>
                <a:ea typeface="Times New Roman" panose="02020603050405020304" pitchFamily="18" charset="0"/>
              </a:rPr>
              <a:t>databases </a:t>
            </a:r>
            <a:r>
              <a:rPr lang="en-US" sz="4500" dirty="0">
                <a:solidFill>
                  <a:srgbClr val="383838"/>
                </a:solidFill>
                <a:ea typeface="Times New Roman" panose="02020603050405020304" pitchFamily="18" charset="0"/>
              </a:rPr>
              <a:t>and</a:t>
            </a:r>
            <a:r>
              <a:rPr lang="en-US" sz="4500" spc="-11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systems.</a:t>
            </a:r>
            <a:endParaRPr lang="en-US" sz="4500" dirty="0">
              <a:ea typeface="Times New Roman" panose="02020603050405020304" pitchFamily="18" charset="0"/>
            </a:endParaRPr>
          </a:p>
          <a:p>
            <a:pPr>
              <a:lnSpc>
                <a:spcPts val="1400"/>
              </a:lnSpc>
              <a:spcBef>
                <a:spcPts val="0"/>
              </a:spcBef>
              <a:tabLst>
                <a:tab pos="834390" algn="l"/>
              </a:tabLst>
            </a:pPr>
            <a:r>
              <a:rPr lang="en-US" sz="4500" spc="-15" dirty="0">
                <a:solidFill>
                  <a:srgbClr val="4B4B4B"/>
                </a:solidFill>
                <a:ea typeface="Times New Roman" panose="02020603050405020304" pitchFamily="18" charset="0"/>
              </a:rPr>
              <a:t>L</a:t>
            </a:r>
            <a:r>
              <a:rPr lang="en-US" sz="4500" spc="-15" dirty="0">
                <a:solidFill>
                  <a:srgbClr val="282828"/>
                </a:solidFill>
                <a:ea typeface="Times New Roman" panose="02020603050405020304" pitchFamily="18" charset="0"/>
              </a:rPr>
              <a:t>ead</a:t>
            </a:r>
            <a:r>
              <a:rPr lang="en-US" sz="4500" spc="-80" dirty="0">
                <a:solidFill>
                  <a:srgbClr val="282828"/>
                </a:solidFill>
                <a:ea typeface="Times New Roman" panose="02020603050405020304" pitchFamily="18" charset="0"/>
              </a:rPr>
              <a:t> </a:t>
            </a:r>
            <a:r>
              <a:rPr lang="en-US" sz="4500" dirty="0">
                <a:solidFill>
                  <a:srgbClr val="383838"/>
                </a:solidFill>
                <a:ea typeface="Times New Roman" panose="02020603050405020304" pitchFamily="18" charset="0"/>
              </a:rPr>
              <a:t>the</a:t>
            </a:r>
            <a:r>
              <a:rPr lang="en-US" sz="4500" spc="-130" dirty="0">
                <a:solidFill>
                  <a:srgbClr val="383838"/>
                </a:solidFill>
                <a:ea typeface="Times New Roman" panose="02020603050405020304" pitchFamily="18" charset="0"/>
              </a:rPr>
              <a:t> </a:t>
            </a:r>
            <a:r>
              <a:rPr lang="en-US" sz="4500" b="1" dirty="0">
                <a:solidFill>
                  <a:srgbClr val="383838"/>
                </a:solidFill>
                <a:ea typeface="Times New Roman" panose="02020603050405020304" pitchFamily="18" charset="0"/>
              </a:rPr>
              <a:t>DHRA</a:t>
            </a:r>
            <a:r>
              <a:rPr lang="en-US" sz="4500" b="1" spc="-14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Service</a:t>
            </a:r>
            <a:r>
              <a:rPr lang="en-US" sz="4500" spc="-7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Requirements</a:t>
            </a:r>
            <a:r>
              <a:rPr lang="en-US" sz="4500" spc="-1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Review</a:t>
            </a:r>
            <a:r>
              <a:rPr lang="en-US" sz="4500" spc="-9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Board</a:t>
            </a:r>
            <a:r>
              <a:rPr lang="en-US" sz="4500" spc="-70" dirty="0">
                <a:solidFill>
                  <a:srgbClr val="383838"/>
                </a:solidFill>
                <a:ea typeface="Times New Roman" panose="02020603050405020304" pitchFamily="18" charset="0"/>
              </a:rPr>
              <a:t> </a:t>
            </a:r>
            <a:r>
              <a:rPr lang="en-US" sz="4500" dirty="0">
                <a:solidFill>
                  <a:srgbClr val="383838"/>
                </a:solidFill>
                <a:ea typeface="Times New Roman" panose="02020603050405020304" pitchFamily="18" charset="0"/>
              </a:rPr>
              <a:t>(SRRB).</a:t>
            </a:r>
            <a:endParaRPr lang="en-US" sz="4500" dirty="0">
              <a:ea typeface="Times New Roman" panose="02020603050405020304" pitchFamily="18" charset="0"/>
            </a:endParaRPr>
          </a:p>
          <a:p>
            <a:pPr>
              <a:spcBef>
                <a:spcPts val="45"/>
              </a:spcBef>
              <a:tabLst>
                <a:tab pos="834390" algn="l"/>
              </a:tabLst>
            </a:pPr>
            <a:r>
              <a:rPr lang="en-US" sz="4500" dirty="0">
                <a:solidFill>
                  <a:srgbClr val="383838"/>
                </a:solidFill>
                <a:ea typeface="Times New Roman" panose="02020603050405020304" pitchFamily="18" charset="0"/>
              </a:rPr>
              <a:t>Lead coordination </a:t>
            </a:r>
            <a:r>
              <a:rPr lang="en-US" sz="4500" dirty="0" err="1">
                <a:solidFill>
                  <a:srgbClr val="383838"/>
                </a:solidFill>
                <a:ea typeface="Times New Roman" panose="02020603050405020304" pitchFamily="18" charset="0"/>
              </a:rPr>
              <a:t>ofDHRA</a:t>
            </a:r>
            <a:r>
              <a:rPr lang="en-US" sz="4500" dirty="0">
                <a:solidFill>
                  <a:srgbClr val="383838"/>
                </a:solidFill>
                <a:ea typeface="Times New Roman" panose="02020603050405020304" pitchFamily="18" charset="0"/>
              </a:rPr>
              <a:t> issue papers and issue</a:t>
            </a:r>
            <a:r>
              <a:rPr lang="en-US" sz="4500" spc="235" dirty="0">
                <a:solidFill>
                  <a:srgbClr val="383838"/>
                </a:solidFill>
                <a:ea typeface="Times New Roman" panose="02020603050405020304" pitchFamily="18" charset="0"/>
              </a:rPr>
              <a:t> </a:t>
            </a:r>
            <a:r>
              <a:rPr lang="en-US" sz="4500" spc="-15" dirty="0">
                <a:solidFill>
                  <a:srgbClr val="383838"/>
                </a:solidFill>
                <a:ea typeface="Times New Roman" panose="02020603050405020304" pitchFamily="18" charset="0"/>
              </a:rPr>
              <a:t>teams</a:t>
            </a:r>
            <a:r>
              <a:rPr lang="en-US" sz="4500" spc="-15" dirty="0">
                <a:solidFill>
                  <a:srgbClr val="030303"/>
                </a:solidFill>
                <a:ea typeface="Times New Roman" panose="02020603050405020304" pitchFamily="18" charset="0"/>
              </a:rPr>
              <a:t>.</a:t>
            </a:r>
            <a:endParaRPr lang="en-US" sz="4500" dirty="0">
              <a:ea typeface="Times New Roman" panose="02020603050405020304" pitchFamily="18" charset="0"/>
            </a:endParaRPr>
          </a:p>
          <a:p>
            <a:pPr marL="0" indent="0">
              <a:buNone/>
            </a:pPr>
            <a:endParaRPr lang="en-US" dirty="0" smtClean="0"/>
          </a:p>
          <a:p>
            <a:endParaRPr lang="en-US" dirty="0"/>
          </a:p>
          <a:p>
            <a:pPr marL="0" indent="0">
              <a:buNone/>
            </a:pPr>
            <a:r>
              <a:rPr lang="en-US" sz="4500" dirty="0" smtClean="0"/>
              <a:t>No upcoming acquisitions </a:t>
            </a:r>
            <a:endParaRPr lang="en-US" sz="4500" dirty="0"/>
          </a:p>
        </p:txBody>
      </p:sp>
    </p:spTree>
    <p:extLst>
      <p:ext uri="{BB962C8B-B14F-4D97-AF65-F5344CB8AC3E}">
        <p14:creationId xmlns:p14="http://schemas.microsoft.com/office/powerpoint/2010/main" val="296432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Strategic Plans &amp; Initiatives (SPI)</a:t>
            </a:r>
            <a:endParaRPr lang="en-US" sz="3800" dirty="0"/>
          </a:p>
        </p:txBody>
      </p:sp>
      <p:sp>
        <p:nvSpPr>
          <p:cNvPr id="3" name="Content Placeholder 2"/>
          <p:cNvSpPr>
            <a:spLocks noGrp="1"/>
          </p:cNvSpPr>
          <p:nvPr>
            <p:ph idx="1"/>
          </p:nvPr>
        </p:nvSpPr>
        <p:spPr/>
        <p:txBody>
          <a:bodyPr/>
          <a:lstStyle/>
          <a:p>
            <a:r>
              <a:rPr lang="en-US" dirty="0"/>
              <a:t>Mission:  As the strategic advisor to the Director, DHRA and in close coordination with leadership, the SPI Directorate formulates and manages DHRA’s strategic Direction</a:t>
            </a:r>
          </a:p>
          <a:p>
            <a:r>
              <a:rPr lang="en-US" dirty="0"/>
              <a:t>Responsibilities</a:t>
            </a:r>
          </a:p>
          <a:p>
            <a:pPr lvl="1"/>
            <a:r>
              <a:rPr lang="en-US" dirty="0"/>
              <a:t>Strategic Advisor</a:t>
            </a:r>
          </a:p>
          <a:p>
            <a:pPr lvl="1"/>
            <a:r>
              <a:rPr lang="en-US" dirty="0"/>
              <a:t>Strategic Planning</a:t>
            </a:r>
          </a:p>
          <a:p>
            <a:pPr lvl="1"/>
            <a:r>
              <a:rPr lang="en-US" dirty="0"/>
              <a:t>Assessment, Monitoring, and Evaluation</a:t>
            </a:r>
          </a:p>
          <a:p>
            <a:pPr lvl="1"/>
            <a:r>
              <a:rPr lang="en-US" dirty="0"/>
              <a:t>Enterprise Program Architecture and Functioning</a:t>
            </a:r>
          </a:p>
        </p:txBody>
      </p:sp>
    </p:spTree>
    <p:extLst>
      <p:ext uri="{BB962C8B-B14F-4D97-AF65-F5344CB8AC3E}">
        <p14:creationId xmlns:p14="http://schemas.microsoft.com/office/powerpoint/2010/main" val="153966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Opportunities – SPI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699288"/>
              </p:ext>
            </p:extLst>
          </p:nvPr>
        </p:nvGraphicFramePr>
        <p:xfrm>
          <a:off x="0" y="1066801"/>
          <a:ext cx="9067801" cy="50596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133601">
                  <a:extLst>
                    <a:ext uri="{9D8B030D-6E8A-4147-A177-3AD203B41FA5}">
                      <a16:colId xmlns:a16="http://schemas.microsoft.com/office/drawing/2014/main" val="20004"/>
                    </a:ext>
                  </a:extLst>
                </a:gridCol>
              </a:tblGrid>
              <a:tr h="731520">
                <a:tc>
                  <a:txBody>
                    <a:bodyPr/>
                    <a:lstStyle/>
                    <a:p>
                      <a:r>
                        <a:rPr lang="en-US" sz="1400" dirty="0" smtClean="0">
                          <a:solidFill>
                            <a:schemeClr val="bg1"/>
                          </a:solidFill>
                        </a:rPr>
                        <a:t>Description</a:t>
                      </a:r>
                      <a:r>
                        <a:rPr lang="en-US" sz="1400" baseline="0" dirty="0" smtClean="0">
                          <a:solidFill>
                            <a:schemeClr val="bg1"/>
                          </a:solidFill>
                        </a:rPr>
                        <a:t> of Requirement</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Planned Acquisition Strategy</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Est. Sol</a:t>
                      </a:r>
                      <a:r>
                        <a:rPr lang="en-US" sz="1400" baseline="0" dirty="0" smtClean="0">
                          <a:solidFill>
                            <a:schemeClr val="bg1"/>
                          </a:solidFill>
                        </a:rPr>
                        <a:t>icitation </a:t>
                      </a:r>
                      <a:r>
                        <a:rPr lang="en-US" sz="1400" dirty="0" smtClean="0">
                          <a:solidFill>
                            <a:schemeClr val="bg1"/>
                          </a:solidFill>
                        </a:rPr>
                        <a:t>Date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NAICS Code</a:t>
                      </a:r>
                      <a:endParaRPr lang="en-US" sz="1400" dirty="0">
                        <a:solidFill>
                          <a:schemeClr val="bg1"/>
                        </a:solidFill>
                      </a:endParaRPr>
                    </a:p>
                  </a:txBody>
                  <a:tcPr>
                    <a:solidFill>
                      <a:schemeClr val="tx2"/>
                    </a:solidFill>
                  </a:tcPr>
                </a:tc>
                <a:tc>
                  <a:txBody>
                    <a:bodyPr/>
                    <a:lstStyle/>
                    <a:p>
                      <a:r>
                        <a:rPr lang="en-US" sz="1400" dirty="0" smtClean="0">
                          <a:solidFill>
                            <a:schemeClr val="bg1"/>
                          </a:solidFill>
                        </a:rPr>
                        <a:t>Period of Performance</a:t>
                      </a:r>
                    </a:p>
                    <a:p>
                      <a:r>
                        <a:rPr lang="en-US" sz="1400" dirty="0" smtClean="0">
                          <a:solidFill>
                            <a:schemeClr val="bg1"/>
                          </a:solidFill>
                        </a:rPr>
                        <a:t>Place of Performance</a:t>
                      </a:r>
                      <a:endParaRPr lang="en-US" sz="1400" dirty="0">
                        <a:solidFill>
                          <a:schemeClr val="bg1"/>
                        </a:solidFill>
                      </a:endParaRPr>
                    </a:p>
                  </a:txBody>
                  <a:tcPr>
                    <a:solidFill>
                      <a:schemeClr val="tx2"/>
                    </a:solidFill>
                  </a:tcPr>
                </a:tc>
                <a:extLst>
                  <a:ext uri="{0D108BD9-81ED-4DB2-BD59-A6C34878D82A}">
                    <a16:rowId xmlns:a16="http://schemas.microsoft.com/office/drawing/2014/main" val="10000"/>
                  </a:ext>
                </a:extLst>
              </a:tr>
              <a:tr h="1035221">
                <a:tc>
                  <a:txBody>
                    <a:bodyPr/>
                    <a:lstStyle/>
                    <a:p>
                      <a:r>
                        <a:rPr lang="en-US" sz="1700" dirty="0" smtClean="0"/>
                        <a:t>Procure and deploy a commercial-off-the-shelf</a:t>
                      </a:r>
                      <a:r>
                        <a:rPr lang="en-US" sz="1700" baseline="0" dirty="0" smtClean="0"/>
                        <a:t> task management system using the Software as a Service model to include cloud-based installation, backend networking hardware and administration, adoption support, technical support, upgrades, and licenses.</a:t>
                      </a:r>
                      <a:endParaRPr lang="en-US" sz="1700" dirty="0"/>
                    </a:p>
                  </a:txBody>
                  <a:tcPr/>
                </a:tc>
                <a:tc>
                  <a:txBody>
                    <a:bodyPr/>
                    <a:lstStyle/>
                    <a:p>
                      <a:r>
                        <a:rPr lang="en-US" sz="1600" dirty="0" smtClean="0"/>
                        <a:t>Full and open competition</a:t>
                      </a:r>
                      <a:endParaRPr lang="en-US" sz="1600" dirty="0"/>
                    </a:p>
                  </a:txBody>
                  <a:tcPr/>
                </a:tc>
                <a:tc>
                  <a:txBody>
                    <a:bodyPr/>
                    <a:lstStyle/>
                    <a:p>
                      <a:r>
                        <a:rPr lang="en-US" sz="1600" dirty="0" smtClean="0"/>
                        <a:t>7/11/2018</a:t>
                      </a:r>
                      <a:endParaRPr lang="en-US" sz="1600" dirty="0"/>
                    </a:p>
                  </a:txBody>
                  <a:tcPr/>
                </a:tc>
                <a:tc>
                  <a:txBody>
                    <a:bodyPr/>
                    <a:lstStyle/>
                    <a:p>
                      <a:r>
                        <a:rPr lang="en-US" dirty="0" smtClean="0"/>
                        <a:t>518210</a:t>
                      </a:r>
                      <a:endParaRPr lang="en-US" dirty="0"/>
                    </a:p>
                  </a:txBody>
                  <a:tcPr/>
                </a:tc>
                <a:tc>
                  <a:txBody>
                    <a:bodyPr/>
                    <a:lstStyle/>
                    <a:p>
                      <a:r>
                        <a:rPr lang="en-US" dirty="0" smtClean="0"/>
                        <a:t>9/1/2018</a:t>
                      </a:r>
                      <a:r>
                        <a:rPr lang="en-US" baseline="0" dirty="0" smtClean="0"/>
                        <a:t> – 8/31/2019 (Base plus 4 options)</a:t>
                      </a:r>
                      <a:endParaRPr lang="en-US" dirty="0" smtClean="0"/>
                    </a:p>
                    <a:p>
                      <a:r>
                        <a:rPr lang="en-US" dirty="0" smtClean="0"/>
                        <a:t>Vendor facility</a:t>
                      </a:r>
                      <a:endParaRPr lang="en-US" dirty="0"/>
                    </a:p>
                  </a:txBody>
                  <a:tcPr/>
                </a:tc>
                <a:extLst>
                  <a:ext uri="{0D108BD9-81ED-4DB2-BD59-A6C34878D82A}">
                    <a16:rowId xmlns:a16="http://schemas.microsoft.com/office/drawing/2014/main" val="10001"/>
                  </a:ext>
                </a:extLst>
              </a:tr>
              <a:tr h="1190746">
                <a:tc>
                  <a:txBody>
                    <a:bodyPr/>
                    <a:lstStyle/>
                    <a:p>
                      <a:r>
                        <a:rPr lang="en-US" sz="1700" dirty="0" smtClean="0"/>
                        <a:t>Procure a high-level, business intelligence</a:t>
                      </a:r>
                      <a:r>
                        <a:rPr lang="en-US" sz="1700" baseline="0" dirty="0" smtClean="0"/>
                        <a:t> dashboard that will digitally capture the Business Operations Plan, provide strategic and operational performance dashboards, and pull information from external systems</a:t>
                      </a:r>
                      <a:endParaRPr lang="en-US" sz="1700" dirty="0"/>
                    </a:p>
                  </a:txBody>
                  <a:tcPr/>
                </a:tc>
                <a:tc>
                  <a:txBody>
                    <a:bodyPr/>
                    <a:lstStyle/>
                    <a:p>
                      <a:r>
                        <a:rPr lang="en-US" dirty="0" smtClean="0"/>
                        <a:t>TBD</a:t>
                      </a:r>
                      <a:endParaRPr lang="en-US" dirty="0"/>
                    </a:p>
                  </a:txBody>
                  <a:tcPr/>
                </a:tc>
                <a:tc>
                  <a:txBody>
                    <a:bodyPr/>
                    <a:lstStyle/>
                    <a:p>
                      <a:r>
                        <a:rPr lang="en-US" dirty="0" smtClean="0"/>
                        <a:t>FY19</a:t>
                      </a:r>
                      <a:endParaRPr lang="en-US" dirty="0"/>
                    </a:p>
                  </a:txBody>
                  <a:tcPr/>
                </a:tc>
                <a:tc>
                  <a:txBody>
                    <a:bodyPr/>
                    <a:lstStyle/>
                    <a:p>
                      <a:r>
                        <a:rPr lang="en-US" dirty="0" smtClean="0"/>
                        <a:t>TBD</a:t>
                      </a:r>
                      <a:endParaRPr lang="en-US" dirty="0"/>
                    </a:p>
                  </a:txBody>
                  <a:tcPr/>
                </a:tc>
                <a:tc>
                  <a:txBody>
                    <a:bodyPr/>
                    <a:lstStyle/>
                    <a:p>
                      <a:r>
                        <a:rPr lang="en-US" dirty="0" smtClean="0"/>
                        <a:t>Base plus 4 options</a:t>
                      </a:r>
                      <a:endParaRPr lang="en-US"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152399" y="6391870"/>
            <a:ext cx="8915402" cy="461665"/>
          </a:xfrm>
          <a:prstGeom prst="rect">
            <a:avLst/>
          </a:prstGeom>
          <a:noFill/>
        </p:spPr>
        <p:txBody>
          <a:bodyPr wrap="square" rtlCol="0">
            <a:spAutoFit/>
          </a:bodyPr>
          <a:lstStyle/>
          <a:p>
            <a:r>
              <a:rPr lang="en-US" sz="1100" dirty="0" smtClean="0"/>
              <a:t>Note: The Government does not guarantee that the information provided is firm/factual. It should not be used for </a:t>
            </a:r>
            <a:r>
              <a:rPr lang="en-US" sz="1200" dirty="0" smtClean="0"/>
              <a:t>bid and proposal purposes.</a:t>
            </a:r>
          </a:p>
          <a:p>
            <a:r>
              <a:rPr lang="en-US" sz="1100" dirty="0" smtClean="0"/>
              <a:t>* Follow-on – current contract number provided       ** Assisted Acquisition </a:t>
            </a:r>
            <a:endParaRPr lang="en-US" sz="1100" dirty="0"/>
          </a:p>
        </p:txBody>
      </p:sp>
    </p:spTree>
    <p:extLst>
      <p:ext uri="{BB962C8B-B14F-4D97-AF65-F5344CB8AC3E}">
        <p14:creationId xmlns:p14="http://schemas.microsoft.com/office/powerpoint/2010/main" val="738420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Defense Equal Opportunity Mgmt</a:t>
            </a:r>
            <a:r>
              <a:rPr lang="en-US" sz="3200" dirty="0"/>
              <a:t>.</a:t>
            </a:r>
            <a:r>
              <a:rPr lang="en-US" sz="3200" dirty="0" smtClean="0"/>
              <a:t> Institute (DEOMI)</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solidFill>
                  <a:prstClr val="black"/>
                </a:solidFill>
                <a:ea typeface="+mj-ea"/>
                <a:cs typeface="+mj-cs"/>
              </a:rPr>
              <a:t>New component     </a:t>
            </a:r>
          </a:p>
          <a:p>
            <a:pPr marL="0" indent="0">
              <a:buNone/>
            </a:pPr>
            <a:r>
              <a:rPr lang="en-US" dirty="0" smtClean="0">
                <a:solidFill>
                  <a:prstClr val="black"/>
                </a:solidFill>
                <a:ea typeface="+mj-ea"/>
                <a:cs typeface="+mj-cs"/>
              </a:rPr>
              <a:t>            </a:t>
            </a:r>
          </a:p>
          <a:p>
            <a:r>
              <a:rPr lang="en-US" dirty="0" smtClean="0">
                <a:solidFill>
                  <a:prstClr val="black"/>
                </a:solidFill>
                <a:ea typeface="+mj-ea"/>
                <a:cs typeface="+mj-cs"/>
              </a:rPr>
              <a:t>Located at Patrick Air Force Base</a:t>
            </a:r>
          </a:p>
          <a:p>
            <a:pPr marL="0" indent="0">
              <a:buNone/>
            </a:pPr>
            <a:endParaRPr lang="en-US" dirty="0" smtClean="0">
              <a:solidFill>
                <a:prstClr val="black"/>
              </a:solidFill>
              <a:ea typeface="+mj-ea"/>
              <a:cs typeface="+mj-cs"/>
            </a:endParaRPr>
          </a:p>
          <a:p>
            <a:r>
              <a:rPr lang="en-US" dirty="0" smtClean="0"/>
              <a:t>Mission to develop </a:t>
            </a:r>
            <a:r>
              <a:rPr lang="en-US" dirty="0"/>
              <a:t>and deliver world-class human relations education, training, research, and innovative solutions to enhance total force readiness</a:t>
            </a:r>
            <a:r>
              <a:rPr lang="en-US" dirty="0" smtClean="0"/>
              <a:t>. Classroom and other training for Equal Opportunity and Equal Opportunity Employment Offices and Professional</a:t>
            </a:r>
          </a:p>
          <a:p>
            <a:pPr marL="0" indent="0">
              <a:buNone/>
            </a:pPr>
            <a:endParaRPr lang="en-US" dirty="0" smtClean="0"/>
          </a:p>
          <a:p>
            <a:r>
              <a:rPr lang="en-US" dirty="0" smtClean="0"/>
              <a:t>Complete transition Oct 1, 2018</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143000"/>
            <a:ext cx="1800224" cy="1600200"/>
          </a:xfrm>
          <a:prstGeom prst="rect">
            <a:avLst/>
          </a:prstGeom>
        </p:spPr>
      </p:pic>
    </p:spTree>
    <p:extLst>
      <p:ext uri="{BB962C8B-B14F-4D97-AF65-F5344CB8AC3E}">
        <p14:creationId xmlns:p14="http://schemas.microsoft.com/office/powerpoint/2010/main" val="345129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the Actuary</a:t>
            </a:r>
            <a:endParaRPr lang="en-US" dirty="0"/>
          </a:p>
        </p:txBody>
      </p:sp>
      <p:sp>
        <p:nvSpPr>
          <p:cNvPr id="3" name="Content Placeholder 2"/>
          <p:cNvSpPr>
            <a:spLocks noGrp="1"/>
          </p:cNvSpPr>
          <p:nvPr>
            <p:ph idx="1"/>
          </p:nvPr>
        </p:nvSpPr>
        <p:spPr>
          <a:xfrm>
            <a:off x="152400" y="1066800"/>
            <a:ext cx="8839200" cy="5486400"/>
          </a:xfrm>
        </p:spPr>
        <p:txBody>
          <a:bodyPr>
            <a:normAutofit fontScale="62500" lnSpcReduction="20000"/>
          </a:bodyPr>
          <a:lstStyle/>
          <a:p>
            <a:r>
              <a:rPr lang="en-US" dirty="0"/>
              <a:t>The DoD Office of the Actuary provides actuarial expertise on all matters relating to military compensation and benefits. </a:t>
            </a:r>
            <a:endParaRPr lang="en-US" dirty="0" smtClean="0"/>
          </a:p>
          <a:p>
            <a:pPr marL="0" indent="0">
              <a:buNone/>
            </a:pPr>
            <a:endParaRPr lang="en-US" dirty="0"/>
          </a:p>
          <a:p>
            <a:r>
              <a:rPr lang="en-US" dirty="0" smtClean="0"/>
              <a:t>Performs </a:t>
            </a:r>
            <a:r>
              <a:rPr lang="en-US" dirty="0"/>
              <a:t>annual valuations of the military retirement system, education </a:t>
            </a:r>
            <a:r>
              <a:rPr lang="en-US" dirty="0" smtClean="0"/>
              <a:t>benefits under the </a:t>
            </a:r>
            <a:r>
              <a:rPr lang="en-US" dirty="0"/>
              <a:t>G. I. Bill, health care for the military retired population, and the Voluntary Separation Incentive program. </a:t>
            </a:r>
            <a:r>
              <a:rPr lang="en-US" dirty="0" smtClean="0"/>
              <a:t>Also </a:t>
            </a:r>
            <a:r>
              <a:rPr lang="en-US" dirty="0"/>
              <a:t>responds to requests for cost estimates of proposed changes in benefits from the DoD, other government agencies, military service support groups, and private industry. </a:t>
            </a:r>
            <a:endParaRPr lang="en-US" dirty="0" smtClean="0"/>
          </a:p>
          <a:p>
            <a:endParaRPr lang="en-US" dirty="0" smtClean="0"/>
          </a:p>
          <a:p>
            <a:r>
              <a:rPr lang="en-US" dirty="0" smtClean="0"/>
              <a:t>The </a:t>
            </a:r>
            <a:r>
              <a:rPr lang="en-US" dirty="0"/>
              <a:t>Office works in support of the DoD Board of Actuaries and the DoD Medicare-Eligible Retiree Health Care Board of Actuaries. Both boards fall under the Federal Advisory Committee Act (FACA). You can find more information about their composition, meetings, and reports on the FACA website: </a:t>
            </a:r>
            <a:r>
              <a:rPr lang="en-US" dirty="0">
                <a:hlinkClick r:id="rId2"/>
              </a:rPr>
              <a:t>www.facadatabase.gov</a:t>
            </a:r>
            <a:r>
              <a:rPr lang="en-US" dirty="0" smtClean="0"/>
              <a:t>.</a:t>
            </a:r>
          </a:p>
          <a:p>
            <a:pPr marL="0" indent="0">
              <a:buNone/>
            </a:pPr>
            <a:endParaRPr lang="en-US" dirty="0" smtClean="0"/>
          </a:p>
          <a:p>
            <a:r>
              <a:rPr lang="en-US" dirty="0">
                <a:hlinkClick r:id="rId3"/>
              </a:rPr>
              <a:t>https://actuary.defense.gov</a:t>
            </a:r>
            <a:r>
              <a:rPr lang="en-US" dirty="0" smtClean="0">
                <a:hlinkClick r:id="rId3"/>
              </a:rPr>
              <a:t>/</a:t>
            </a:r>
            <a:endParaRPr lang="en-US" dirty="0" smtClean="0"/>
          </a:p>
          <a:p>
            <a:endParaRPr lang="en-US" dirty="0"/>
          </a:p>
          <a:p>
            <a:pPr marL="0" indent="0">
              <a:buNone/>
            </a:pPr>
            <a:endParaRPr lang="en-US" dirty="0" smtClean="0"/>
          </a:p>
          <a:p>
            <a:pPr marL="0" indent="0">
              <a:buNone/>
            </a:pPr>
            <a:r>
              <a:rPr lang="en-US" dirty="0" smtClean="0"/>
              <a:t>No planned acquisitions at this time</a:t>
            </a:r>
            <a:endParaRPr lang="en-US" dirty="0"/>
          </a:p>
          <a:p>
            <a:endParaRPr lang="en-US" dirty="0"/>
          </a:p>
        </p:txBody>
      </p:sp>
    </p:spTree>
    <p:extLst>
      <p:ext uri="{BB962C8B-B14F-4D97-AF65-F5344CB8AC3E}">
        <p14:creationId xmlns:p14="http://schemas.microsoft.com/office/powerpoint/2010/main" val="4201875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Headquarters, DHRA</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400" dirty="0" smtClean="0"/>
              <a:t>Questions and Answers</a:t>
            </a:r>
          </a:p>
        </p:txBody>
      </p:sp>
    </p:spTree>
    <p:extLst>
      <p:ext uri="{BB962C8B-B14F-4D97-AF65-F5344CB8AC3E}">
        <p14:creationId xmlns:p14="http://schemas.microsoft.com/office/powerpoint/2010/main" val="81875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0" y="2819400"/>
            <a:ext cx="9144000" cy="37338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smtClean="0">
              <a:ln>
                <a:noFill/>
              </a:ln>
              <a:solidFill>
                <a:srgbClr val="000000"/>
              </a:solidFill>
              <a:effectLst/>
              <a:uLnTx/>
              <a:uFillTx/>
              <a:latin typeface="Arial Rounded MT Bold" pitchFamily="34" charset="0"/>
              <a:ea typeface="+mn-ea"/>
              <a:cs typeface="+mn-cs"/>
            </a:endParaRPr>
          </a:p>
        </p:txBody>
      </p:sp>
      <p:sp>
        <p:nvSpPr>
          <p:cNvPr id="11" name="Text Box 11"/>
          <p:cNvSpPr txBox="1">
            <a:spLocks noChangeArrowheads="1"/>
          </p:cNvSpPr>
          <p:nvPr/>
        </p:nvSpPr>
        <p:spPr bwMode="auto">
          <a:xfrm>
            <a:off x="2895600" y="3556393"/>
            <a:ext cx="2317750" cy="738664"/>
          </a:xfrm>
          <a:prstGeom prst="rect">
            <a:avLst/>
          </a:prstGeom>
          <a:noFill/>
          <a:ln w="9525" algn="ctr">
            <a:noFill/>
            <a:miter lim="800000"/>
            <a:headEnd/>
            <a:tailEnd/>
          </a:ln>
          <a:effectLst/>
        </p:spPr>
        <p:txBody>
          <a:bodyPr wrap="square">
            <a:spAutoFit/>
          </a:bodyPr>
          <a:lstStyle/>
          <a:p>
            <a:pPr marL="114300" marR="0" lvl="0" indent="-114300" algn="l" defTabSz="914400" rtl="0" eaLnBrk="1" fontAlgn="base" latinLnBrk="0" hangingPunct="1">
              <a:lnSpc>
                <a:spcPct val="100000"/>
              </a:lnSpc>
              <a:spcBef>
                <a:spcPct val="0"/>
              </a:spcBef>
              <a:spcAft>
                <a:spcPct val="0"/>
              </a:spcAft>
              <a:buClr>
                <a:srgbClr val="000000"/>
              </a:buClr>
              <a:buSzPct val="100000"/>
              <a:buFont typeface="Arial" charset="0"/>
              <a:buNone/>
              <a:tabLst/>
              <a:defRPr/>
            </a:pPr>
            <a:r>
              <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Customer </a:t>
            </a: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charset="0"/>
                <a:ea typeface="+mn-ea"/>
                <a:cs typeface="+mn-cs"/>
              </a:rPr>
              <a:t>Support and Training</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Travel </a:t>
            </a:r>
            <a:r>
              <a:rPr kumimoji="0" lang="en-US" sz="1050" b="0" i="0" u="none" strike="noStrike" kern="1200" cap="none" spc="0" normalizeH="0" baseline="0" noProof="0" dirty="0">
                <a:ln>
                  <a:noFill/>
                </a:ln>
                <a:solidFill>
                  <a:srgbClr val="1F1F1F"/>
                </a:solidFill>
                <a:effectLst/>
                <a:uLnTx/>
                <a:uFillTx/>
                <a:latin typeface="Arial"/>
                <a:ea typeface="+mn-ea"/>
                <a:cs typeface="+mn-cs"/>
              </a:rPr>
              <a:t>Assistance </a:t>
            </a:r>
            <a:r>
              <a:rPr kumimoji="0" lang="en-US" sz="1050" b="0" i="0" u="none" strike="noStrike" kern="1200" cap="none" spc="0" normalizeH="0" baseline="0" noProof="0" dirty="0" smtClean="0">
                <a:ln>
                  <a:noFill/>
                </a:ln>
                <a:solidFill>
                  <a:srgbClr val="1F1F1F"/>
                </a:solidFill>
                <a:effectLst/>
                <a:uLnTx/>
                <a:uFillTx/>
                <a:latin typeface="Arial"/>
                <a:ea typeface="+mn-ea"/>
                <a:cs typeface="+mn-cs"/>
              </a:rPr>
              <a:t>Center (TAC)</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Travel Training Resources</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Service and Agency Liaison </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p:txBody>
      </p:sp>
      <p:sp>
        <p:nvSpPr>
          <p:cNvPr id="13" name="Text Box 14"/>
          <p:cNvSpPr txBox="1">
            <a:spLocks noChangeArrowheads="1"/>
          </p:cNvSpPr>
          <p:nvPr/>
        </p:nvSpPr>
        <p:spPr bwMode="auto">
          <a:xfrm>
            <a:off x="76200" y="2848100"/>
            <a:ext cx="2819400" cy="1546577"/>
          </a:xfrm>
          <a:prstGeom prst="rect">
            <a:avLst/>
          </a:prstGeom>
          <a:noFill/>
          <a:ln w="9525" algn="ctr">
            <a:noFill/>
            <a:miter lim="800000"/>
            <a:headEnd/>
            <a:tailEnd/>
          </a:ln>
          <a:effectLst/>
        </p:spPr>
        <p:txBody>
          <a:bodyPr wrap="square">
            <a:spAutoFit/>
          </a:bodyPr>
          <a:lstStyle/>
          <a:p>
            <a:pPr marL="114300" marR="0" lvl="0" indent="-114300" algn="l" defTabSz="914400" rtl="0" eaLnBrk="1" fontAlgn="base" latinLnBrk="0" hangingPunct="1">
              <a:lnSpc>
                <a:spcPct val="100000"/>
              </a:lnSpc>
              <a:spcBef>
                <a:spcPct val="0"/>
              </a:spcBef>
              <a:spcAft>
                <a:spcPct val="0"/>
              </a:spcAft>
              <a:buClr>
                <a:srgbClr val="000000"/>
              </a:buClr>
              <a:buSzPct val="100000"/>
              <a:buFont typeface="Arial" charset="0"/>
              <a:buNone/>
              <a:tabLst/>
              <a:defRPr/>
            </a:pP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charset="0"/>
                <a:ea typeface="+mn-ea"/>
                <a:cs typeface="+mn-cs"/>
              </a:rPr>
              <a:t>Commercial Travel Program Management</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GSA </a:t>
            </a:r>
            <a:r>
              <a:rPr kumimoji="0" lang="en-US" sz="1050" b="0" i="0" u="none" strike="noStrike" kern="1200" cap="none" spc="0" normalizeH="0" baseline="0" noProof="0" dirty="0">
                <a:ln>
                  <a:noFill/>
                </a:ln>
                <a:solidFill>
                  <a:srgbClr val="1F1F1F"/>
                </a:solidFill>
                <a:effectLst/>
                <a:uLnTx/>
                <a:uFillTx/>
                <a:latin typeface="Arial"/>
                <a:ea typeface="+mn-ea"/>
                <a:cs typeface="+mn-cs"/>
              </a:rPr>
              <a:t>City Pair – DoD Customer Interface</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a:ln>
                  <a:noFill/>
                </a:ln>
                <a:solidFill>
                  <a:srgbClr val="1F1F1F"/>
                </a:solidFill>
                <a:effectLst/>
                <a:uLnTx/>
                <a:uFillTx/>
                <a:latin typeface="Arial"/>
                <a:ea typeface="+mn-ea"/>
                <a:cs typeface="+mn-cs"/>
              </a:rPr>
              <a:t>U.S. Government </a:t>
            </a:r>
            <a:r>
              <a:rPr kumimoji="0" lang="en-US" sz="1050" b="0" i="0" u="none" strike="noStrike" kern="1200" cap="none" spc="0" normalizeH="0" baseline="0" noProof="0" dirty="0" smtClean="0">
                <a:ln>
                  <a:noFill/>
                </a:ln>
                <a:solidFill>
                  <a:srgbClr val="1F1F1F"/>
                </a:solidFill>
                <a:effectLst/>
                <a:uLnTx/>
                <a:uFillTx/>
                <a:latin typeface="Arial"/>
                <a:ea typeface="+mn-ea"/>
                <a:cs typeface="+mn-cs"/>
              </a:rPr>
              <a:t>Rental Car/Truck</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a:ln>
                  <a:noFill/>
                </a:ln>
                <a:solidFill>
                  <a:srgbClr val="1F1F1F"/>
                </a:solidFill>
                <a:effectLst/>
                <a:uLnTx/>
                <a:uFillTx/>
                <a:latin typeface="Arial"/>
                <a:ea typeface="+mn-ea"/>
                <a:cs typeface="+mn-cs"/>
              </a:rPr>
              <a:t>Military </a:t>
            </a:r>
            <a:r>
              <a:rPr kumimoji="0" lang="en-US" sz="1050" b="0" i="0" u="none" strike="noStrike" kern="1200" cap="none" spc="0" normalizeH="0" baseline="0" noProof="0" dirty="0" smtClean="0">
                <a:ln>
                  <a:noFill/>
                </a:ln>
                <a:solidFill>
                  <a:srgbClr val="1F1F1F"/>
                </a:solidFill>
                <a:effectLst/>
                <a:uLnTx/>
                <a:uFillTx/>
                <a:latin typeface="Arial"/>
                <a:ea typeface="+mn-ea"/>
                <a:cs typeface="+mn-cs"/>
              </a:rPr>
              <a:t>Bus Program</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a:ln>
                  <a:noFill/>
                </a:ln>
                <a:solidFill>
                  <a:srgbClr val="1F1F1F"/>
                </a:solidFill>
                <a:effectLst/>
                <a:uLnTx/>
                <a:uFillTx/>
                <a:latin typeface="Arial"/>
                <a:ea typeface="+mn-ea"/>
                <a:cs typeface="+mn-cs"/>
              </a:rPr>
              <a:t>Recruit Travel &amp; Assistance</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Travel Management Company Services</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Premium Class Travel Oversight</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Integrated Lodging Program Pilot</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Preferred Dining Program Pilot</a:t>
            </a:r>
          </a:p>
        </p:txBody>
      </p:sp>
      <p:sp>
        <p:nvSpPr>
          <p:cNvPr id="12305" name="Title 22"/>
          <p:cNvSpPr>
            <a:spLocks noGrp="1"/>
          </p:cNvSpPr>
          <p:nvPr>
            <p:ph type="title"/>
          </p:nvPr>
        </p:nvSpPr>
        <p:spPr>
          <a:xfrm>
            <a:off x="1066800" y="152400"/>
            <a:ext cx="7162800" cy="862013"/>
          </a:xfrm>
        </p:spPr>
        <p:txBody>
          <a:bodyPr/>
          <a:lstStyle/>
          <a:p>
            <a:r>
              <a:rPr lang="en-US" dirty="0" smtClean="0"/>
              <a:t>Defense Travel Management Office</a:t>
            </a:r>
          </a:p>
        </p:txBody>
      </p:sp>
      <p:sp>
        <p:nvSpPr>
          <p:cNvPr id="8" name="Rectangle 6"/>
          <p:cNvSpPr>
            <a:spLocks noChangeArrowheads="1"/>
          </p:cNvSpPr>
          <p:nvPr/>
        </p:nvSpPr>
        <p:spPr bwMode="auto">
          <a:xfrm>
            <a:off x="2895600" y="2848100"/>
            <a:ext cx="2843213" cy="738664"/>
          </a:xfrm>
          <a:prstGeom prst="rect">
            <a:avLst/>
          </a:prstGeom>
          <a:noFill/>
          <a:ln w="9525">
            <a:noFill/>
            <a:miter lim="800000"/>
            <a:headEnd/>
            <a:tailEnd/>
          </a:ln>
          <a:effectLst/>
        </p:spPr>
        <p:txBody>
          <a:bodyPr wrap="square">
            <a:spAutoFit/>
          </a:bodyPr>
          <a:lstStyle/>
          <a:p>
            <a:pPr marL="114300" marR="0" lvl="0" indent="-1143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Travel </a:t>
            </a: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charset="0"/>
                <a:ea typeface="+mn-ea"/>
                <a:cs typeface="+mn-cs"/>
              </a:rPr>
              <a:t>Policy and Implementation</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Joint </a:t>
            </a:r>
            <a:r>
              <a:rPr kumimoji="0" lang="en-US" sz="1050" b="0" i="0" u="none" strike="noStrike" kern="1200" cap="none" spc="0" normalizeH="0" baseline="0" noProof="0" dirty="0">
                <a:ln>
                  <a:noFill/>
                </a:ln>
                <a:solidFill>
                  <a:srgbClr val="1F1F1F"/>
                </a:solidFill>
                <a:effectLst/>
                <a:uLnTx/>
                <a:uFillTx/>
                <a:latin typeface="Arial"/>
                <a:ea typeface="+mn-ea"/>
                <a:cs typeface="+mn-cs"/>
              </a:rPr>
              <a:t>Travel </a:t>
            </a:r>
            <a:r>
              <a:rPr kumimoji="0" lang="en-US" sz="1050" b="0" i="0" u="none" strike="noStrike" kern="1200" cap="none" spc="0" normalizeH="0" baseline="0" noProof="0" dirty="0" smtClean="0">
                <a:ln>
                  <a:noFill/>
                </a:ln>
                <a:solidFill>
                  <a:srgbClr val="1F1F1F"/>
                </a:solidFill>
                <a:effectLst/>
                <a:uLnTx/>
                <a:uFillTx/>
                <a:latin typeface="Arial"/>
                <a:ea typeface="+mn-ea"/>
                <a:cs typeface="+mn-cs"/>
              </a:rPr>
              <a:t>Regulations (JTR)</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Policy Simplification</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Travel Policy Compliance Program</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p:txBody>
      </p:sp>
      <p:pic>
        <p:nvPicPr>
          <p:cNvPr id="25" name="Picture 4" descr="Globe.jpg"/>
          <p:cNvPicPr>
            <a:picLocks noChangeAspect="1"/>
          </p:cNvPicPr>
          <p:nvPr/>
        </p:nvPicPr>
        <p:blipFill>
          <a:blip r:embed="rId3" cstate="print">
            <a:clrChange>
              <a:clrFrom>
                <a:srgbClr val="BAC5C7"/>
              </a:clrFrom>
              <a:clrTo>
                <a:srgbClr val="BAC5C7">
                  <a:alpha val="0"/>
                </a:srgbClr>
              </a:clrTo>
            </a:clrChange>
          </a:blip>
          <a:stretch>
            <a:fillRect/>
          </a:stretch>
        </p:blipFill>
        <p:spPr bwMode="auto">
          <a:xfrm>
            <a:off x="116517" y="4983919"/>
            <a:ext cx="1597981" cy="1597981"/>
          </a:xfrm>
          <a:prstGeom prst="rect">
            <a:avLst/>
          </a:prstGeom>
          <a:noFill/>
          <a:ln w="9525">
            <a:noFill/>
            <a:miter lim="800000"/>
            <a:headEnd/>
            <a:tailEnd/>
          </a:ln>
        </p:spPr>
      </p:pic>
      <p:sp>
        <p:nvSpPr>
          <p:cNvPr id="16" name="Text Box 11"/>
          <p:cNvSpPr txBox="1">
            <a:spLocks noChangeArrowheads="1"/>
          </p:cNvSpPr>
          <p:nvPr/>
        </p:nvSpPr>
        <p:spPr bwMode="auto">
          <a:xfrm>
            <a:off x="76200" y="4375919"/>
            <a:ext cx="2743200" cy="577081"/>
          </a:xfrm>
          <a:prstGeom prst="rect">
            <a:avLst/>
          </a:prstGeom>
          <a:noFill/>
          <a:ln w="9525" algn="ctr">
            <a:noFill/>
            <a:miter lim="800000"/>
            <a:headEnd/>
            <a:tailEnd/>
          </a:ln>
          <a:effectLst/>
        </p:spPr>
        <p:txBody>
          <a:bodyPr wrap="square">
            <a:spAutoFit/>
          </a:bodyPr>
          <a:lstStyle/>
          <a:p>
            <a:pPr marL="114300" marR="0" lvl="0" indent="-114300" algn="l" defTabSz="914400" rtl="0" eaLnBrk="1" fontAlgn="base" latinLnBrk="0" hangingPunct="1">
              <a:lnSpc>
                <a:spcPct val="100000"/>
              </a:lnSpc>
              <a:spcBef>
                <a:spcPct val="0"/>
              </a:spcBef>
              <a:spcAft>
                <a:spcPct val="0"/>
              </a:spcAft>
              <a:buClr>
                <a:srgbClr val="000000"/>
              </a:buClr>
              <a:buSzPct val="100000"/>
              <a:buFont typeface="Arial" charset="0"/>
              <a:buNone/>
              <a:tabLst/>
              <a:defRPr/>
            </a:pPr>
            <a:r>
              <a:rPr kumimoji="0" lang="en-US" sz="1050" b="1" i="0" u="none" strike="noStrike" kern="1200" cap="none" spc="0" normalizeH="0" baseline="0" noProof="0" dirty="0" err="1" smtClean="0">
                <a:ln>
                  <a:noFill/>
                </a:ln>
                <a:solidFill>
                  <a:srgbClr val="333399"/>
                </a:solidFill>
                <a:effectLst>
                  <a:outerShdw blurRad="38100" dist="38100" dir="2700000" algn="tl">
                    <a:srgbClr val="C0C0C0"/>
                  </a:outerShdw>
                </a:effectLst>
                <a:uLnTx/>
                <a:uFillTx/>
                <a:latin typeface="Arial" charset="0"/>
                <a:ea typeface="+mn-ea"/>
                <a:cs typeface="+mn-cs"/>
              </a:rPr>
              <a:t>DoD</a:t>
            </a: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charset="0"/>
                <a:ea typeface="+mn-ea"/>
                <a:cs typeface="+mn-cs"/>
              </a:rPr>
              <a:t> Travel Card Program Management</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Individually Billed Accounts</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Centrally Billed Accounts</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p:txBody>
      </p:sp>
      <p:sp>
        <p:nvSpPr>
          <p:cNvPr id="17" name="Text Box 11"/>
          <p:cNvSpPr txBox="1">
            <a:spLocks noChangeArrowheads="1"/>
          </p:cNvSpPr>
          <p:nvPr/>
        </p:nvSpPr>
        <p:spPr bwMode="auto">
          <a:xfrm>
            <a:off x="2895600" y="5715000"/>
            <a:ext cx="3657600" cy="738664"/>
          </a:xfrm>
          <a:prstGeom prst="rect">
            <a:avLst/>
          </a:prstGeom>
          <a:noFill/>
          <a:ln w="9525" algn="ctr">
            <a:noFill/>
            <a:miter lim="800000"/>
            <a:headEnd/>
            <a:tailEnd/>
          </a:ln>
          <a:effectLst/>
        </p:spPr>
        <p:txBody>
          <a:bodyPr wrap="square">
            <a:spAutoFit/>
          </a:bodyPr>
          <a:lstStyle/>
          <a:p>
            <a:pPr marL="114300" marR="0" lvl="0" indent="-114300" algn="l" defTabSz="914400" rtl="0" eaLnBrk="1" fontAlgn="base" latinLnBrk="0" hangingPunct="1">
              <a:lnSpc>
                <a:spcPct val="100000"/>
              </a:lnSpc>
              <a:spcBef>
                <a:spcPct val="0"/>
              </a:spcBef>
              <a:spcAft>
                <a:spcPct val="0"/>
              </a:spcAft>
              <a:buClr>
                <a:srgbClr val="000000"/>
              </a:buClr>
              <a:buSzPct val="100000"/>
              <a:buFont typeface="Arial" charset="0"/>
              <a:buNone/>
              <a:tabLst/>
              <a:defRPr/>
            </a:pP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charset="0"/>
                <a:ea typeface="+mn-ea"/>
                <a:cs typeface="+mn-cs"/>
              </a:rPr>
              <a:t>Defense Travel System</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Functional Requirements and Oversight</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Travel System Modernization</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endParaRPr kumimoji="0" lang="en-US" sz="1050" b="0" i="0" u="none" strike="noStrike" kern="1200" cap="none" spc="0" normalizeH="0" baseline="0" noProof="0" dirty="0">
              <a:ln>
                <a:noFill/>
              </a:ln>
              <a:solidFill>
                <a:srgbClr val="1F1F1F"/>
              </a:solidFill>
              <a:effectLst/>
              <a:uLnTx/>
              <a:uFillTx/>
              <a:latin typeface="Arial" charset="0"/>
              <a:ea typeface="+mn-ea"/>
              <a:cs typeface="+mn-cs"/>
            </a:endParaRPr>
          </a:p>
        </p:txBody>
      </p:sp>
      <p:sp>
        <p:nvSpPr>
          <p:cNvPr id="20" name="Text Box 11"/>
          <p:cNvSpPr txBox="1">
            <a:spLocks noChangeArrowheads="1"/>
          </p:cNvSpPr>
          <p:nvPr/>
        </p:nvSpPr>
        <p:spPr bwMode="auto">
          <a:xfrm>
            <a:off x="2895599" y="4424571"/>
            <a:ext cx="2843213" cy="1223412"/>
          </a:xfrm>
          <a:prstGeom prst="rect">
            <a:avLst/>
          </a:prstGeom>
          <a:noFill/>
          <a:ln w="9525" algn="ctr">
            <a:noFill/>
            <a:miter lim="800000"/>
            <a:headEnd/>
            <a:tailEnd/>
          </a:ln>
          <a:effectLst/>
        </p:spPr>
        <p:txBody>
          <a:bodyPr wrap="square">
            <a:spAutoFit/>
          </a:bodyPr>
          <a:lstStyle/>
          <a:p>
            <a:pPr marL="114300" marR="0" lvl="0" indent="-114300" algn="l" defTabSz="914400" rtl="0" eaLnBrk="1" fontAlgn="base" latinLnBrk="0" hangingPunct="1">
              <a:lnSpc>
                <a:spcPct val="100000"/>
              </a:lnSpc>
              <a:spcBef>
                <a:spcPct val="0"/>
              </a:spcBef>
              <a:spcAft>
                <a:spcPct val="0"/>
              </a:spcAft>
              <a:buClr>
                <a:srgbClr val="000000"/>
              </a:buClr>
              <a:buSzPct val="100000"/>
              <a:buFontTx/>
              <a:buNone/>
              <a:tabLst/>
              <a:defRPr/>
            </a:pP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charset="0"/>
                <a:ea typeface="+mn-ea"/>
                <a:cs typeface="+mn-cs"/>
              </a:rPr>
              <a:t>Allowance Program Management</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Basic Allowance for Housing</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CONUS Cost of Living Allowance (COLA)</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Overseas COLA</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Overseas Housing Allowance</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OCONUS Non-Foreign Per Diem Rates</a:t>
            </a: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1F1F1F"/>
                </a:solidFill>
                <a:effectLst/>
                <a:uLnTx/>
                <a:uFillTx/>
                <a:latin typeface="Arial"/>
                <a:ea typeface="+mn-ea"/>
                <a:cs typeface="+mn-cs"/>
              </a:rPr>
              <a:t>Currency Adjustments</a:t>
            </a:r>
            <a:endParaRPr kumimoji="0" lang="en-US" sz="1050" b="0" i="0" u="none" strike="noStrike" kern="1200" cap="none" spc="0" normalizeH="0" baseline="0" noProof="0" dirty="0">
              <a:ln>
                <a:noFill/>
              </a:ln>
              <a:solidFill>
                <a:srgbClr val="1F1F1F"/>
              </a:solidFill>
              <a:effectLst/>
              <a:uLnTx/>
              <a:uFillTx/>
              <a:latin typeface="Arial"/>
              <a:ea typeface="+mn-ea"/>
              <a:cs typeface="+mn-cs"/>
            </a:endParaRPr>
          </a:p>
        </p:txBody>
      </p:sp>
      <p:sp>
        <p:nvSpPr>
          <p:cNvPr id="21" name="Round Diagonal Corner Rectangle 20"/>
          <p:cNvSpPr/>
          <p:nvPr/>
        </p:nvSpPr>
        <p:spPr>
          <a:xfrm>
            <a:off x="685800" y="1143000"/>
            <a:ext cx="4495800" cy="1447800"/>
          </a:xfrm>
          <a:prstGeom prst="round2DiagRect">
            <a:avLst/>
          </a:prstGeom>
          <a:solidFill>
            <a:srgbClr val="00206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mn-ea"/>
                <a:cs typeface="+mn-cs"/>
              </a:rPr>
              <a:t>Scope of the Enterprise</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spc="0" normalizeH="0" baseline="0" noProof="0" dirty="0" smtClean="0">
                <a:ln>
                  <a:noFill/>
                </a:ln>
                <a:solidFill>
                  <a:srgbClr val="FFFFFF"/>
                </a:solidFill>
                <a:effectLst/>
                <a:uLnTx/>
                <a:uFillTx/>
                <a:latin typeface="Arial"/>
                <a:ea typeface="+mn-ea"/>
                <a:cs typeface="+mn-cs"/>
              </a:rPr>
              <a:t>DoD Travel Spend: $9.2B (FY17)</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spc="0" normalizeH="0" baseline="0" noProof="0" dirty="0" smtClean="0">
                <a:ln>
                  <a:noFill/>
                </a:ln>
                <a:solidFill>
                  <a:srgbClr val="FFFFFF"/>
                </a:solidFill>
                <a:effectLst/>
                <a:uLnTx/>
                <a:uFillTx/>
                <a:latin typeface="Arial"/>
                <a:ea typeface="+mn-ea"/>
                <a:cs typeface="+mn-cs"/>
              </a:rPr>
              <a:t>Housing and Cost of Living Allowances: $24.3B (FY17)</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spc="0" normalizeH="0" baseline="0" noProof="0" dirty="0" smtClean="0">
                <a:ln>
                  <a:noFill/>
                </a:ln>
                <a:solidFill>
                  <a:srgbClr val="FFFFFF"/>
                </a:solidFill>
                <a:effectLst/>
                <a:uLnTx/>
                <a:uFillTx/>
                <a:latin typeface="Arial"/>
                <a:ea typeface="+mn-ea"/>
                <a:cs typeface="+mn-cs"/>
              </a:rPr>
              <a:t>Travel Management Company Services: $236M/5 years</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spc="0" normalizeH="0" baseline="0" noProof="0" dirty="0" smtClean="0">
                <a:ln>
                  <a:noFill/>
                </a:ln>
                <a:solidFill>
                  <a:srgbClr val="FFFFFF"/>
                </a:solidFill>
                <a:effectLst/>
                <a:uLnTx/>
                <a:uFillTx/>
                <a:latin typeface="Arial"/>
                <a:ea typeface="+mn-ea"/>
                <a:cs typeface="+mn-cs"/>
              </a:rPr>
              <a:t>U.S. Car/Truck Rental Program: $522M (FY17) </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spc="0" normalizeH="0" baseline="0" noProof="0" dirty="0" smtClean="0">
                <a:ln>
                  <a:noFill/>
                </a:ln>
                <a:solidFill>
                  <a:srgbClr val="FFFFFF"/>
                </a:solidFill>
                <a:effectLst/>
                <a:uLnTx/>
                <a:uFillTx/>
                <a:latin typeface="Arial"/>
                <a:ea typeface="+mn-ea"/>
                <a:cs typeface="+mn-cs"/>
              </a:rPr>
              <a:t>Government Travel Charge Card: ~$50B/10 Years</a:t>
            </a:r>
          </a:p>
          <a:p>
            <a:pPr marL="114300" marR="0" lvl="0" indent="-1143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spc="0" normalizeH="0" baseline="0" noProof="0" dirty="0" smtClean="0">
                <a:ln>
                  <a:noFill/>
                </a:ln>
                <a:solidFill>
                  <a:srgbClr val="FFFFFF"/>
                </a:solidFill>
                <a:effectLst/>
                <a:uLnTx/>
                <a:uFillTx/>
                <a:latin typeface="Arial"/>
                <a:ea typeface="+mn-ea"/>
                <a:cs typeface="+mn-cs"/>
              </a:rPr>
              <a:t>DoD Preferred Commercial Lodging: $88.1M (FY17)</a:t>
            </a:r>
          </a:p>
        </p:txBody>
      </p:sp>
      <p:graphicFrame>
        <p:nvGraphicFramePr>
          <p:cNvPr id="19" name="Content Placeholder 4"/>
          <p:cNvGraphicFramePr>
            <a:graphicFrameLocks noGrp="1"/>
          </p:cNvGraphicFramePr>
          <p:nvPr>
            <p:ph idx="1"/>
            <p:extLst/>
          </p:nvPr>
        </p:nvGraphicFramePr>
        <p:xfrm>
          <a:off x="5257800" y="4572000"/>
          <a:ext cx="3581400" cy="190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5-Point Star 22"/>
          <p:cNvSpPr/>
          <p:nvPr/>
        </p:nvSpPr>
        <p:spPr>
          <a:xfrm>
            <a:off x="5486400" y="3886200"/>
            <a:ext cx="228600" cy="228600"/>
          </a:xfrm>
          <a:prstGeom prst="star5">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Slide Number Placeholder 3"/>
          <p:cNvSpPr>
            <a:spLocks noGrp="1"/>
          </p:cNvSpPr>
          <p:nvPr>
            <p:ph type="sldNum" sz="quarter" idx="10"/>
          </p:nvPr>
        </p:nvSpPr>
        <p:spPr>
          <a:xfrm>
            <a:off x="76200" y="6553200"/>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378E02C-337C-437A-A8D0-5FF48EA27CC1}" type="slidenum">
              <a:rPr kumimoji="0" lang="en-US" sz="1000" b="0" i="0" u="none" strike="noStrike" kern="1200" cap="none" spc="0" normalizeH="0" baseline="0" noProof="0" smtClean="0">
                <a:ln>
                  <a:noFill/>
                </a:ln>
                <a:solidFill>
                  <a:prstClr val="white"/>
                </a:solidFill>
                <a:effectLst/>
                <a:uLnTx/>
                <a:uFillTx/>
                <a:latin typeface="Garamond"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24" name="Rectangle 23"/>
          <p:cNvSpPr/>
          <p:nvPr/>
        </p:nvSpPr>
        <p:spPr bwMode="auto">
          <a:xfrm>
            <a:off x="5649686" y="3962400"/>
            <a:ext cx="3381994"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marR="0" lvl="0" indent="-114300" algn="l" defTabSz="914400" rtl="0" eaLnBrk="1" fontAlgn="base" latinLnBrk="0" hangingPunct="1">
              <a:lnSpc>
                <a:spcPct val="100000"/>
              </a:lnSpc>
              <a:spcBef>
                <a:spcPct val="0"/>
              </a:spcBef>
              <a:spcAft>
                <a:spcPct val="0"/>
              </a:spcAft>
              <a:buClr>
                <a:srgbClr val="000000"/>
              </a:buClr>
              <a:buSzPct val="100000"/>
              <a:buFont typeface="Arial" charset="0"/>
              <a:buNone/>
              <a:tabLst/>
              <a:defRPr/>
            </a:pPr>
            <a:r>
              <a:rPr kumimoji="0" lang="en-US" sz="1050" b="1" i="0" u="none" strike="noStrike" kern="1200" cap="none" spc="0" normalizeH="0" baseline="0" noProof="0" dirty="0" smtClean="0">
                <a:ln>
                  <a:noFill/>
                </a:ln>
                <a:solidFill>
                  <a:srgbClr val="333399"/>
                </a:solidFill>
                <a:effectLst>
                  <a:outerShdw blurRad="38100" dist="38100" dir="2700000" algn="tl">
                    <a:srgbClr val="C0C0C0"/>
                  </a:outerShdw>
                </a:effectLst>
                <a:uLnTx/>
                <a:uFillTx/>
                <a:latin typeface="Arial"/>
                <a:ea typeface="+mn-ea"/>
                <a:cs typeface="+mn-cs"/>
              </a:rPr>
              <a:t>Area of Focus</a:t>
            </a:r>
            <a:endParaRPr kumimoji="0" lang="en-US" sz="105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a:ea typeface="+mn-ea"/>
              <a:cs typeface="+mn-cs"/>
            </a:endParaRPr>
          </a:p>
          <a:p>
            <a:pPr marL="114300" marR="0" lvl="0" indent="-114300" algn="l" defTabSz="914400" rtl="0" eaLnBrk="1" fontAlgn="base" latinLnBrk="0" hangingPunct="1">
              <a:lnSpc>
                <a:spcPct val="100000"/>
              </a:lnSpc>
              <a:spcBef>
                <a:spcPct val="0"/>
              </a:spcBef>
              <a:spcAft>
                <a:spcPct val="0"/>
              </a:spcAft>
              <a:buClr>
                <a:srgbClr val="000000"/>
              </a:buClr>
              <a:buSzPts val="1000"/>
              <a:buFont typeface="Arial" charset="0"/>
              <a:buChar char="•"/>
              <a:tabLst/>
              <a:defRPr/>
            </a:pPr>
            <a:r>
              <a:rPr kumimoji="0" lang="en-US" sz="1050" b="0" i="0" u="none" strike="noStrike" kern="1200" cap="none" spc="0" normalizeH="0" baseline="0" noProof="0" dirty="0" smtClean="0">
                <a:ln>
                  <a:noFill/>
                </a:ln>
                <a:solidFill>
                  <a:srgbClr val="000000"/>
                </a:solidFill>
                <a:effectLst/>
                <a:uLnTx/>
                <a:uFillTx/>
                <a:latin typeface="Arial"/>
                <a:ea typeface="+mn-ea"/>
                <a:cs typeface="+mn-cs"/>
              </a:rPr>
              <a:t>Travel and </a:t>
            </a:r>
            <a:r>
              <a:rPr kumimoji="0" lang="en-US" sz="1050" b="0" i="0" u="none" strike="noStrike" kern="1200" cap="none" spc="0" normalizeH="0" baseline="0" noProof="0" dirty="0">
                <a:ln>
                  <a:noFill/>
                </a:ln>
                <a:solidFill>
                  <a:srgbClr val="000000"/>
                </a:solidFill>
                <a:effectLst/>
                <a:uLnTx/>
                <a:uFillTx/>
                <a:latin typeface="Arial"/>
                <a:ea typeface="+mn-ea"/>
                <a:cs typeface="+mn-cs"/>
              </a:rPr>
              <a:t>A</a:t>
            </a:r>
            <a:r>
              <a:rPr kumimoji="0" lang="en-US" sz="1050" b="0" i="0" u="none" strike="noStrike" kern="1200" cap="none" spc="0" normalizeH="0" baseline="0" noProof="0" dirty="0" smtClean="0">
                <a:ln>
                  <a:noFill/>
                </a:ln>
                <a:solidFill>
                  <a:srgbClr val="000000"/>
                </a:solidFill>
                <a:effectLst/>
                <a:uLnTx/>
                <a:uFillTx/>
                <a:latin typeface="Arial"/>
                <a:ea typeface="+mn-ea"/>
                <a:cs typeface="+mn-cs"/>
              </a:rPr>
              <a:t>llowance Reform – Simplify travel policy, explore the best strategy for providing travel services in the future, and implement allowance efficiencies</a:t>
            </a:r>
          </a:p>
        </p:txBody>
      </p:sp>
      <p:pic>
        <p:nvPicPr>
          <p:cNvPr id="22" name="Picture 21" descr="P:\SPP\General\Strategy&amp;Performance Branch\DTMO Strategic Plan\FY17\DTMO Strategy Circle (January 2017).png"/>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78466"/>
            <a:ext cx="3657600" cy="3657600"/>
          </a:xfrm>
          <a:prstGeom prst="rect">
            <a:avLst/>
          </a:prstGeom>
          <a:noFill/>
          <a:ln>
            <a:noFill/>
          </a:ln>
        </p:spPr>
      </p:pic>
    </p:spTree>
    <p:extLst>
      <p:ext uri="{BB962C8B-B14F-4D97-AF65-F5344CB8AC3E}">
        <p14:creationId xmlns:p14="http://schemas.microsoft.com/office/powerpoint/2010/main" val="56330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DTMO Key Initiatives</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378E02C-337C-437A-A8D0-5FF48EA27CC1}" type="slidenum">
              <a:rPr kumimoji="0" lang="en-US" sz="1000" b="0" i="0" u="none" strike="noStrike" kern="1200" cap="none" spc="0" normalizeH="0" baseline="0" noProof="0" smtClean="0">
                <a:ln>
                  <a:noFill/>
                </a:ln>
                <a:solidFill>
                  <a:prstClr val="white"/>
                </a:solidFill>
                <a:effectLst/>
                <a:uLnTx/>
                <a:uFillTx/>
                <a:latin typeface="Garamond"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5" name="Content Placeholder 4"/>
          <p:cNvSpPr>
            <a:spLocks noGrp="1"/>
          </p:cNvSpPr>
          <p:nvPr>
            <p:ph idx="1"/>
          </p:nvPr>
        </p:nvSpPr>
        <p:spPr>
          <a:xfrm>
            <a:off x="457200" y="1066800"/>
            <a:ext cx="8534400" cy="5334000"/>
          </a:xfrm>
        </p:spPr>
        <p:txBody>
          <a:bodyPr/>
          <a:lstStyle/>
          <a:p>
            <a:pPr>
              <a:buClr>
                <a:schemeClr val="tx1"/>
              </a:buClr>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Policy Simplification</a:t>
            </a:r>
          </a:p>
          <a:p>
            <a:pPr>
              <a:buClr>
                <a:schemeClr val="tx1"/>
              </a:buClr>
              <a:buFont typeface="Arial" panose="020B0604020202020204" pitchFamily="34" charset="0"/>
              <a:buChar char="•"/>
            </a:pPr>
            <a:r>
              <a:rPr lang="en-US" altLang="en-US" dirty="0" smtClean="0">
                <a:latin typeface="Arial" panose="020B0604020202020204" pitchFamily="34" charset="0"/>
                <a:ea typeface="ＭＳ Ｐゴシック" panose="020B0600070205080204" pitchFamily="34" charset="-128"/>
              </a:rPr>
              <a:t>Defense Travel Modernization</a:t>
            </a:r>
            <a:endParaRPr lang="en-US" altLang="en-US" dirty="0">
              <a:latin typeface="Arial" panose="020B0604020202020204" pitchFamily="34" charset="0"/>
              <a:ea typeface="ＭＳ Ｐゴシック" panose="020B0600070205080204" pitchFamily="34" charset="-128"/>
            </a:endParaRPr>
          </a:p>
          <a:p>
            <a:pPr>
              <a:buClr>
                <a:schemeClr val="tx1"/>
              </a:buClr>
              <a:buFont typeface="Arial" panose="020B0604020202020204" pitchFamily="34" charset="0"/>
              <a:buChar char="•"/>
            </a:pPr>
            <a:r>
              <a:rPr lang="en-US" altLang="en-US" dirty="0" smtClean="0">
                <a:latin typeface="Arial" panose="020B0604020202020204" pitchFamily="34" charset="0"/>
                <a:ea typeface="ＭＳ Ｐゴシック" panose="020B0600070205080204" pitchFamily="34" charset="-128"/>
              </a:rPr>
              <a:t>Integrated </a:t>
            </a:r>
            <a:r>
              <a:rPr lang="en-US" altLang="en-US" dirty="0">
                <a:latin typeface="Arial" panose="020B0604020202020204" pitchFamily="34" charset="0"/>
                <a:ea typeface="ＭＳ Ｐゴシック" panose="020B0600070205080204" pitchFamily="34" charset="-128"/>
              </a:rPr>
              <a:t>Lodging </a:t>
            </a:r>
            <a:r>
              <a:rPr lang="en-US" altLang="en-US" dirty="0" smtClean="0">
                <a:latin typeface="Arial" panose="020B0604020202020204" pitchFamily="34" charset="0"/>
                <a:ea typeface="ＭＳ Ｐゴシック" panose="020B0600070205080204" pitchFamily="34" charset="-128"/>
              </a:rPr>
              <a:t>Program Pilot</a:t>
            </a:r>
            <a:endParaRPr lang="en-US" altLang="en-US" dirty="0">
              <a:latin typeface="Arial" panose="020B0604020202020204" pitchFamily="34" charset="0"/>
              <a:ea typeface="ＭＳ Ｐゴシック" panose="020B0600070205080204" pitchFamily="34" charset="-128"/>
            </a:endParaRPr>
          </a:p>
          <a:p>
            <a:pPr>
              <a:buClr>
                <a:schemeClr val="tx1"/>
              </a:buClr>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Travel Policy Compliance </a:t>
            </a:r>
            <a:r>
              <a:rPr lang="en-US" altLang="en-US" dirty="0" smtClean="0">
                <a:latin typeface="Arial" panose="020B0604020202020204" pitchFamily="34" charset="0"/>
                <a:ea typeface="ＭＳ Ｐゴシック" panose="020B0600070205080204" pitchFamily="34" charset="-128"/>
              </a:rPr>
              <a:t>Program</a:t>
            </a:r>
            <a:endParaRPr lang="en-US" altLang="en-US" dirty="0">
              <a:latin typeface="Arial" panose="020B0604020202020204" pitchFamily="34" charset="0"/>
              <a:ea typeface="ＭＳ Ｐゴシック" panose="020B0600070205080204" pitchFamily="34" charset="-128"/>
            </a:endParaRPr>
          </a:p>
          <a:p>
            <a:pPr marL="342900" lvl="1" indent="-342900">
              <a:buClr>
                <a:schemeClr val="tx1"/>
              </a:buClr>
              <a:buFont typeface="Arial" panose="020B0604020202020204" pitchFamily="34" charset="0"/>
              <a:buChar char="•"/>
            </a:pPr>
            <a:r>
              <a:rPr lang="en-US" altLang="en-US" sz="2400" dirty="0" smtClean="0">
                <a:latin typeface="Arial" panose="020B0604020202020204" pitchFamily="34" charset="0"/>
                <a:ea typeface="ＭＳ Ｐゴシック" panose="020B0600070205080204" pitchFamily="34" charset="-128"/>
                <a:cs typeface="+mn-cs"/>
              </a:rPr>
              <a:t>Improve </a:t>
            </a:r>
            <a:r>
              <a:rPr lang="en-US" altLang="en-US" sz="2400" dirty="0">
                <a:latin typeface="Arial" panose="020B0604020202020204" pitchFamily="34" charset="0"/>
                <a:ea typeface="ＭＳ Ｐゴシック" panose="020B0600070205080204" pitchFamily="34" charset="-128"/>
                <a:cs typeface="+mn-cs"/>
              </a:rPr>
              <a:t>Recruit Travel and Assistance Programs</a:t>
            </a:r>
          </a:p>
          <a:p>
            <a:pPr>
              <a:buClr>
                <a:schemeClr val="tx1"/>
              </a:buClr>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TMC Acquisition Strategy </a:t>
            </a:r>
            <a:r>
              <a:rPr lang="en-US" altLang="en-US" dirty="0" smtClean="0">
                <a:latin typeface="Arial" panose="020B0604020202020204" pitchFamily="34" charset="0"/>
                <a:ea typeface="ＭＳ Ｐゴシック" panose="020B0600070205080204" pitchFamily="34" charset="-128"/>
              </a:rPr>
              <a:t>Review</a:t>
            </a:r>
            <a:endParaRPr lang="en-US" altLang="en-US" dirty="0">
              <a:latin typeface="Arial" panose="020B0604020202020204" pitchFamily="34" charset="0"/>
              <a:ea typeface="ＭＳ Ｐゴシック" panose="020B0600070205080204" pitchFamily="34" charset="-128"/>
            </a:endParaRPr>
          </a:p>
          <a:p>
            <a:pPr>
              <a:buClr>
                <a:schemeClr val="tx1"/>
              </a:buClr>
              <a:buFont typeface="Arial" panose="020B0604020202020204" pitchFamily="34" charset="0"/>
              <a:buChar char="•"/>
            </a:pPr>
            <a:r>
              <a:rPr lang="en-US" altLang="en-US" dirty="0" smtClean="0">
                <a:latin typeface="Arial" panose="020B0604020202020204" pitchFamily="34" charset="0"/>
                <a:ea typeface="ＭＳ Ｐゴシック" panose="020B0600070205080204" pitchFamily="34" charset="-128"/>
              </a:rPr>
              <a:t>Preferred Dining </a:t>
            </a:r>
            <a:r>
              <a:rPr lang="en-US" altLang="en-US" dirty="0">
                <a:latin typeface="Arial" panose="020B0604020202020204" pitchFamily="34" charset="0"/>
                <a:ea typeface="ＭＳ Ｐゴシック" panose="020B0600070205080204" pitchFamily="34" charset="-128"/>
              </a:rPr>
              <a:t>Program Pilot </a:t>
            </a:r>
            <a:endParaRPr lang="en-US" altLang="en-US" dirty="0" smtClean="0">
              <a:latin typeface="Arial" panose="020B0604020202020204" pitchFamily="34" charset="0"/>
              <a:ea typeface="ＭＳ Ｐゴシック" panose="020B0600070205080204" pitchFamily="34" charset="-128"/>
            </a:endParaRPr>
          </a:p>
          <a:p>
            <a:pPr>
              <a:buClr>
                <a:schemeClr val="tx1"/>
              </a:buClr>
              <a:buFont typeface="Arial" panose="020B0604020202020204" pitchFamily="34" charset="0"/>
              <a:buChar char="•"/>
            </a:pPr>
            <a:r>
              <a:rPr lang="en-US" altLang="en-US" dirty="0" smtClean="0">
                <a:latin typeface="Arial" panose="020B0604020202020204" pitchFamily="34" charset="0"/>
                <a:ea typeface="ＭＳ Ｐゴシック" panose="020B0600070205080204" pitchFamily="34" charset="-128"/>
              </a:rPr>
              <a:t>Strengthen </a:t>
            </a:r>
            <a:r>
              <a:rPr lang="en-US" altLang="en-US" dirty="0">
                <a:latin typeface="Arial" panose="020B0604020202020204" pitchFamily="34" charset="0"/>
                <a:ea typeface="ＭＳ Ｐゴシック" panose="020B0600070205080204" pitchFamily="34" charset="-128"/>
              </a:rPr>
              <a:t>Defense Travel Governance</a:t>
            </a:r>
          </a:p>
          <a:p>
            <a:pPr>
              <a:buClr>
                <a:schemeClr val="tx1"/>
              </a:buClr>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Data Science</a:t>
            </a:r>
          </a:p>
          <a:p>
            <a:pPr>
              <a:buClr>
                <a:schemeClr val="tx1"/>
              </a:buClr>
              <a:buFont typeface="Arial" panose="020B0604020202020204" pitchFamily="34" charset="0"/>
              <a:buChar char="•"/>
            </a:pPr>
            <a:r>
              <a:rPr lang="en-US" altLang="en-US" dirty="0" smtClean="0">
                <a:latin typeface="Arial" panose="020B0604020202020204" pitchFamily="34" charset="0"/>
                <a:ea typeface="ＭＳ Ｐゴシック" panose="020B0600070205080204" pitchFamily="34" charset="-128"/>
              </a:rPr>
              <a:t>SmartPay3 </a:t>
            </a:r>
            <a:r>
              <a:rPr lang="en-US" altLang="en-US" dirty="0">
                <a:latin typeface="Arial" panose="020B0604020202020204" pitchFamily="34" charset="0"/>
                <a:ea typeface="ＭＳ Ｐゴシック" panose="020B0600070205080204" pitchFamily="34" charset="-128"/>
              </a:rPr>
              <a:t>Transition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4900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a:t>
            </a:r>
            <a:r>
              <a:rPr lang="en-US" dirty="0"/>
              <a:t>H</a:t>
            </a:r>
            <a:r>
              <a:rPr lang="en-US" dirty="0" smtClean="0"/>
              <a:t>elp Us?</a:t>
            </a:r>
            <a:endParaRPr lang="en-US" dirty="0"/>
          </a:p>
        </p:txBody>
      </p:sp>
      <p:sp>
        <p:nvSpPr>
          <p:cNvPr id="3" name="Content Placeholder 2"/>
          <p:cNvSpPr>
            <a:spLocks noGrp="1"/>
          </p:cNvSpPr>
          <p:nvPr>
            <p:ph idx="1"/>
          </p:nvPr>
        </p:nvSpPr>
        <p:spPr>
          <a:xfrm>
            <a:off x="457200" y="1115786"/>
            <a:ext cx="8458200" cy="5257800"/>
          </a:xfrm>
        </p:spPr>
        <p:txBody>
          <a:bodyPr/>
          <a:lstStyle/>
          <a:p>
            <a:pPr>
              <a:spcAft>
                <a:spcPts val="0"/>
              </a:spcAft>
            </a:pPr>
            <a:r>
              <a:rPr lang="en-US" sz="1800" dirty="0" smtClean="0"/>
              <a:t>Travel Management Company (TMC) Services</a:t>
            </a:r>
          </a:p>
          <a:p>
            <a:pPr lvl="1">
              <a:spcAft>
                <a:spcPts val="0"/>
              </a:spcAft>
            </a:pPr>
            <a:r>
              <a:rPr lang="en-US" sz="1600" dirty="0" smtClean="0"/>
              <a:t>Travel fulfillment (reservations, booking, traveler support, etc.) for DoD travelers on official travel</a:t>
            </a:r>
          </a:p>
          <a:p>
            <a:pPr>
              <a:spcAft>
                <a:spcPts val="0"/>
              </a:spcAft>
            </a:pPr>
            <a:r>
              <a:rPr lang="en-US" sz="1800" dirty="0" smtClean="0"/>
              <a:t>Program Management Support</a:t>
            </a:r>
          </a:p>
          <a:p>
            <a:pPr lvl="1">
              <a:spcAft>
                <a:spcPts val="0"/>
              </a:spcAft>
            </a:pPr>
            <a:r>
              <a:rPr lang="en-US" sz="1600" kern="1200" dirty="0"/>
              <a:t>Program support to </a:t>
            </a:r>
            <a:r>
              <a:rPr lang="en-US" sz="1600" kern="1200" dirty="0" smtClean="0"/>
              <a:t>sustain, reshape</a:t>
            </a:r>
            <a:r>
              <a:rPr lang="en-US" sz="1600" kern="1200" dirty="0"/>
              <a:t>, and develop existing and emerging DoD </a:t>
            </a:r>
            <a:r>
              <a:rPr lang="en-US" sz="1600" kern="1200" dirty="0" smtClean="0"/>
              <a:t>Commercial Travel Programs</a:t>
            </a:r>
            <a:endParaRPr lang="en-US" sz="1600" dirty="0" smtClean="0"/>
          </a:p>
          <a:p>
            <a:pPr>
              <a:spcAft>
                <a:spcPts val="0"/>
              </a:spcAft>
            </a:pPr>
            <a:r>
              <a:rPr lang="en-US" sz="1800" dirty="0" smtClean="0"/>
              <a:t>Data Science</a:t>
            </a:r>
          </a:p>
          <a:p>
            <a:pPr lvl="1">
              <a:spcAft>
                <a:spcPts val="0"/>
              </a:spcAft>
            </a:pPr>
            <a:r>
              <a:rPr lang="en-US" sz="1600" dirty="0" smtClean="0"/>
              <a:t>Building DTMO’s data science capability to support evidence based decisions</a:t>
            </a:r>
          </a:p>
          <a:p>
            <a:pPr>
              <a:spcAft>
                <a:spcPts val="0"/>
              </a:spcAft>
            </a:pPr>
            <a:r>
              <a:rPr lang="en-US" sz="1800" dirty="0" smtClean="0"/>
              <a:t>Enterprise Travel Data Repository</a:t>
            </a:r>
            <a:endParaRPr lang="en-US" sz="1800" dirty="0"/>
          </a:p>
          <a:p>
            <a:pPr lvl="1">
              <a:spcAft>
                <a:spcPts val="0"/>
              </a:spcAft>
            </a:pPr>
            <a:r>
              <a:rPr lang="en-US" sz="1600" dirty="0" smtClean="0"/>
              <a:t>Database </a:t>
            </a:r>
            <a:r>
              <a:rPr lang="en-US" sz="1600" dirty="0"/>
              <a:t>and </a:t>
            </a:r>
            <a:r>
              <a:rPr lang="en-US" sz="1600" dirty="0" smtClean="0"/>
              <a:t>IT infrastructure support </a:t>
            </a:r>
            <a:r>
              <a:rPr lang="en-US" sz="1600" dirty="0"/>
              <a:t>for </a:t>
            </a:r>
            <a:r>
              <a:rPr lang="en-US" sz="1600" dirty="0" smtClean="0"/>
              <a:t>DTMO’s </a:t>
            </a:r>
            <a:r>
              <a:rPr lang="en-US" sz="1600" dirty="0"/>
              <a:t>travel data </a:t>
            </a:r>
            <a:r>
              <a:rPr lang="en-US" sz="1600" dirty="0" smtClean="0"/>
              <a:t>repository to manage </a:t>
            </a:r>
            <a:r>
              <a:rPr lang="en-US" sz="1600" dirty="0"/>
              <a:t>and </a:t>
            </a:r>
            <a:r>
              <a:rPr lang="en-US" sz="1600" dirty="0" smtClean="0"/>
              <a:t>measure </a:t>
            </a:r>
            <a:r>
              <a:rPr lang="en-US" sz="1600" dirty="0"/>
              <a:t>the performance of the </a:t>
            </a:r>
            <a:r>
              <a:rPr lang="en-US" sz="1600" dirty="0" smtClean="0"/>
              <a:t>DoD </a:t>
            </a:r>
            <a:r>
              <a:rPr lang="en-US" sz="1600" dirty="0"/>
              <a:t>Travel </a:t>
            </a:r>
            <a:r>
              <a:rPr lang="en-US" sz="1600" dirty="0" smtClean="0"/>
              <a:t>Enterprise</a:t>
            </a:r>
            <a:endParaRPr lang="en-US" sz="1600" dirty="0"/>
          </a:p>
          <a:p>
            <a:pPr>
              <a:spcAft>
                <a:spcPts val="0"/>
              </a:spcAft>
            </a:pPr>
            <a:r>
              <a:rPr lang="en-US" sz="1800" dirty="0" smtClean="0"/>
              <a:t>Travel Assistance Center</a:t>
            </a:r>
          </a:p>
          <a:p>
            <a:pPr lvl="1">
              <a:spcAft>
                <a:spcPts val="600"/>
              </a:spcAft>
            </a:pPr>
            <a:r>
              <a:rPr lang="en-US" sz="1600" dirty="0" smtClean="0"/>
              <a:t>24/7, Tier 3 help desk providing support to DoD travelers</a:t>
            </a:r>
          </a:p>
          <a:p>
            <a:pPr>
              <a:spcAft>
                <a:spcPts val="0"/>
              </a:spcAft>
            </a:pPr>
            <a:r>
              <a:rPr lang="en-US" sz="1800" dirty="0" smtClean="0"/>
              <a:t>CONUS/OCONUS Cost of Living Allowances (COLA/OCOLA)</a:t>
            </a:r>
          </a:p>
          <a:p>
            <a:pPr lvl="1">
              <a:spcAft>
                <a:spcPts val="0"/>
              </a:spcAft>
            </a:pPr>
            <a:r>
              <a:rPr lang="en-US" sz="1600" dirty="0" smtClean="0"/>
              <a:t>Provide </a:t>
            </a:r>
            <a:r>
              <a:rPr lang="en-US" sz="1600" dirty="0"/>
              <a:t>CONUS </a:t>
            </a:r>
            <a:r>
              <a:rPr lang="en-US" sz="1600" dirty="0" smtClean="0"/>
              <a:t>and overseas data to allow </a:t>
            </a:r>
            <a:r>
              <a:rPr lang="en-US" sz="1600" dirty="0"/>
              <a:t>the government to establish </a:t>
            </a:r>
            <a:r>
              <a:rPr lang="en-US" sz="1600" dirty="0" smtClean="0"/>
              <a:t>annual CONUS </a:t>
            </a:r>
            <a:r>
              <a:rPr lang="en-US" sz="1600" dirty="0"/>
              <a:t>COLA and </a:t>
            </a:r>
            <a:r>
              <a:rPr lang="en-US" sz="1600" dirty="0" smtClean="0"/>
              <a:t>Overseas COLA rates </a:t>
            </a:r>
          </a:p>
          <a:p>
            <a:pPr>
              <a:spcAft>
                <a:spcPts val="600"/>
              </a:spcAft>
            </a:pPr>
            <a:endParaRPr lang="en-US" sz="1800" dirty="0" smtClean="0"/>
          </a:p>
          <a:p>
            <a:endParaRPr lang="en-US" sz="2800" dirty="0" smtClean="0"/>
          </a:p>
          <a:p>
            <a:endParaRPr lang="en-US" sz="2800"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378E02C-337C-437A-A8D0-5FF48EA27CC1}" type="slidenum">
              <a:rPr kumimoji="0" lang="en-US" sz="1000" b="0" i="0" u="none" strike="noStrike" kern="1200" cap="none" spc="0" normalizeH="0" baseline="0" noProof="0" smtClean="0">
                <a:ln>
                  <a:noFill/>
                </a:ln>
                <a:solidFill>
                  <a:prstClr val="white"/>
                </a:solidFill>
                <a:effectLst/>
                <a:uLnTx/>
                <a:uFillTx/>
                <a:latin typeface="Garamond"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Tree>
    <p:extLst>
      <p:ext uri="{BB962C8B-B14F-4D97-AF65-F5344CB8AC3E}">
        <p14:creationId xmlns:p14="http://schemas.microsoft.com/office/powerpoint/2010/main" val="230008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EABABDF-8E02-4E12-8610-64096A6A6A65}" type="slidenum">
              <a:rPr kumimoji="0" lang="en-US" sz="1000" b="0" i="0" u="none" strike="noStrike" kern="1200" cap="none" spc="0" normalizeH="0" baseline="0" noProof="0" smtClean="0">
                <a:ln>
                  <a:noFill/>
                </a:ln>
                <a:solidFill>
                  <a:prstClr val="white"/>
                </a:solidFill>
                <a:effectLst/>
                <a:uLnTx/>
                <a:uFillTx/>
                <a:latin typeface="Garamond"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graphicFrame>
        <p:nvGraphicFramePr>
          <p:cNvPr id="4" name="Requirements Forecast Table" descr="Table of Requirements Forecast for 2015-2016"/>
          <p:cNvGraphicFramePr>
            <a:graphicFrameLocks noGrp="1"/>
          </p:cNvGraphicFramePr>
          <p:nvPr>
            <p:extLst/>
          </p:nvPr>
        </p:nvGraphicFramePr>
        <p:xfrm>
          <a:off x="457200" y="1071192"/>
          <a:ext cx="8039100" cy="5468870"/>
        </p:xfrm>
        <a:graphic>
          <a:graphicData uri="http://schemas.openxmlformats.org/drawingml/2006/table">
            <a:tbl>
              <a:tblPr firstRow="1" bandRow="1">
                <a:tableStyleId>{BC89EF96-8CEA-46FF-86C4-4CE0E7609802}</a:tableStyleId>
              </a:tblPr>
              <a:tblGrid>
                <a:gridCol w="1607820">
                  <a:extLst>
                    <a:ext uri="{9D8B030D-6E8A-4147-A177-3AD203B41FA5}">
                      <a16:colId xmlns:a16="http://schemas.microsoft.com/office/drawing/2014/main" val="20000"/>
                    </a:ext>
                  </a:extLst>
                </a:gridCol>
                <a:gridCol w="3215640">
                  <a:extLst>
                    <a:ext uri="{9D8B030D-6E8A-4147-A177-3AD203B41FA5}">
                      <a16:colId xmlns:a16="http://schemas.microsoft.com/office/drawing/2014/main" val="20001"/>
                    </a:ext>
                  </a:extLst>
                </a:gridCol>
                <a:gridCol w="2046317">
                  <a:extLst>
                    <a:ext uri="{9D8B030D-6E8A-4147-A177-3AD203B41FA5}">
                      <a16:colId xmlns:a16="http://schemas.microsoft.com/office/drawing/2014/main" val="4175268235"/>
                    </a:ext>
                  </a:extLst>
                </a:gridCol>
                <a:gridCol w="1169323">
                  <a:extLst>
                    <a:ext uri="{9D8B030D-6E8A-4147-A177-3AD203B41FA5}">
                      <a16:colId xmlns:a16="http://schemas.microsoft.com/office/drawing/2014/main" val="20002"/>
                    </a:ext>
                  </a:extLst>
                </a:gridCol>
              </a:tblGrid>
              <a:tr h="454712">
                <a:tc>
                  <a:txBody>
                    <a:bodyPr/>
                    <a:lstStyle/>
                    <a:p>
                      <a:r>
                        <a:rPr lang="en-US" sz="1100" dirty="0" smtClean="0">
                          <a:solidFill>
                            <a:schemeClr val="bg1"/>
                          </a:solidFill>
                          <a:latin typeface="+mn-lt"/>
                        </a:rPr>
                        <a:t>Opportunity</a:t>
                      </a:r>
                      <a:endParaRPr lang="en-US" sz="1100" dirty="0">
                        <a:solidFill>
                          <a:schemeClr val="bg1"/>
                        </a:solidFill>
                        <a:latin typeface="+mn-lt"/>
                      </a:endParaRPr>
                    </a:p>
                  </a:txBody>
                  <a:tcPr marT="45731" marB="45731" anchor="ctr">
                    <a:solidFill>
                      <a:srgbClr val="002060"/>
                    </a:solidFill>
                  </a:tcPr>
                </a:tc>
                <a:tc>
                  <a:txBody>
                    <a:bodyPr/>
                    <a:lstStyle/>
                    <a:p>
                      <a:r>
                        <a:rPr lang="en-US" sz="1100" dirty="0" smtClean="0">
                          <a:solidFill>
                            <a:schemeClr val="bg1"/>
                          </a:solidFill>
                          <a:latin typeface="+mn-lt"/>
                        </a:rPr>
                        <a:t>Description</a:t>
                      </a:r>
                      <a:endParaRPr lang="en-US" sz="1100" dirty="0">
                        <a:solidFill>
                          <a:schemeClr val="bg1"/>
                        </a:solidFill>
                        <a:latin typeface="+mn-lt"/>
                      </a:endParaRPr>
                    </a:p>
                  </a:txBody>
                  <a:tcPr marT="45731" marB="45731" anchor="ctr">
                    <a:solidFill>
                      <a:srgbClr val="002060"/>
                    </a:solidFill>
                  </a:tcPr>
                </a:tc>
                <a:tc>
                  <a:txBody>
                    <a:bodyPr/>
                    <a:lstStyle/>
                    <a:p>
                      <a:r>
                        <a:rPr lang="en-US" sz="1100" dirty="0" smtClean="0">
                          <a:solidFill>
                            <a:schemeClr val="bg1"/>
                          </a:solidFill>
                          <a:latin typeface="+mn-lt"/>
                        </a:rPr>
                        <a:t>Acquisition Strategy</a:t>
                      </a:r>
                      <a:endParaRPr lang="en-US" sz="1100" dirty="0">
                        <a:solidFill>
                          <a:schemeClr val="bg1"/>
                        </a:solidFill>
                        <a:latin typeface="+mn-lt"/>
                      </a:endParaRPr>
                    </a:p>
                  </a:txBody>
                  <a:tcPr marT="45731" marB="45731" anchor="ctr">
                    <a:solidFill>
                      <a:srgbClr val="002060"/>
                    </a:solidFill>
                  </a:tcPr>
                </a:tc>
                <a:tc>
                  <a:txBody>
                    <a:bodyPr/>
                    <a:lstStyle/>
                    <a:p>
                      <a:r>
                        <a:rPr lang="en-US" sz="1100" dirty="0" smtClean="0">
                          <a:solidFill>
                            <a:schemeClr val="bg1"/>
                          </a:solidFill>
                          <a:latin typeface="+mn-lt"/>
                        </a:rPr>
                        <a:t>Anticipated </a:t>
                      </a:r>
                    </a:p>
                    <a:p>
                      <a:r>
                        <a:rPr lang="en-US" sz="1100" dirty="0" smtClean="0">
                          <a:solidFill>
                            <a:schemeClr val="bg1"/>
                          </a:solidFill>
                          <a:latin typeface="+mn-lt"/>
                        </a:rPr>
                        <a:t>date needed</a:t>
                      </a:r>
                      <a:endParaRPr lang="en-US" sz="1100" dirty="0">
                        <a:solidFill>
                          <a:schemeClr val="bg1"/>
                        </a:solidFill>
                        <a:latin typeface="+mn-lt"/>
                      </a:endParaRPr>
                    </a:p>
                  </a:txBody>
                  <a:tcPr marT="45731" marB="45731" anchor="ctr">
                    <a:solidFill>
                      <a:srgbClr val="002060"/>
                    </a:solidFill>
                  </a:tcPr>
                </a:tc>
                <a:extLst>
                  <a:ext uri="{0D108BD9-81ED-4DB2-BD59-A6C34878D82A}">
                    <a16:rowId xmlns:a16="http://schemas.microsoft.com/office/drawing/2014/main" val="10000"/>
                  </a:ext>
                </a:extLst>
              </a:tr>
              <a:tr h="733005">
                <a:tc>
                  <a:txBody>
                    <a:bodyPr/>
                    <a:lstStyle/>
                    <a:p>
                      <a:r>
                        <a:rPr lang="en-US" sz="1100" b="1" dirty="0" smtClean="0">
                          <a:latin typeface="+mn-lt"/>
                        </a:rPr>
                        <a:t>Data Science</a:t>
                      </a:r>
                      <a:endParaRPr lang="en-US" sz="1100" b="1" dirty="0">
                        <a:latin typeface="+mn-lt"/>
                      </a:endParaRPr>
                    </a:p>
                  </a:txBody>
                  <a:tcPr marT="45731" marB="45731"/>
                </a:tc>
                <a:tc>
                  <a:txBody>
                    <a:bodyPr/>
                    <a:lstStyle/>
                    <a:p>
                      <a:pPr marL="174625" indent="-174625">
                        <a:buFont typeface="Arial" panose="020B0604020202020204" pitchFamily="34" charset="0"/>
                        <a:buChar char="•"/>
                      </a:pPr>
                      <a:r>
                        <a:rPr lang="en-US" sz="1100" dirty="0" smtClean="0">
                          <a:latin typeface="+mn-lt"/>
                        </a:rPr>
                        <a:t>Data architects, Database</a:t>
                      </a:r>
                      <a:r>
                        <a:rPr lang="en-US" sz="1100" baseline="0" dirty="0" smtClean="0">
                          <a:latin typeface="+mn-lt"/>
                        </a:rPr>
                        <a:t> developers, Operations Research Support Analysts, Dashboard developers</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latin typeface="+mn-lt"/>
                          <a:ea typeface="+mn-ea"/>
                          <a:cs typeface="+mn-cs"/>
                        </a:rPr>
                        <a:t>New Acquisition </a:t>
                      </a:r>
                      <a:endParaRPr lang="en-US" sz="1100" kern="1200" dirty="0" smtClean="0">
                        <a:solidFill>
                          <a:schemeClr val="tx1"/>
                        </a:solidFill>
                        <a:latin typeface="+mn-lt"/>
                        <a:ea typeface="+mn-ea"/>
                        <a:cs typeface="+mn-cs"/>
                      </a:endParaRPr>
                    </a:p>
                  </a:txBody>
                  <a:tcPr marT="45731" marB="45731"/>
                </a:tc>
                <a:tc>
                  <a:txBody>
                    <a:bodyPr/>
                    <a:lstStyle/>
                    <a:p>
                      <a:r>
                        <a:rPr lang="en-US" sz="1100" dirty="0" smtClean="0">
                          <a:latin typeface="+mn-lt"/>
                        </a:rPr>
                        <a:t>Federal</a:t>
                      </a:r>
                      <a:r>
                        <a:rPr lang="en-US" sz="1100" baseline="0" dirty="0" smtClean="0">
                          <a:latin typeface="+mn-lt"/>
                        </a:rPr>
                        <a:t> Supply Schedule</a:t>
                      </a:r>
                      <a:r>
                        <a:rPr lang="en-US" sz="1100" dirty="0" smtClean="0">
                          <a:latin typeface="+mn-lt"/>
                        </a:rPr>
                        <a:t> 8(a)</a:t>
                      </a:r>
                      <a:endParaRPr lang="en-US" sz="1100" dirty="0">
                        <a:latin typeface="+mn-lt"/>
                      </a:endParaRPr>
                    </a:p>
                  </a:txBody>
                  <a:tcPr marT="45731" marB="45731"/>
                </a:tc>
                <a:tc>
                  <a:txBody>
                    <a:bodyPr/>
                    <a:lstStyle/>
                    <a:p>
                      <a:pPr algn="ctr"/>
                      <a:r>
                        <a:rPr lang="en-US" sz="1100" dirty="0" smtClean="0">
                          <a:latin typeface="+mn-lt"/>
                        </a:rPr>
                        <a:t>2018</a:t>
                      </a:r>
                      <a:endParaRPr lang="en-US" sz="1100" dirty="0">
                        <a:latin typeface="+mn-lt"/>
                      </a:endParaRPr>
                    </a:p>
                  </a:txBody>
                  <a:tcPr marT="45731" marB="45731"/>
                </a:tc>
                <a:extLst>
                  <a:ext uri="{0D108BD9-81ED-4DB2-BD59-A6C34878D82A}">
                    <a16:rowId xmlns:a16="http://schemas.microsoft.com/office/drawing/2014/main" val="3926915562"/>
                  </a:ext>
                </a:extLst>
              </a:tr>
              <a:tr h="410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TMC Services </a:t>
                      </a:r>
                      <a:endParaRPr lang="en-US" sz="1100" b="1" dirty="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Serves AAFES/NEXCOM</a:t>
                      </a:r>
                    </a:p>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Currently serviced by OMEGA travel</a:t>
                      </a:r>
                      <a:endParaRPr lang="en-US" sz="1100" kern="1200" dirty="0">
                        <a:solidFill>
                          <a:schemeClr val="tx1"/>
                        </a:solidFill>
                        <a:latin typeface="+mn-lt"/>
                        <a:ea typeface="+mn-ea"/>
                        <a:cs typeface="+mn-cs"/>
                      </a:endParaRPr>
                    </a:p>
                  </a:txBody>
                  <a:tcPr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Small Business Set-Aside</a:t>
                      </a:r>
                    </a:p>
                    <a:p>
                      <a:endParaRPr lang="en-US" sz="1100" dirty="0">
                        <a:latin typeface="+mn-lt"/>
                      </a:endParaRPr>
                    </a:p>
                  </a:txBody>
                  <a:tcPr marT="45731" marB="4573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2018</a:t>
                      </a:r>
                    </a:p>
                    <a:p>
                      <a:pPr algn="ctr"/>
                      <a:endParaRPr lang="en-US" sz="1100" dirty="0">
                        <a:latin typeface="+mn-lt"/>
                      </a:endParaRPr>
                    </a:p>
                  </a:txBody>
                  <a:tcPr marT="45731" marB="45731"/>
                </a:tc>
                <a:extLst>
                  <a:ext uri="{0D108BD9-81ED-4DB2-BD59-A6C34878D82A}">
                    <a16:rowId xmlns:a16="http://schemas.microsoft.com/office/drawing/2014/main" val="2278813540"/>
                  </a:ext>
                </a:extLst>
              </a:tr>
              <a:tr h="410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TMC Services</a:t>
                      </a:r>
                      <a:endParaRPr lang="en-US" sz="1100" b="1" dirty="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Serves Korea</a:t>
                      </a:r>
                    </a:p>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Currently serviced by US Air Alliance</a:t>
                      </a:r>
                      <a:endParaRPr lang="en-US" sz="1100" kern="1200" dirty="0">
                        <a:solidFill>
                          <a:schemeClr val="tx1"/>
                        </a:solidFill>
                        <a:latin typeface="+mn-lt"/>
                        <a:ea typeface="+mn-ea"/>
                        <a:cs typeface="+mn-cs"/>
                      </a:endParaRPr>
                    </a:p>
                  </a:txBody>
                  <a:tcPr marT="45731" marB="45731"/>
                </a:tc>
                <a:tc>
                  <a:txBody>
                    <a:bodyPr/>
                    <a:lstStyle/>
                    <a:p>
                      <a:r>
                        <a:rPr lang="en-US" sz="1100" dirty="0" smtClean="0">
                          <a:latin typeface="+mn-lt"/>
                        </a:rPr>
                        <a:t>Full</a:t>
                      </a:r>
                      <a:r>
                        <a:rPr lang="en-US" sz="1100" baseline="0" dirty="0" smtClean="0">
                          <a:latin typeface="+mn-lt"/>
                        </a:rPr>
                        <a:t> and open</a:t>
                      </a:r>
                      <a:endParaRPr lang="en-US" sz="1100" dirty="0">
                        <a:latin typeface="+mn-lt"/>
                      </a:endParaRPr>
                    </a:p>
                  </a:txBody>
                  <a:tcPr marT="45731" marB="4573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2018</a:t>
                      </a:r>
                    </a:p>
                    <a:p>
                      <a:pPr algn="ctr"/>
                      <a:endParaRPr lang="en-US" sz="1100" dirty="0">
                        <a:latin typeface="+mn-lt"/>
                      </a:endParaRPr>
                    </a:p>
                  </a:txBody>
                  <a:tcPr marT="45731" marB="45731"/>
                </a:tc>
                <a:extLst>
                  <a:ext uri="{0D108BD9-81ED-4DB2-BD59-A6C34878D82A}">
                    <a16:rowId xmlns:a16="http://schemas.microsoft.com/office/drawing/2014/main" val="533542277"/>
                  </a:ext>
                </a:extLst>
              </a:tr>
              <a:tr h="571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TMC Services</a:t>
                      </a:r>
                      <a:endParaRPr lang="en-US" sz="1100" b="1" dirty="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Serves Navy Worldwide</a:t>
                      </a:r>
                    </a:p>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Currently serviced by CWT Government Services </a:t>
                      </a:r>
                      <a:endParaRPr lang="en-US" sz="1100" kern="1200" dirty="0">
                        <a:solidFill>
                          <a:schemeClr val="tx1"/>
                        </a:solidFill>
                        <a:latin typeface="+mn-lt"/>
                        <a:ea typeface="+mn-ea"/>
                        <a:cs typeface="+mn-cs"/>
                      </a:endParaRPr>
                    </a:p>
                  </a:txBody>
                  <a:tcPr marT="45731" marB="45731"/>
                </a:tc>
                <a:tc>
                  <a:txBody>
                    <a:bodyPr/>
                    <a:lstStyle/>
                    <a:p>
                      <a:r>
                        <a:rPr lang="en-US" sz="1100" dirty="0" smtClean="0">
                          <a:latin typeface="+mn-lt"/>
                        </a:rPr>
                        <a:t>Full and open</a:t>
                      </a:r>
                      <a:endParaRPr lang="en-US" sz="1100" dirty="0">
                        <a:latin typeface="+mn-lt"/>
                      </a:endParaRPr>
                    </a:p>
                  </a:txBody>
                  <a:tcPr marT="45731" marB="4573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2018</a:t>
                      </a:r>
                    </a:p>
                    <a:p>
                      <a:pPr algn="ctr"/>
                      <a:endParaRPr lang="en-US" sz="1100" dirty="0">
                        <a:latin typeface="+mn-lt"/>
                      </a:endParaRPr>
                    </a:p>
                  </a:txBody>
                  <a:tcPr marT="45731" marB="45731"/>
                </a:tc>
                <a:extLst>
                  <a:ext uri="{0D108BD9-81ED-4DB2-BD59-A6C34878D82A}">
                    <a16:rowId xmlns:a16="http://schemas.microsoft.com/office/drawing/2014/main" val="2192802492"/>
                  </a:ext>
                </a:extLst>
              </a:tr>
              <a:tr h="571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rPr>
                        <a:t>TMC Services</a:t>
                      </a:r>
                      <a:endParaRPr lang="en-US" sz="1100" b="1" dirty="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Serves select Air Force locations</a:t>
                      </a:r>
                    </a:p>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Currently</a:t>
                      </a:r>
                      <a:r>
                        <a:rPr lang="en-US" sz="1100" kern="1200" baseline="0" dirty="0" smtClean="0">
                          <a:solidFill>
                            <a:schemeClr val="tx1"/>
                          </a:solidFill>
                          <a:latin typeface="+mn-lt"/>
                          <a:ea typeface="+mn-ea"/>
                          <a:cs typeface="+mn-cs"/>
                        </a:rPr>
                        <a:t> serviced by multiple vendors</a:t>
                      </a:r>
                    </a:p>
                    <a:p>
                      <a:pPr marL="174625" indent="-174625" algn="l" defTabSz="914400" rtl="0" eaLnBrk="1" latinLnBrk="0" hangingPunct="1">
                        <a:buFont typeface="Arial" panose="020B0604020202020204" pitchFamily="34" charset="0"/>
                        <a:buChar char="•"/>
                      </a:pPr>
                      <a:r>
                        <a:rPr lang="en-US" sz="1100" kern="1200" baseline="0" dirty="0" smtClean="0">
                          <a:solidFill>
                            <a:schemeClr val="tx1"/>
                          </a:solidFill>
                          <a:latin typeface="+mn-lt"/>
                          <a:ea typeface="+mn-ea"/>
                          <a:cs typeface="+mn-cs"/>
                        </a:rPr>
                        <a:t>Consolidation of Travel Areas 2,4,5 and 6</a:t>
                      </a:r>
                      <a:endParaRPr lang="en-US" sz="1100" kern="1200" dirty="0">
                        <a:solidFill>
                          <a:schemeClr val="tx1"/>
                        </a:solidFill>
                        <a:latin typeface="+mn-lt"/>
                        <a:ea typeface="+mn-ea"/>
                        <a:cs typeface="+mn-cs"/>
                      </a:endParaRPr>
                    </a:p>
                  </a:txBody>
                  <a:tcPr marT="45731" marB="45731"/>
                </a:tc>
                <a:tc>
                  <a:txBody>
                    <a:bodyPr/>
                    <a:lstStyle/>
                    <a:p>
                      <a:r>
                        <a:rPr lang="en-US" sz="1100" dirty="0" smtClean="0">
                          <a:latin typeface="+mn-lt"/>
                        </a:rPr>
                        <a:t>Small Business Set-Aside</a:t>
                      </a:r>
                      <a:endParaRPr lang="en-US" sz="1100" dirty="0">
                        <a:latin typeface="+mn-lt"/>
                      </a:endParaRPr>
                    </a:p>
                  </a:txBody>
                  <a:tcPr marT="45731" marB="45731"/>
                </a:tc>
                <a:tc>
                  <a:txBody>
                    <a:bodyPr/>
                    <a:lstStyle/>
                    <a:p>
                      <a:pPr algn="ctr"/>
                      <a:r>
                        <a:rPr lang="en-US" sz="1100" dirty="0" smtClean="0">
                          <a:latin typeface="+mn-lt"/>
                        </a:rPr>
                        <a:t>2019</a:t>
                      </a:r>
                      <a:endParaRPr lang="en-US" sz="1100" dirty="0">
                        <a:latin typeface="+mn-lt"/>
                      </a:endParaRPr>
                    </a:p>
                  </a:txBody>
                  <a:tcPr marT="45731" marB="45731"/>
                </a:tc>
                <a:extLst>
                  <a:ext uri="{0D108BD9-81ED-4DB2-BD59-A6C34878D82A}">
                    <a16:rowId xmlns:a16="http://schemas.microsoft.com/office/drawing/2014/main" val="10001"/>
                  </a:ext>
                </a:extLst>
              </a:tr>
              <a:tr h="733005">
                <a:tc>
                  <a:txBody>
                    <a:bodyPr/>
                    <a:lstStyle/>
                    <a:p>
                      <a:r>
                        <a:rPr lang="en-US" sz="1100" b="1" dirty="0" smtClean="0">
                          <a:latin typeface="+mn-lt"/>
                        </a:rPr>
                        <a:t>Program</a:t>
                      </a:r>
                      <a:r>
                        <a:rPr lang="en-US" sz="1100" b="1" baseline="0" dirty="0" smtClean="0">
                          <a:latin typeface="+mn-lt"/>
                        </a:rPr>
                        <a:t> Management Support</a:t>
                      </a:r>
                      <a:endParaRPr lang="en-US" sz="1100" b="1" dirty="0" smtClean="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Program management,</a:t>
                      </a:r>
                      <a:r>
                        <a:rPr lang="en-US" sz="1100" kern="1200" baseline="0" dirty="0" smtClean="0">
                          <a:solidFill>
                            <a:schemeClr val="tx1"/>
                          </a:solidFill>
                          <a:latin typeface="+mn-lt"/>
                          <a:ea typeface="+mn-ea"/>
                          <a:cs typeface="+mn-cs"/>
                        </a:rPr>
                        <a:t> Data development, integration and analysis, Business analysis, Database integration</a:t>
                      </a:r>
                    </a:p>
                    <a:p>
                      <a:pPr marL="174625" indent="-174625" algn="l" defTabSz="914400" rtl="0" eaLnBrk="1" latinLnBrk="0" hangingPunct="1">
                        <a:buFont typeface="Arial" panose="020B0604020202020204" pitchFamily="34" charset="0"/>
                        <a:buChar char="•"/>
                      </a:pPr>
                      <a:r>
                        <a:rPr lang="en-US" sz="1100" kern="1200" baseline="0" dirty="0" smtClean="0">
                          <a:solidFill>
                            <a:schemeClr val="tx1"/>
                          </a:solidFill>
                          <a:latin typeface="+mn-lt"/>
                          <a:ea typeface="+mn-ea"/>
                          <a:cs typeface="+mn-cs"/>
                        </a:rPr>
                        <a:t>New Acquisition </a:t>
                      </a:r>
                      <a:endParaRPr lang="en-US" sz="1100" kern="1200" dirty="0">
                        <a:solidFill>
                          <a:schemeClr val="tx1"/>
                        </a:solidFill>
                        <a:latin typeface="+mn-lt"/>
                        <a:ea typeface="+mn-ea"/>
                        <a:cs typeface="+mn-cs"/>
                      </a:endParaRPr>
                    </a:p>
                  </a:txBody>
                  <a:tcPr marT="45731" marB="45731"/>
                </a:tc>
                <a:tc>
                  <a:txBody>
                    <a:bodyPr/>
                    <a:lstStyle/>
                    <a:p>
                      <a:r>
                        <a:rPr lang="en-US" sz="1100" kern="1200" dirty="0" smtClean="0">
                          <a:solidFill>
                            <a:schemeClr val="tx1"/>
                          </a:solidFill>
                          <a:effectLst/>
                          <a:latin typeface="+mn-lt"/>
                          <a:ea typeface="+mn-ea"/>
                          <a:cs typeface="+mn-cs"/>
                        </a:rPr>
                        <a:t>8(a)</a:t>
                      </a:r>
                      <a:endParaRPr lang="en-US" sz="1100" kern="1200" dirty="0">
                        <a:solidFill>
                          <a:schemeClr val="tx1"/>
                        </a:solidFill>
                        <a:effectLst/>
                        <a:latin typeface="+mn-lt"/>
                        <a:ea typeface="+mn-ea"/>
                        <a:cs typeface="+mn-cs"/>
                      </a:endParaRPr>
                    </a:p>
                  </a:txBody>
                  <a:tcPr marT="45731" marB="45731"/>
                </a:tc>
                <a:tc>
                  <a:txBody>
                    <a:bodyPr/>
                    <a:lstStyle/>
                    <a:p>
                      <a:pPr algn="ctr"/>
                      <a:r>
                        <a:rPr lang="en-US" sz="1100" dirty="0" smtClean="0">
                          <a:latin typeface="+mn-lt"/>
                        </a:rPr>
                        <a:t>2019</a:t>
                      </a:r>
                      <a:endParaRPr lang="en-US" sz="1100" dirty="0">
                        <a:latin typeface="+mn-lt"/>
                      </a:endParaRPr>
                    </a:p>
                  </a:txBody>
                  <a:tcPr marT="45731" marB="45731"/>
                </a:tc>
                <a:extLst>
                  <a:ext uri="{0D108BD9-81ED-4DB2-BD59-A6C34878D82A}">
                    <a16:rowId xmlns:a16="http://schemas.microsoft.com/office/drawing/2014/main" val="10002"/>
                  </a:ext>
                </a:extLst>
              </a:tr>
              <a:tr h="410492">
                <a:tc>
                  <a:txBody>
                    <a:bodyPr/>
                    <a:lstStyle/>
                    <a:p>
                      <a:r>
                        <a:rPr lang="en-US" sz="1100" b="1" dirty="0" smtClean="0">
                          <a:latin typeface="+mn-lt"/>
                        </a:rPr>
                        <a:t>Enterprise Travel Data Repository</a:t>
                      </a:r>
                      <a:endParaRPr lang="en-US" sz="1100" b="1" dirty="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Database management</a:t>
                      </a:r>
                    </a:p>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Currently serviced by</a:t>
                      </a:r>
                      <a:r>
                        <a:rPr lang="en-US" sz="1100" kern="1200" baseline="0" dirty="0" smtClean="0">
                          <a:solidFill>
                            <a:schemeClr val="tx1"/>
                          </a:solidFill>
                          <a:latin typeface="+mn-lt"/>
                          <a:ea typeface="+mn-ea"/>
                          <a:cs typeface="+mn-cs"/>
                        </a:rPr>
                        <a:t> iJet</a:t>
                      </a:r>
                      <a:endParaRPr lang="en-US" sz="1100" kern="1200" dirty="0">
                        <a:solidFill>
                          <a:schemeClr val="tx1"/>
                        </a:solidFill>
                        <a:latin typeface="+mn-lt"/>
                        <a:ea typeface="+mn-ea"/>
                        <a:cs typeface="+mn-cs"/>
                      </a:endParaRPr>
                    </a:p>
                  </a:txBody>
                  <a:tcPr marT="45731" marB="45731"/>
                </a:tc>
                <a:tc>
                  <a:txBody>
                    <a:bodyPr/>
                    <a:lstStyle/>
                    <a:p>
                      <a:r>
                        <a:rPr lang="en-US" sz="1100" dirty="0" smtClean="0">
                          <a:latin typeface="+mn-lt"/>
                        </a:rPr>
                        <a:t>Full and open</a:t>
                      </a:r>
                      <a:endParaRPr lang="en-US" sz="1100" dirty="0">
                        <a:latin typeface="+mn-lt"/>
                      </a:endParaRPr>
                    </a:p>
                  </a:txBody>
                  <a:tcPr marT="45731" marB="45731"/>
                </a:tc>
                <a:tc>
                  <a:txBody>
                    <a:bodyPr/>
                    <a:lstStyle/>
                    <a:p>
                      <a:pPr algn="ctr"/>
                      <a:r>
                        <a:rPr lang="en-US" sz="1100" dirty="0" smtClean="0">
                          <a:latin typeface="+mn-lt"/>
                        </a:rPr>
                        <a:t>2020</a:t>
                      </a:r>
                      <a:endParaRPr lang="en-US" sz="1100" dirty="0">
                        <a:latin typeface="+mn-lt"/>
                      </a:endParaRPr>
                    </a:p>
                  </a:txBody>
                  <a:tcPr marT="45731" marB="45731"/>
                </a:tc>
                <a:extLst>
                  <a:ext uri="{0D108BD9-81ED-4DB2-BD59-A6C34878D82A}">
                    <a16:rowId xmlns:a16="http://schemas.microsoft.com/office/drawing/2014/main" val="10004"/>
                  </a:ext>
                </a:extLst>
              </a:tr>
              <a:tr h="410492">
                <a:tc>
                  <a:txBody>
                    <a:bodyPr/>
                    <a:lstStyle/>
                    <a:p>
                      <a:r>
                        <a:rPr lang="en-US" sz="1100" b="1" dirty="0" smtClean="0">
                          <a:latin typeface="+mn-lt"/>
                        </a:rPr>
                        <a:t>Travel Assistance Center</a:t>
                      </a:r>
                      <a:endParaRPr lang="en-US" sz="1100" b="1" dirty="0">
                        <a:latin typeface="+mn-lt"/>
                      </a:endParaRPr>
                    </a:p>
                  </a:txBody>
                  <a:tcPr marT="45731" marB="45731"/>
                </a:tc>
                <a:tc>
                  <a:txBody>
                    <a:bodyPr/>
                    <a:lstStyle/>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Tier 3 centralized help desk support</a:t>
                      </a:r>
                    </a:p>
                    <a:p>
                      <a:pPr marL="174625" indent="-174625" algn="l" defTabSz="914400" rtl="0" eaLnBrk="1" latinLnBrk="0" hangingPunct="1">
                        <a:buFont typeface="Arial" panose="020B0604020202020204" pitchFamily="34" charset="0"/>
                        <a:buChar char="•"/>
                      </a:pPr>
                      <a:r>
                        <a:rPr lang="en-US" sz="1100" kern="1200" dirty="0" smtClean="0">
                          <a:solidFill>
                            <a:schemeClr val="tx1"/>
                          </a:solidFill>
                          <a:latin typeface="+mn-lt"/>
                          <a:ea typeface="+mn-ea"/>
                          <a:cs typeface="+mn-cs"/>
                        </a:rPr>
                        <a:t>Currently serviced by CACI</a:t>
                      </a:r>
                      <a:endParaRPr lang="en-US" sz="1100" kern="1200" dirty="0">
                        <a:solidFill>
                          <a:schemeClr val="tx1"/>
                        </a:solidFill>
                        <a:latin typeface="+mn-lt"/>
                        <a:ea typeface="+mn-ea"/>
                        <a:cs typeface="+mn-cs"/>
                      </a:endParaRPr>
                    </a:p>
                  </a:txBody>
                  <a:tcPr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mn-lt"/>
                          <a:ea typeface="+mn-ea"/>
                          <a:cs typeface="+mn-cs"/>
                        </a:rPr>
                        <a:t>Full and open</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T="45731" marB="45731"/>
                </a:tc>
                <a:tc>
                  <a:txBody>
                    <a:bodyPr/>
                    <a:lstStyle/>
                    <a:p>
                      <a:pPr algn="ctr"/>
                      <a:r>
                        <a:rPr lang="en-US" sz="1100" dirty="0" smtClean="0">
                          <a:latin typeface="+mn-lt"/>
                        </a:rPr>
                        <a:t>2020</a:t>
                      </a:r>
                      <a:endParaRPr lang="en-US" sz="1100" dirty="0">
                        <a:latin typeface="+mn-lt"/>
                      </a:endParaRPr>
                    </a:p>
                  </a:txBody>
                  <a:tcPr marT="45731" marB="45731"/>
                </a:tc>
                <a:extLst>
                  <a:ext uri="{0D108BD9-81ED-4DB2-BD59-A6C34878D82A}">
                    <a16:rowId xmlns:a16="http://schemas.microsoft.com/office/drawing/2014/main" val="10005"/>
                  </a:ext>
                </a:extLst>
              </a:tr>
              <a:tr h="571749">
                <a:tc>
                  <a:txBody>
                    <a:bodyPr/>
                    <a:lstStyle/>
                    <a:p>
                      <a:r>
                        <a:rPr lang="en-US" sz="1100" b="1" dirty="0" smtClean="0">
                          <a:latin typeface="+mn-lt"/>
                        </a:rPr>
                        <a:t>CONUS COLA</a:t>
                      </a:r>
                      <a:endParaRPr lang="en-US" sz="1100" b="1" dirty="0">
                        <a:latin typeface="+mn-lt"/>
                      </a:endParaRPr>
                    </a:p>
                  </a:txBody>
                  <a:tcPr marT="45731" marB="45731"/>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latin typeface="+mn-lt"/>
                          <a:ea typeface="+mn-ea"/>
                          <a:cs typeface="+mn-cs"/>
                        </a:rPr>
                        <a:t>Data collection and data analysis of CONUS/OCONUS Cost of Living Data </a:t>
                      </a: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latin typeface="+mn-lt"/>
                          <a:ea typeface="+mn-ea"/>
                          <a:cs typeface="+mn-cs"/>
                        </a:rPr>
                        <a:t>Currently serviced</a:t>
                      </a:r>
                      <a:r>
                        <a:rPr lang="en-US" sz="1100" kern="1200" baseline="0" dirty="0" smtClean="0">
                          <a:solidFill>
                            <a:schemeClr val="tx1"/>
                          </a:solidFill>
                          <a:latin typeface="+mn-lt"/>
                          <a:ea typeface="+mn-ea"/>
                          <a:cs typeface="+mn-cs"/>
                        </a:rPr>
                        <a:t> by </a:t>
                      </a:r>
                      <a:r>
                        <a:rPr lang="en-US" sz="1100" kern="1200" baseline="0" dirty="0" err="1" smtClean="0">
                          <a:solidFill>
                            <a:schemeClr val="tx1"/>
                          </a:solidFill>
                          <a:latin typeface="+mn-lt"/>
                          <a:ea typeface="+mn-ea"/>
                          <a:cs typeface="+mn-cs"/>
                        </a:rPr>
                        <a:t>Runzheimer</a:t>
                      </a:r>
                      <a:r>
                        <a:rPr lang="en-US" sz="1100" kern="1200" baseline="0" dirty="0" smtClean="0">
                          <a:solidFill>
                            <a:schemeClr val="tx1"/>
                          </a:solidFill>
                          <a:latin typeface="+mn-lt"/>
                          <a:ea typeface="+mn-ea"/>
                          <a:cs typeface="+mn-cs"/>
                        </a:rPr>
                        <a:t> </a:t>
                      </a:r>
                      <a:endParaRPr lang="en-US" sz="1100" kern="1200" dirty="0">
                        <a:solidFill>
                          <a:schemeClr val="tx1"/>
                        </a:solidFill>
                        <a:latin typeface="+mn-lt"/>
                        <a:ea typeface="+mn-ea"/>
                        <a:cs typeface="+mn-cs"/>
                      </a:endParaRPr>
                    </a:p>
                  </a:txBody>
                  <a:tcPr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Full and open</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T="45731" marB="45731"/>
                </a:tc>
                <a:tc>
                  <a:txBody>
                    <a:bodyPr/>
                    <a:lstStyle/>
                    <a:p>
                      <a:pPr algn="ctr"/>
                      <a:r>
                        <a:rPr lang="en-US" sz="1100" dirty="0" smtClean="0">
                          <a:latin typeface="+mn-lt"/>
                        </a:rPr>
                        <a:t>2020</a:t>
                      </a:r>
                      <a:endParaRPr lang="en-US" sz="1100" dirty="0">
                        <a:latin typeface="+mn-lt"/>
                      </a:endParaRPr>
                    </a:p>
                  </a:txBody>
                  <a:tcPr marT="45731" marB="45731"/>
                </a:tc>
                <a:extLst>
                  <a:ext uri="{0D108BD9-81ED-4DB2-BD59-A6C34878D82A}">
                    <a16:rowId xmlns:a16="http://schemas.microsoft.com/office/drawing/2014/main" val="10006"/>
                  </a:ext>
                </a:extLst>
              </a:tr>
            </a:tbl>
          </a:graphicData>
        </a:graphic>
      </p:graphicFrame>
      <p:sp>
        <p:nvSpPr>
          <p:cNvPr id="5" name="Rectangle 4"/>
          <p:cNvSpPr/>
          <p:nvPr/>
        </p:nvSpPr>
        <p:spPr>
          <a:xfrm>
            <a:off x="1143000" y="381000"/>
            <a:ext cx="7924800"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Arial"/>
                <a:ea typeface="+mn-ea"/>
                <a:cs typeface="+mn-cs"/>
              </a:rPr>
              <a:t>DTMO Opportunities </a:t>
            </a:r>
            <a:r>
              <a:rPr kumimoji="0" lang="en-US" altLang="en-US" sz="2800" b="1" i="0" u="none" strike="noStrike" kern="1200" cap="none" spc="0" normalizeH="0" baseline="0" noProof="0" dirty="0">
                <a:ln>
                  <a:noFill/>
                </a:ln>
                <a:solidFill>
                  <a:prstClr val="black"/>
                </a:solidFill>
                <a:effectLst/>
                <a:uLnTx/>
                <a:uFillTx/>
                <a:latin typeface="Arial"/>
                <a:ea typeface="+mn-ea"/>
                <a:cs typeface="+mn-cs"/>
              </a:rPr>
              <a:t>Forecast </a:t>
            </a:r>
            <a:r>
              <a:rPr kumimoji="0" lang="en-US" altLang="en-US" sz="2800" b="1" i="0" u="none" strike="noStrike" kern="1200" cap="none" spc="0" normalizeH="0" baseline="0" noProof="0" dirty="0" smtClean="0">
                <a:ln>
                  <a:noFill/>
                </a:ln>
                <a:solidFill>
                  <a:prstClr val="black"/>
                </a:solidFill>
                <a:effectLst/>
                <a:uLnTx/>
                <a:uFillTx/>
                <a:latin typeface="Arial"/>
                <a:ea typeface="+mn-ea"/>
                <a:cs typeface="+mn-cs"/>
              </a:rPr>
              <a:t>2018-2020</a:t>
            </a:r>
            <a:endParaRPr kumimoji="0" lang="en-US" sz="2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8813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EABABDF-8E02-4E12-8610-64096A6A6A65}" type="slidenum">
              <a:rPr kumimoji="0" lang="en-US" sz="1000" b="0" i="0" u="none" strike="noStrike" kern="1200" cap="none" spc="0" normalizeH="0" baseline="0" noProof="0" smtClean="0">
                <a:ln>
                  <a:noFill/>
                </a:ln>
                <a:solidFill>
                  <a:prstClr val="white"/>
                </a:solidFill>
                <a:effectLst/>
                <a:uLnTx/>
                <a:uFillTx/>
                <a:latin typeface="Garamond"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3" name="Rectangle 2"/>
          <p:cNvSpPr/>
          <p:nvPr/>
        </p:nvSpPr>
        <p:spPr>
          <a:xfrm>
            <a:off x="10885" y="2667000"/>
            <a:ext cx="9144000"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prstClr val="black"/>
                </a:solidFill>
                <a:effectLst/>
                <a:uLnTx/>
                <a:uFillTx/>
                <a:latin typeface="Arial"/>
                <a:ea typeface="+mn-ea"/>
                <a:cs typeface="+mn-cs"/>
              </a:rPr>
              <a:t>Questions?</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2630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48300">
              <a:srgbClr val="768CA5"/>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4" name="Snip Diagonal Corner Rectangle 3"/>
          <p:cNvSpPr/>
          <p:nvPr/>
        </p:nvSpPr>
        <p:spPr>
          <a:xfrm>
            <a:off x="0" y="1371600"/>
            <a:ext cx="8458200" cy="1447800"/>
          </a:xfrm>
          <a:prstGeom prst="snip2DiagRect">
            <a:avLst/>
          </a:prstGeom>
          <a:gradFill flip="none" rotWithShape="1">
            <a:gsLst>
              <a:gs pos="0">
                <a:schemeClr val="bg1"/>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5" name="Title 1"/>
          <p:cNvSpPr>
            <a:spLocks noGrp="1"/>
          </p:cNvSpPr>
          <p:nvPr>
            <p:ph type="ctrTitle"/>
          </p:nvPr>
        </p:nvSpPr>
        <p:spPr>
          <a:xfrm>
            <a:off x="228600" y="1371601"/>
            <a:ext cx="8458200" cy="1447799"/>
          </a:xfrm>
          <a:noFill/>
          <a:ln w="6350">
            <a:noFill/>
          </a:ln>
        </p:spPr>
        <p:txBody>
          <a:bodyPr>
            <a:normAutofit/>
          </a:bodyPr>
          <a:lstStyle>
            <a:lvl1pPr algn="l">
              <a:defRPr sz="4000" b="1" baseline="0">
                <a:solidFill>
                  <a:schemeClr val="tx1"/>
                </a:solidFill>
                <a:effectLst/>
                <a:latin typeface="+mj-lt"/>
              </a:defRPr>
            </a:lvl1pPr>
          </a:lstStyle>
          <a:p>
            <a:r>
              <a:rPr lang="en-US" sz="4200" dirty="0" smtClean="0">
                <a:latin typeface="Times New Roman" panose="02020603050405020304" pitchFamily="18" charset="0"/>
                <a:cs typeface="Times New Roman" panose="02020603050405020304" pitchFamily="18" charset="0"/>
              </a:rPr>
              <a:t>DHRA Opportunity Session</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Headquarters, DHRA</a:t>
            </a:r>
            <a:endParaRPr lang="en-US" sz="4200" dirty="0">
              <a:latin typeface="Times New Roman" panose="02020603050405020304" pitchFamily="18" charset="0"/>
              <a:cs typeface="Times New Roman" panose="02020603050405020304" pitchFamily="18" charset="0"/>
            </a:endParaRPr>
          </a:p>
        </p:txBody>
      </p:sp>
      <p:sp>
        <p:nvSpPr>
          <p:cNvPr id="6" name="Subtitle 2"/>
          <p:cNvSpPr>
            <a:spLocks noGrp="1"/>
          </p:cNvSpPr>
          <p:nvPr>
            <p:ph type="subTitle" idx="1"/>
          </p:nvPr>
        </p:nvSpPr>
        <p:spPr>
          <a:xfrm>
            <a:off x="228600" y="2819400"/>
            <a:ext cx="8458200" cy="1143001"/>
          </a:xfrm>
        </p:spPr>
        <p:txBody>
          <a:bodyPr>
            <a:normAutofit fontScale="70000" lnSpcReduction="20000"/>
          </a:bodyPr>
          <a:lstStyle>
            <a:lvl1pPr marL="0" indent="0" algn="l">
              <a:buNone/>
              <a:defRPr b="0" baseline="0">
                <a:solidFill>
                  <a:schemeClr val="bg1"/>
                </a:solidFill>
                <a:effectLst/>
                <a:latin typeface="Baskerville Old Face" panose="020206020805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July 26, 2018</a:t>
            </a:r>
          </a:p>
          <a:p>
            <a:r>
              <a:rPr lang="en-US" dirty="0" smtClean="0">
                <a:latin typeface="Times New Roman" panose="02020603050405020304" pitchFamily="18" charset="0"/>
                <a:cs typeface="Times New Roman" panose="02020603050405020304" pitchFamily="18" charset="0"/>
              </a:rPr>
              <a:t>Briefer: Tammy Proffitt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63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HQ Directorates</a:t>
            </a:r>
            <a:endParaRPr lang="en-US" dirty="0"/>
          </a:p>
        </p:txBody>
      </p:sp>
      <p:sp>
        <p:nvSpPr>
          <p:cNvPr id="3" name="Content Placeholder 2"/>
          <p:cNvSpPr>
            <a:spLocks noGrp="1"/>
          </p:cNvSpPr>
          <p:nvPr>
            <p:ph idx="1"/>
          </p:nvPr>
        </p:nvSpPr>
        <p:spPr>
          <a:xfrm>
            <a:off x="152400" y="1066800"/>
            <a:ext cx="8839200" cy="1600200"/>
          </a:xfrm>
        </p:spPr>
        <p:txBody>
          <a:bodyPr>
            <a:normAutofit/>
          </a:bodyPr>
          <a:lstStyle/>
          <a:p>
            <a:r>
              <a:rPr lang="en-US" dirty="0" smtClean="0"/>
              <a:t>HQ Directorates and programs provide critical administrative and support services to DHRA’s ten component activities.</a:t>
            </a:r>
          </a:p>
          <a:p>
            <a:endParaRPr lang="en-US" dirty="0"/>
          </a:p>
        </p:txBody>
      </p:sp>
      <p:sp>
        <p:nvSpPr>
          <p:cNvPr id="7" name="Rounded Rectangle 6"/>
          <p:cNvSpPr/>
          <p:nvPr/>
        </p:nvSpPr>
        <p:spPr>
          <a:xfrm>
            <a:off x="4881823" y="3957131"/>
            <a:ext cx="1777593" cy="10964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Equal Employment Opportunity (EEO)</a:t>
            </a:r>
            <a:endParaRPr lang="en-US" dirty="0"/>
          </a:p>
        </p:txBody>
      </p:sp>
      <p:sp>
        <p:nvSpPr>
          <p:cNvPr id="9" name="Rounded Rectangle 8"/>
          <p:cNvSpPr/>
          <p:nvPr/>
        </p:nvSpPr>
        <p:spPr>
          <a:xfrm>
            <a:off x="2819400" y="3957131"/>
            <a:ext cx="1804333" cy="10785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Mission Support Directorate (MSD)</a:t>
            </a:r>
            <a:endParaRPr lang="en-US" dirty="0"/>
          </a:p>
        </p:txBody>
      </p:sp>
      <p:sp>
        <p:nvSpPr>
          <p:cNvPr id="10" name="Rounded Rectangle 9"/>
          <p:cNvSpPr/>
          <p:nvPr/>
        </p:nvSpPr>
        <p:spPr>
          <a:xfrm>
            <a:off x="2822896" y="5228909"/>
            <a:ext cx="1793147" cy="10932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Strategic Plans &amp; Initiatives (SPI)</a:t>
            </a:r>
            <a:endParaRPr lang="en-US" dirty="0"/>
          </a:p>
        </p:txBody>
      </p:sp>
      <p:sp>
        <p:nvSpPr>
          <p:cNvPr id="11" name="Rounded Rectangle 10"/>
          <p:cNvSpPr/>
          <p:nvPr/>
        </p:nvSpPr>
        <p:spPr>
          <a:xfrm>
            <a:off x="6943768" y="5228908"/>
            <a:ext cx="1704937" cy="11227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HR &amp; Talent Management (HRTM)</a:t>
            </a:r>
            <a:endParaRPr lang="en-US" dirty="0"/>
          </a:p>
        </p:txBody>
      </p:sp>
      <p:sp>
        <p:nvSpPr>
          <p:cNvPr id="12" name="Rounded Rectangle 11"/>
          <p:cNvSpPr/>
          <p:nvPr/>
        </p:nvSpPr>
        <p:spPr>
          <a:xfrm>
            <a:off x="4881823" y="5228909"/>
            <a:ext cx="1800837" cy="1088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Financial Management (FM)</a:t>
            </a:r>
            <a:endParaRPr lang="en-US" dirty="0"/>
          </a:p>
        </p:txBody>
      </p:sp>
      <p:sp>
        <p:nvSpPr>
          <p:cNvPr id="13" name="Rounded Rectangle 12"/>
          <p:cNvSpPr/>
          <p:nvPr/>
        </p:nvSpPr>
        <p:spPr>
          <a:xfrm>
            <a:off x="2862728" y="2735084"/>
            <a:ext cx="1776894" cy="1086327"/>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Contracting (PK)</a:t>
            </a:r>
            <a:endParaRPr lang="en-US" dirty="0"/>
          </a:p>
        </p:txBody>
      </p:sp>
      <p:sp>
        <p:nvSpPr>
          <p:cNvPr id="15" name="Rounded Rectangle 14"/>
          <p:cNvSpPr/>
          <p:nvPr/>
        </p:nvSpPr>
        <p:spPr>
          <a:xfrm>
            <a:off x="741812" y="5235051"/>
            <a:ext cx="1807828" cy="108238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Program Analysis &amp; Evaluation (PAE)</a:t>
            </a:r>
            <a:endParaRPr lang="en-US" dirty="0"/>
          </a:p>
        </p:txBody>
      </p:sp>
      <p:sp>
        <p:nvSpPr>
          <p:cNvPr id="16" name="Rounded Rectangle 15"/>
          <p:cNvSpPr/>
          <p:nvPr/>
        </p:nvSpPr>
        <p:spPr>
          <a:xfrm>
            <a:off x="741812" y="3963272"/>
            <a:ext cx="1807828" cy="1090271"/>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Office of the General Counsel (OGC)</a:t>
            </a:r>
            <a:endParaRPr lang="en-US" dirty="0"/>
          </a:p>
        </p:txBody>
      </p:sp>
      <p:sp>
        <p:nvSpPr>
          <p:cNvPr id="17" name="Rounded Rectangle 16"/>
          <p:cNvSpPr/>
          <p:nvPr/>
        </p:nvSpPr>
        <p:spPr>
          <a:xfrm>
            <a:off x="760586" y="2735085"/>
            <a:ext cx="1807828" cy="1086327"/>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DoD-Wide Policy Support</a:t>
            </a:r>
            <a:endParaRPr lang="en-US" dirty="0"/>
          </a:p>
        </p:txBody>
      </p:sp>
      <p:sp>
        <p:nvSpPr>
          <p:cNvPr id="14" name="Rounded Rectangle 13"/>
          <p:cNvSpPr/>
          <p:nvPr/>
        </p:nvSpPr>
        <p:spPr>
          <a:xfrm>
            <a:off x="4858579" y="2735085"/>
            <a:ext cx="1791050" cy="1086327"/>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Ombudsman (OMB)</a:t>
            </a:r>
            <a:endParaRPr lang="en-US" dirty="0"/>
          </a:p>
        </p:txBody>
      </p:sp>
      <p:sp>
        <p:nvSpPr>
          <p:cNvPr id="19" name="Rounded Rectangle 18"/>
          <p:cNvSpPr/>
          <p:nvPr/>
        </p:nvSpPr>
        <p:spPr>
          <a:xfrm>
            <a:off x="7010400" y="2734861"/>
            <a:ext cx="1704937" cy="11271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Office of the Director</a:t>
            </a:r>
            <a:endParaRPr lang="en-US" dirty="0"/>
          </a:p>
        </p:txBody>
      </p:sp>
      <p:pic>
        <p:nvPicPr>
          <p:cNvPr id="5" name="Picture 4"/>
          <p:cNvPicPr>
            <a:picLocks noChangeAspect="1"/>
          </p:cNvPicPr>
          <p:nvPr/>
        </p:nvPicPr>
        <p:blipFill>
          <a:blip r:embed="rId2"/>
          <a:stretch>
            <a:fillRect/>
          </a:stretch>
        </p:blipFill>
        <p:spPr>
          <a:xfrm>
            <a:off x="6943768" y="3957131"/>
            <a:ext cx="1731414" cy="1176630"/>
          </a:xfrm>
          <a:prstGeom prst="rect">
            <a:avLst/>
          </a:prstGeom>
        </p:spPr>
      </p:pic>
    </p:spTree>
    <p:extLst>
      <p:ext uri="{BB962C8B-B14F-4D97-AF65-F5344CB8AC3E}">
        <p14:creationId xmlns:p14="http://schemas.microsoft.com/office/powerpoint/2010/main" val="3721778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635380914380853317</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635380914380853317</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635380914380853317</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gad34f355fd540b69dad542b942eceb2 xmlns="42f47c48-546e-4688-8500-51937a1f2611">
      <Terms xmlns="http://schemas.microsoft.com/office/infopath/2007/PartnerControls"/>
    </gad34f355fd540b69dad542b942eceb2>
    <f77d4e928c6b48aab99db32e3ca1edce xmlns="76d51076-6db7-435c-87f6-c71836b54b1c">
      <Terms xmlns="http://schemas.microsoft.com/office/infopath/2007/PartnerControls">
        <TermInfo xmlns="http://schemas.microsoft.com/office/infopath/2007/PartnerControls">
          <TermName xmlns="http://schemas.microsoft.com/office/infopath/2007/PartnerControls">Briefing - Read Ahead Info Paper</TermName>
          <TermId xmlns="http://schemas.microsoft.com/office/infopath/2007/PartnerControls">c5b989df-194f-489f-9a41-c3cbe9b27a34</TermId>
        </TermInfo>
      </Terms>
    </f77d4e928c6b48aab99db32e3ca1edce>
    <_dlc_DocId xmlns="76d51076-6db7-435c-87f6-c71836b54b1c">V75D2DNZN5QX-1070060103-254</_dlc_DocId>
    <ida581d1fbe54af6b5161e9f729db23c xmlns="76d51076-6db7-435c-87f6-c71836b54b1c">
      <Terms xmlns="http://schemas.microsoft.com/office/infopath/2007/PartnerControls">
        <TermInfo xmlns="http://schemas.microsoft.com/office/infopath/2007/PartnerControls">
          <TermName xmlns="http://schemas.microsoft.com/office/infopath/2007/PartnerControls">U//FOUO</TermName>
          <TermId xmlns="http://schemas.microsoft.com/office/infopath/2007/PartnerControls">01100afb-558a-48aa-9052-015e394f7ca4</TermId>
        </TermInfo>
      </Terms>
    </ida581d1fbe54af6b5161e9f729db23c>
    <TaxCatchAll xmlns="76d51076-6db7-435c-87f6-c71836b54b1c">
      <Value>197</Value>
      <Value>97</Value>
    </TaxCatchAll>
    <_dlc_DocIdUrl xmlns="76d51076-6db7-435c-87f6-c71836b54b1c">
      <Url>https://dhra.deps.mil/dod/dhrahq/CO/serv/Correspondence/_layouts/DocIdRedir.aspx?ID=V75D2DNZN5QX-1070060103-254</Url>
      <Description>V75D2DNZN5QX-1070060103-254</Description>
    </_dlc_DocIdUrl>
    <ba5c84eee9a94916bddb5938db235d30 xmlns="42f47c48-546e-4688-8500-51937a1f2611">
      <Terms xmlns="http://schemas.microsoft.com/office/infopath/2007/PartnerControls">
        <TermInfo xmlns="http://schemas.microsoft.com/office/infopath/2007/PartnerControls">
          <TermName xmlns="http://schemas.microsoft.com/office/infopath/2007/PartnerControls">Briefing - Read Ahead Info Paper</TermName>
          <TermId xmlns="http://schemas.microsoft.com/office/infopath/2007/PartnerControls">c5b989df-194f-489f-9a41-c3cbe9b27a34</TermId>
        </TermInfo>
      </Terms>
    </ba5c84eee9a94916bddb5938db235d30>
    <d159d53cabba4cfb9f7486a4e900facf xmlns="42f47c48-546e-4688-8500-51937a1f2611">
      <Terms xmlns="http://schemas.microsoft.com/office/infopath/2007/PartnerControls"/>
    </d159d53cabba4cfb9f7486a4e900facf>
    <p3437a20023c4b94b1e43be48694eee7 xmlns="91cceaa8-e9ef-4957-8a69-a524854198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HRA HQ Standard" ma:contentTypeID="0x010100DAC35416CA11B045880B4D6AF7AC3C6600F42259C6C09478489A782F1BA0891C04" ma:contentTypeVersion="29" ma:contentTypeDescription="" ma:contentTypeScope="" ma:versionID="b847d86054d502a1077f9b8df3016ba9">
  <xsd:schema xmlns:xsd="http://www.w3.org/2001/XMLSchema" xmlns:xs="http://www.w3.org/2001/XMLSchema" xmlns:p="http://schemas.microsoft.com/office/2006/metadata/properties" xmlns:ns2="76d51076-6db7-435c-87f6-c71836b54b1c" xmlns:ns3="42f47c48-546e-4688-8500-51937a1f2611" xmlns:ns4="91cceaa8-e9ef-4957-8a69-a52485419898" targetNamespace="http://schemas.microsoft.com/office/2006/metadata/properties" ma:root="true" ma:fieldsID="bb1ed0c0a43a5723c8eaa1a82c54097a" ns2:_="" ns3:_="" ns4:_="">
    <xsd:import namespace="76d51076-6db7-435c-87f6-c71836b54b1c"/>
    <xsd:import namespace="42f47c48-546e-4688-8500-51937a1f2611"/>
    <xsd:import namespace="91cceaa8-e9ef-4957-8a69-a52485419898"/>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ida581d1fbe54af6b5161e9f729db23c" minOccurs="0"/>
                <xsd:element ref="ns2:f77d4e928c6b48aab99db32e3ca1edce" minOccurs="0"/>
                <xsd:element ref="ns3:d159d53cabba4cfb9f7486a4e900facf" minOccurs="0"/>
                <xsd:element ref="ns3:ba5c84eee9a94916bddb5938db235d30" minOccurs="0"/>
                <xsd:element ref="ns3:gad34f355fd540b69dad542b942eceb2" minOccurs="0"/>
                <xsd:element ref="ns4:p3437a20023c4b94b1e43be48694eee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1076-6db7-435c-87f6-c71836b54b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1c6f36fd-163e-44e9-84ee-d6dde17083e4}" ma:internalName="TaxCatchAll" ma:showField="CatchAllData" ma:web="76d51076-6db7-435c-87f6-c71836b54b1c">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1c6f36fd-163e-44e9-84ee-d6dde17083e4}" ma:internalName="TaxCatchAllLabel" ma:readOnly="true" ma:showField="CatchAllDataLabel" ma:web="76d51076-6db7-435c-87f6-c71836b54b1c">
      <xsd:complexType>
        <xsd:complexContent>
          <xsd:extension base="dms:MultiChoiceLookup">
            <xsd:sequence>
              <xsd:element name="Value" type="dms:Lookup" maxOccurs="unbounded" minOccurs="0" nillable="true"/>
            </xsd:sequence>
          </xsd:extension>
        </xsd:complexContent>
      </xsd:complexType>
    </xsd:element>
    <xsd:element name="ida581d1fbe54af6b5161e9f729db23c" ma:index="13" ma:taxonomy="true" ma:internalName="ida581d1fbe54af6b5161e9f729db23c" ma:taxonomyFieldName="Information_x0020_Security_x0020_Designation" ma:displayName="Information Security Designation" ma:readOnly="false" ma:default="" ma:fieldId="{2da581d1-fbe5-4af6-b516-1e9f729db23c}" ma:sspId="39cb8016-4e56-4d6a-b378-547c1fe9c49f" ma:termSetId="898387a7-0de9-4292-b719-c37310eb6f51" ma:anchorId="00000000-0000-0000-0000-000000000000" ma:open="false" ma:isKeyword="false">
      <xsd:complexType>
        <xsd:sequence>
          <xsd:element ref="pc:Terms" minOccurs="0" maxOccurs="1"/>
        </xsd:sequence>
      </xsd:complexType>
    </xsd:element>
    <xsd:element name="f77d4e928c6b48aab99db32e3ca1edce" ma:index="15" nillable="true" ma:taxonomy="true" ma:internalName="f77d4e928c6b48aab99db32e3ca1edce" ma:taxonomyFieldName="documentType" ma:displayName="Document Type" ma:default="" ma:fieldId="{f77d4e92-8c6b-48aa-b99d-b32e3ca1edce}" ma:taxonomyMulti="true" ma:sspId="39cb8016-4e56-4d6a-b378-547c1fe9c49f" ma:termSetId="3e92ac32-784f-48e0-8b26-2ef770069e4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f47c48-546e-4688-8500-51937a1f2611" elementFormDefault="qualified">
    <xsd:import namespace="http://schemas.microsoft.com/office/2006/documentManagement/types"/>
    <xsd:import namespace="http://schemas.microsoft.com/office/infopath/2007/PartnerControls"/>
    <xsd:element name="d159d53cabba4cfb9f7486a4e900facf" ma:index="20" nillable="true" ma:taxonomy="true" ma:internalName="d159d53cabba4cfb9f7486a4e900facf" ma:taxonomyFieldName="DHRA_x0020_Components" ma:displayName="DHRA Components" ma:readOnly="false" ma:default="" ma:fieldId="{d159d53c-abba-4cfb-9f74-86a4e900facf}" ma:taxonomyMulti="true" ma:sspId="39cb8016-4e56-4d6a-b378-547c1fe9c49f" ma:termSetId="01fae4e1-8343-4508-ba68-67f05fe84f08" ma:anchorId="00000000-0000-0000-0000-000000000000" ma:open="false" ma:isKeyword="false">
      <xsd:complexType>
        <xsd:sequence>
          <xsd:element ref="pc:Terms" minOccurs="0" maxOccurs="1"/>
        </xsd:sequence>
      </xsd:complexType>
    </xsd:element>
    <xsd:element name="ba5c84eee9a94916bddb5938db235d30" ma:index="21" nillable="true" ma:taxonomy="true" ma:internalName="ba5c84eee9a94916bddb5938db235d30" ma:taxonomyFieldName="Document" ma:displayName="Document Type" ma:default="" ma:fieldId="{ba5c84ee-e9a9-4916-bddb-5938db235d30}" ma:sspId="39cb8016-4e56-4d6a-b378-547c1fe9c49f" ma:termSetId="3e92ac32-784f-48e0-8b26-2ef770069e41" ma:anchorId="00000000-0000-0000-0000-000000000000" ma:open="false" ma:isKeyword="false">
      <xsd:complexType>
        <xsd:sequence>
          <xsd:element ref="pc:Terms" minOccurs="0" maxOccurs="1"/>
        </xsd:sequence>
      </xsd:complexType>
    </xsd:element>
    <xsd:element name="gad34f355fd540b69dad542b942eceb2" ma:index="22" nillable="true" ma:taxonomy="true" ma:internalName="gad34f355fd540b69dad542b942eceb2" ma:taxonomyFieldName="HQ_x002d_Portal_x002d_Library" ma:displayName="HQ-Portal-Library" ma:default="" ma:fieldId="{0ad34f35-5fd5-40b6-9dad-542b942eceb2}" ma:sspId="39cb8016-4e56-4d6a-b378-547c1fe9c49f" ma:termSetId="6a176306-9180-4fa0-b96c-b592137cbdd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cceaa8-e9ef-4957-8a69-a52485419898" elementFormDefault="qualified">
    <xsd:import namespace="http://schemas.microsoft.com/office/2006/documentManagement/types"/>
    <xsd:import namespace="http://schemas.microsoft.com/office/infopath/2007/PartnerControls"/>
    <xsd:element name="p3437a20023c4b94b1e43be48694eee7" ma:index="23" nillable="true" ma:displayName="Business Area_0" ma:hidden="true" ma:internalName="p3437a20023c4b94b1e43be48694eee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CF15F9-3DE6-427A-A6D4-A6158D3EE3B3}">
  <ds:schemaRefs>
    <ds:schemaRef ds:uri="http://schemas.microsoft.com/sharepoint/events"/>
  </ds:schemaRefs>
</ds:datastoreItem>
</file>

<file path=customXml/itemProps2.xml><?xml version="1.0" encoding="utf-8"?>
<ds:datastoreItem xmlns:ds="http://schemas.openxmlformats.org/officeDocument/2006/customXml" ds:itemID="{AC52BC8E-C05F-4A97-A5BC-DD838B631BAB}">
  <ds:schemaRefs>
    <ds:schemaRef ds:uri="http://schemas.openxmlformats.org/package/2006/metadata/core-properties"/>
    <ds:schemaRef ds:uri="http://purl.org/dc/dcmitype/"/>
    <ds:schemaRef ds:uri="42f47c48-546e-4688-8500-51937a1f2611"/>
    <ds:schemaRef ds:uri="http://schemas.microsoft.com/office/infopath/2007/PartnerControls"/>
    <ds:schemaRef ds:uri="http://schemas.microsoft.com/office/2006/documentManagement/types"/>
    <ds:schemaRef ds:uri="http://schemas.microsoft.com/office/2006/metadata/properties"/>
    <ds:schemaRef ds:uri="http://purl.org/dc/terms/"/>
    <ds:schemaRef ds:uri="91cceaa8-e9ef-4957-8a69-a52485419898"/>
    <ds:schemaRef ds:uri="76d51076-6db7-435c-87f6-c71836b54b1c"/>
    <ds:schemaRef ds:uri="http://www.w3.org/XML/1998/namespace"/>
    <ds:schemaRef ds:uri="http://purl.org/dc/elements/1.1/"/>
  </ds:schemaRefs>
</ds:datastoreItem>
</file>

<file path=customXml/itemProps3.xml><?xml version="1.0" encoding="utf-8"?>
<ds:datastoreItem xmlns:ds="http://schemas.openxmlformats.org/officeDocument/2006/customXml" ds:itemID="{6D8771DF-45C2-453A-9D76-145656C36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1076-6db7-435c-87f6-c71836b54b1c"/>
    <ds:schemaRef ds:uri="42f47c48-546e-4688-8500-51937a1f2611"/>
    <ds:schemaRef ds:uri="91cceaa8-e9ef-4957-8a69-a52485419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B93C8D-49CC-4FA0-9DD1-9777915B9B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688</TotalTime>
  <Words>3017</Words>
  <Application>Microsoft Office PowerPoint</Application>
  <PresentationFormat>On-screen Show (4:3)</PresentationFormat>
  <Paragraphs>436</Paragraphs>
  <Slides>29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ＭＳ Ｐゴシック</vt:lpstr>
      <vt:lpstr>Arial</vt:lpstr>
      <vt:lpstr>Arial Rounded MT Bold</vt:lpstr>
      <vt:lpstr>Calibri</vt:lpstr>
      <vt:lpstr>Garamond</vt:lpstr>
      <vt:lpstr>Times New Roman</vt:lpstr>
      <vt:lpstr>Office Theme</vt:lpstr>
      <vt:lpstr>2_Default Design</vt:lpstr>
      <vt:lpstr>Industry Outreach Symposium Component Opportunity Session</vt:lpstr>
      <vt:lpstr>DHRA Industry Outreach Symposium –   Defense Travel Management Office Overview  </vt:lpstr>
      <vt:lpstr>Defense Travel Management Office</vt:lpstr>
      <vt:lpstr>DTMO Key Initiatives</vt:lpstr>
      <vt:lpstr>How Can You Help Us?</vt:lpstr>
      <vt:lpstr>PowerPoint Presentation</vt:lpstr>
      <vt:lpstr>PowerPoint Presentation</vt:lpstr>
      <vt:lpstr>DHRA Opportunity Session Headquarters, DHRA</vt:lpstr>
      <vt:lpstr>HQ Directorates</vt:lpstr>
      <vt:lpstr>DoD-Wide Policy Support </vt:lpstr>
      <vt:lpstr>Opportunities – Policy Support</vt:lpstr>
      <vt:lpstr>Equal Employment Opportunity (EEO)</vt:lpstr>
      <vt:lpstr>Opportunities – EEO</vt:lpstr>
      <vt:lpstr>Human Resources &amp; Talent Management </vt:lpstr>
      <vt:lpstr>Opportunities – HR &amp; TM</vt:lpstr>
      <vt:lpstr>Ombudsman (OMB)</vt:lpstr>
      <vt:lpstr>Office of the General Counsel (OGC)</vt:lpstr>
      <vt:lpstr>Mission Support Directorate (MSD)</vt:lpstr>
      <vt:lpstr>Opportunities – MSD</vt:lpstr>
      <vt:lpstr>HQ DHRA, CIO</vt:lpstr>
      <vt:lpstr>Opportunities – HQ DHRA, CIO</vt:lpstr>
      <vt:lpstr>Financial Management (FM)</vt:lpstr>
      <vt:lpstr>Opportunities – FM</vt:lpstr>
      <vt:lpstr>Program Analysis and Evaluation (PAE)</vt:lpstr>
      <vt:lpstr>Strategic Plans &amp; Initiatives (SPI)</vt:lpstr>
      <vt:lpstr>Opportunities – SPI</vt:lpstr>
      <vt:lpstr>Defense Equal Opportunity Mgmt. Institute (DEOMI)</vt:lpstr>
      <vt:lpstr>Office of the Actuary</vt:lpstr>
      <vt:lpstr>Headquarters, DHRA</vt:lpstr>
    </vt:vector>
  </TitlesOfParts>
  <Company>Defense Manpower Data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Taguas, Jericho P CIV DHRA</dc:creator>
  <cp:lastModifiedBy>Proffitt, Tammy J CIV DODHRA HQ (US)</cp:lastModifiedBy>
  <cp:revision>64</cp:revision>
  <dcterms:created xsi:type="dcterms:W3CDTF">2017-02-22T18:17:52Z</dcterms:created>
  <dcterms:modified xsi:type="dcterms:W3CDTF">2018-07-27T15:21:18Z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197;#Briefing - Read Ahead Info Paper|c5b989df-194f-489f-9a41-c3cbe9b27a34</vt:lpwstr>
  </property>
  <property fmtid="{D5CDD505-2E9C-101B-9397-08002B2CF9AE}" pid="3" name="_dlc_DocIdItemGuid">
    <vt:lpwstr>3febdfb9-9baf-4253-9db1-d5a1923359ef</vt:lpwstr>
  </property>
  <property fmtid="{D5CDD505-2E9C-101B-9397-08002B2CF9AE}" pid="4" name="Business Area">
    <vt:lpwstr/>
  </property>
  <property fmtid="{D5CDD505-2E9C-101B-9397-08002B2CF9AE}" pid="5" name="HQ-Portal-Library">
    <vt:lpwstr/>
  </property>
  <property fmtid="{D5CDD505-2E9C-101B-9397-08002B2CF9AE}" pid="6" name="ContentTypeId">
    <vt:lpwstr>0x010100DAC35416CA11B045880B4D6AF7AC3C6600F42259C6C09478489A782F1BA0891C04</vt:lpwstr>
  </property>
  <property fmtid="{D5CDD505-2E9C-101B-9397-08002B2CF9AE}" pid="7" name="Document">
    <vt:lpwstr>197;#Briefing - Read Ahead Info Paper|c5b989df-194f-489f-9a41-c3cbe9b27a34</vt:lpwstr>
  </property>
  <property fmtid="{D5CDD505-2E9C-101B-9397-08002B2CF9AE}" pid="8" name="Information Security Designation">
    <vt:lpwstr>97;#U//FOUO|01100afb-558a-48aa-9052-015e394f7ca4</vt:lpwstr>
  </property>
  <property fmtid="{D5CDD505-2E9C-101B-9397-08002B2CF9AE}" pid="9" name="DHRA Components">
    <vt:lpwstr/>
  </property>
</Properties>
</file>