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68" r:id="rId6"/>
  </p:sldMasterIdLst>
  <p:notesMasterIdLst>
    <p:notesMasterId r:id="rId32"/>
  </p:notesMasterIdLst>
  <p:handoutMasterIdLst>
    <p:handoutMasterId r:id="rId33"/>
  </p:handoutMasterIdLst>
  <p:sldIdLst>
    <p:sldId id="276" r:id="rId7"/>
    <p:sldId id="270" r:id="rId8"/>
    <p:sldId id="271" r:id="rId9"/>
    <p:sldId id="272"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57" r:id="rId23"/>
    <p:sldId id="268" r:id="rId24"/>
    <p:sldId id="259" r:id="rId25"/>
    <p:sldId id="289" r:id="rId26"/>
    <p:sldId id="274" r:id="rId27"/>
    <p:sldId id="293" r:id="rId28"/>
    <p:sldId id="290" r:id="rId29"/>
    <p:sldId id="291" r:id="rId30"/>
    <p:sldId id="292" r:id="rId31"/>
  </p:sldIdLst>
  <p:sldSz cx="9144000" cy="6858000" type="screen4x3"/>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009A4A"/>
    <a:srgbClr val="164995"/>
    <a:srgbClr val="D1CCD4"/>
    <a:srgbClr val="F3C727"/>
    <a:srgbClr val="79D1F1"/>
    <a:srgbClr val="002D74"/>
    <a:srgbClr val="B09700"/>
    <a:srgbClr val="EA0029"/>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4647" autoAdjust="0"/>
  </p:normalViewPr>
  <p:slideViewPr>
    <p:cSldViewPr snapToGrid="0">
      <p:cViewPr varScale="1">
        <p:scale>
          <a:sx n="117" d="100"/>
          <a:sy n="117" d="100"/>
        </p:scale>
        <p:origin x="1066" y="8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19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sz="2200" b="0" i="0" u="none" strike="noStrike" baseline="0" dirty="0" smtClean="0"/>
              <a:t>Hybrid: Firm-Fixed Price and Time and Materials </a:t>
            </a:r>
            <a:endParaRPr lang="en-US" dirty="0">
              <a:solidFill>
                <a:srgbClr val="164995"/>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Sales</c:v>
                </c:pt>
              </c:strCache>
            </c:strRef>
          </c:tx>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invertIfNegative val="0"/>
          <c:dPt>
            <c:idx val="0"/>
            <c:invertIfNegative val="0"/>
            <c:bubble3D val="0"/>
            <c:spPr>
              <a:solidFill>
                <a:srgbClr val="16499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6C53-41E7-B95A-D1CA908F3726}"/>
              </c:ext>
            </c:extLst>
          </c:dPt>
          <c:dPt>
            <c:idx val="1"/>
            <c:invertIfNegative val="0"/>
            <c:bubble3D val="0"/>
            <c:spPr>
              <a:solidFill>
                <a:srgbClr val="F3C727"/>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4-6C53-41E7-B95A-D1CA908F3726}"/>
              </c:ext>
            </c:extLst>
          </c:dPt>
          <c:dPt>
            <c:idx val="2"/>
            <c:invertIfNegative val="0"/>
            <c:bubble3D val="0"/>
            <c:spPr>
              <a:solidFill>
                <a:srgbClr val="D1CCD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6C53-41E7-B95A-D1CA908F3726}"/>
              </c:ext>
            </c:extLst>
          </c:dPt>
          <c:dPt>
            <c:idx val="3"/>
            <c:invertIfNegative val="0"/>
            <c:bubble3D val="0"/>
            <c:spPr>
              <a:solidFill>
                <a:srgbClr val="ED1C2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2-6C53-41E7-B95A-D1CA908F372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T&amp;M Grants</c:v>
                </c:pt>
                <c:pt idx="1">
                  <c:v>Fixed CLINS</c:v>
                </c:pt>
                <c:pt idx="2">
                  <c:v>T&amp;M Travel</c:v>
                </c:pt>
                <c:pt idx="3">
                  <c:v>ODC(s)</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C53-41E7-B95A-D1CA908F3726}"/>
            </c:ext>
          </c:extLst>
        </c:ser>
        <c:dLbls>
          <c:showLegendKey val="0"/>
          <c:showVal val="0"/>
          <c:showCatName val="0"/>
          <c:showSerName val="0"/>
          <c:showPercent val="0"/>
          <c:showBubbleSize val="0"/>
        </c:dLbls>
        <c:gapWidth val="100"/>
        <c:shape val="box"/>
        <c:axId val="545300584"/>
        <c:axId val="545298616"/>
        <c:axId val="0"/>
      </c:bar3DChart>
      <c:valAx>
        <c:axId val="5452986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45300584"/>
        <c:crosses val="autoZero"/>
        <c:crossBetween val="between"/>
      </c:valAx>
      <c:catAx>
        <c:axId val="54530058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45298616"/>
        <c:crosses val="autoZero"/>
        <c:auto val="1"/>
        <c:lblAlgn val="ctr"/>
        <c:lblOffset val="100"/>
        <c:noMultiLvlLbl val="0"/>
      </c:catAx>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60957-CD75-4436-9305-52DC6368C965}"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9EB9AE1F-55C0-4F98-8AF8-3DACF3F26196}">
      <dgm:prSet phldrT="[Text]"/>
      <dgm:spPr/>
      <dgm:t>
        <a:bodyPr/>
        <a:lstStyle/>
        <a:p>
          <a:r>
            <a:rPr lang="en-US" dirty="0" smtClean="0"/>
            <a:t>Issue RFP</a:t>
          </a:r>
        </a:p>
        <a:p>
          <a:r>
            <a:rPr lang="en-US" dirty="0" smtClean="0"/>
            <a:t>November/December 2022  </a:t>
          </a:r>
          <a:endParaRPr lang="en-US" dirty="0"/>
        </a:p>
      </dgm:t>
    </dgm:pt>
    <dgm:pt modelId="{35FCB70E-77D6-457B-AEA3-C268F8A31297}" type="parTrans" cxnId="{4DE146DC-6913-43FF-BBA5-F1475650C2C2}">
      <dgm:prSet/>
      <dgm:spPr/>
      <dgm:t>
        <a:bodyPr/>
        <a:lstStyle/>
        <a:p>
          <a:endParaRPr lang="en-US"/>
        </a:p>
      </dgm:t>
    </dgm:pt>
    <dgm:pt modelId="{EEB89150-5602-4E68-AB7A-F130A3D28C71}" type="sibTrans" cxnId="{4DE146DC-6913-43FF-BBA5-F1475650C2C2}">
      <dgm:prSet/>
      <dgm:spPr/>
      <dgm:t>
        <a:bodyPr/>
        <a:lstStyle/>
        <a:p>
          <a:endParaRPr lang="en-US"/>
        </a:p>
      </dgm:t>
    </dgm:pt>
    <dgm:pt modelId="{1E90FC7B-C8B7-4CCB-B814-0F14FAC0CC39}">
      <dgm:prSet phldrT="[Text]"/>
      <dgm:spPr/>
      <dgm:t>
        <a:bodyPr/>
        <a:lstStyle/>
        <a:p>
          <a:r>
            <a:rPr lang="en-US" smtClean="0"/>
            <a:t>Technical Evaluations</a:t>
          </a:r>
          <a:endParaRPr lang="en-US" dirty="0" smtClean="0"/>
        </a:p>
        <a:p>
          <a:r>
            <a:rPr lang="en-US" dirty="0" smtClean="0"/>
            <a:t>January 2023 </a:t>
          </a:r>
          <a:endParaRPr lang="en-US" dirty="0"/>
        </a:p>
      </dgm:t>
    </dgm:pt>
    <dgm:pt modelId="{E61DB6AB-1E3D-45DB-9AF0-B7485FA88BEA}" type="parTrans" cxnId="{91AC37F3-C2D5-43B0-8A5E-08AD508D3A5C}">
      <dgm:prSet/>
      <dgm:spPr/>
      <dgm:t>
        <a:bodyPr/>
        <a:lstStyle/>
        <a:p>
          <a:endParaRPr lang="en-US"/>
        </a:p>
      </dgm:t>
    </dgm:pt>
    <dgm:pt modelId="{E4E012A9-5515-4515-BC92-6D5E34AFD74A}" type="sibTrans" cxnId="{91AC37F3-C2D5-43B0-8A5E-08AD508D3A5C}">
      <dgm:prSet/>
      <dgm:spPr/>
      <dgm:t>
        <a:bodyPr/>
        <a:lstStyle/>
        <a:p>
          <a:endParaRPr lang="en-US"/>
        </a:p>
      </dgm:t>
    </dgm:pt>
    <dgm:pt modelId="{3A7723D2-60C1-476F-B43D-470E900C10B5}">
      <dgm:prSet phldrT="[Text]"/>
      <dgm:spPr/>
      <dgm:t>
        <a:bodyPr/>
        <a:lstStyle/>
        <a:p>
          <a:pPr algn="ctr"/>
          <a:endParaRPr lang="en-US" dirty="0" smtClean="0"/>
        </a:p>
        <a:p>
          <a:pPr algn="ctr"/>
          <a:r>
            <a:rPr lang="en-US" dirty="0" smtClean="0"/>
            <a:t>Proposal Exchanges</a:t>
          </a:r>
        </a:p>
        <a:p>
          <a:pPr algn="ctr"/>
          <a:r>
            <a:rPr lang="en-US" dirty="0" smtClean="0"/>
            <a:t>(if needed) </a:t>
          </a:r>
        </a:p>
        <a:p>
          <a:pPr algn="ctr"/>
          <a:r>
            <a:rPr lang="en-US" dirty="0" smtClean="0"/>
            <a:t>February/March </a:t>
          </a:r>
          <a:r>
            <a:rPr lang="en-US" dirty="0" smtClean="0"/>
            <a:t>2023     </a:t>
          </a:r>
          <a:endParaRPr lang="en-US" dirty="0"/>
        </a:p>
      </dgm:t>
    </dgm:pt>
    <dgm:pt modelId="{56717975-F772-4BDC-B211-9119FC271E16}" type="parTrans" cxnId="{B68D33B7-3ABD-4CA4-8619-3697D01AFC8D}">
      <dgm:prSet/>
      <dgm:spPr/>
      <dgm:t>
        <a:bodyPr/>
        <a:lstStyle/>
        <a:p>
          <a:endParaRPr lang="en-US"/>
        </a:p>
      </dgm:t>
    </dgm:pt>
    <dgm:pt modelId="{914DA652-0958-4A11-89BF-0C070D1784A6}" type="sibTrans" cxnId="{B68D33B7-3ABD-4CA4-8619-3697D01AFC8D}">
      <dgm:prSet/>
      <dgm:spPr/>
      <dgm:t>
        <a:bodyPr/>
        <a:lstStyle/>
        <a:p>
          <a:endParaRPr lang="en-US"/>
        </a:p>
      </dgm:t>
    </dgm:pt>
    <dgm:pt modelId="{82A29B79-066D-4C9B-97EB-2E3E26248DBC}">
      <dgm:prSet phldrT="[Text]"/>
      <dgm:spPr/>
      <dgm:t>
        <a:bodyPr/>
        <a:lstStyle/>
        <a:p>
          <a:pPr algn="l"/>
          <a:endParaRPr lang="en-US" dirty="0"/>
        </a:p>
      </dgm:t>
    </dgm:pt>
    <dgm:pt modelId="{535B03BF-9648-4A78-8B2B-D58572DF386C}" type="parTrans" cxnId="{8036A39F-EF03-46E4-A029-AD934B676EE0}">
      <dgm:prSet/>
      <dgm:spPr/>
      <dgm:t>
        <a:bodyPr/>
        <a:lstStyle/>
        <a:p>
          <a:endParaRPr lang="en-US"/>
        </a:p>
      </dgm:t>
    </dgm:pt>
    <dgm:pt modelId="{DD56E4CE-5FFA-4020-9EED-98ABBAD0FA03}" type="sibTrans" cxnId="{8036A39F-EF03-46E4-A029-AD934B676EE0}">
      <dgm:prSet/>
      <dgm:spPr/>
      <dgm:t>
        <a:bodyPr/>
        <a:lstStyle/>
        <a:p>
          <a:endParaRPr lang="en-US"/>
        </a:p>
      </dgm:t>
    </dgm:pt>
    <dgm:pt modelId="{E6155C4C-8C09-446D-9C46-33627960B732}">
      <dgm:prSet phldrT="[Text]"/>
      <dgm:spPr/>
      <dgm:t>
        <a:bodyPr/>
        <a:lstStyle/>
        <a:p>
          <a:pPr algn="l"/>
          <a:endParaRPr lang="en-US" dirty="0"/>
        </a:p>
      </dgm:t>
    </dgm:pt>
    <dgm:pt modelId="{98CE39C5-7C03-4B30-B8DC-F99043945F3A}" type="parTrans" cxnId="{A1DA7595-928A-4BB3-A748-032F353321B1}">
      <dgm:prSet/>
      <dgm:spPr/>
      <dgm:t>
        <a:bodyPr/>
        <a:lstStyle/>
        <a:p>
          <a:endParaRPr lang="en-US"/>
        </a:p>
      </dgm:t>
    </dgm:pt>
    <dgm:pt modelId="{C7B62D08-8098-41E5-8F36-E2A9967ED7BA}" type="sibTrans" cxnId="{A1DA7595-928A-4BB3-A748-032F353321B1}">
      <dgm:prSet/>
      <dgm:spPr/>
      <dgm:t>
        <a:bodyPr/>
        <a:lstStyle/>
        <a:p>
          <a:endParaRPr lang="en-US"/>
        </a:p>
      </dgm:t>
    </dgm:pt>
    <dgm:pt modelId="{2C55B93A-56FB-4740-8C7E-325E45C86A38}">
      <dgm:prSet phldrT="[Text]"/>
      <dgm:spPr/>
      <dgm:t>
        <a:bodyPr/>
        <a:lstStyle/>
        <a:p>
          <a:r>
            <a:rPr lang="en-US" dirty="0" smtClean="0"/>
            <a:t>Award</a:t>
          </a:r>
        </a:p>
        <a:p>
          <a:r>
            <a:rPr lang="en-US" smtClean="0"/>
            <a:t>April </a:t>
          </a:r>
          <a:r>
            <a:rPr lang="en-US" dirty="0" smtClean="0"/>
            <a:t>2023</a:t>
          </a:r>
        </a:p>
      </dgm:t>
    </dgm:pt>
    <dgm:pt modelId="{C362BEBC-87BC-4A92-9184-893CA5E1ECA7}" type="parTrans" cxnId="{052EEB05-B3EC-43E3-BCCA-179104B18D6B}">
      <dgm:prSet/>
      <dgm:spPr/>
      <dgm:t>
        <a:bodyPr/>
        <a:lstStyle/>
        <a:p>
          <a:endParaRPr lang="en-US"/>
        </a:p>
      </dgm:t>
    </dgm:pt>
    <dgm:pt modelId="{C23DE981-697A-49F1-B947-A3852718FA31}" type="sibTrans" cxnId="{052EEB05-B3EC-43E3-BCCA-179104B18D6B}">
      <dgm:prSet/>
      <dgm:spPr/>
      <dgm:t>
        <a:bodyPr/>
        <a:lstStyle/>
        <a:p>
          <a:endParaRPr lang="en-US"/>
        </a:p>
      </dgm:t>
    </dgm:pt>
    <dgm:pt modelId="{29F6C434-A130-42DF-86F4-BC5AAF311AC2}" type="pres">
      <dgm:prSet presAssocID="{C3C60957-CD75-4436-9305-52DC6368C965}" presName="Name0" presStyleCnt="0">
        <dgm:presLayoutVars>
          <dgm:dir/>
          <dgm:resizeHandles val="exact"/>
        </dgm:presLayoutVars>
      </dgm:prSet>
      <dgm:spPr/>
      <dgm:t>
        <a:bodyPr/>
        <a:lstStyle/>
        <a:p>
          <a:endParaRPr lang="en-US"/>
        </a:p>
      </dgm:t>
    </dgm:pt>
    <dgm:pt modelId="{8247517E-1CA6-4E7D-A077-03DE70AFC68B}" type="pres">
      <dgm:prSet presAssocID="{9EB9AE1F-55C0-4F98-8AF8-3DACF3F26196}" presName="composite" presStyleCnt="0"/>
      <dgm:spPr/>
    </dgm:pt>
    <dgm:pt modelId="{A9258CBD-4F64-40F3-AC05-F112B8E75F5A}" type="pres">
      <dgm:prSet presAssocID="{9EB9AE1F-55C0-4F98-8AF8-3DACF3F26196}" presName="imagSh" presStyleLbl="bgImgPlace1" presStyleIdx="0" presStyleCnt="4"/>
      <dgm:spPr>
        <a:solidFill>
          <a:srgbClr val="00B0F0"/>
        </a:solidFill>
      </dgm:spPr>
    </dgm:pt>
    <dgm:pt modelId="{2F8E283F-67FE-410C-8FBA-6FBFCB4A7561}" type="pres">
      <dgm:prSet presAssocID="{9EB9AE1F-55C0-4F98-8AF8-3DACF3F26196}" presName="txNode" presStyleLbl="node1" presStyleIdx="0" presStyleCnt="4">
        <dgm:presLayoutVars>
          <dgm:bulletEnabled val="1"/>
        </dgm:presLayoutVars>
      </dgm:prSet>
      <dgm:spPr/>
      <dgm:t>
        <a:bodyPr/>
        <a:lstStyle/>
        <a:p>
          <a:endParaRPr lang="en-US"/>
        </a:p>
      </dgm:t>
    </dgm:pt>
    <dgm:pt modelId="{91F86B39-F9DF-406A-8E61-E3F5C30F076A}" type="pres">
      <dgm:prSet presAssocID="{EEB89150-5602-4E68-AB7A-F130A3D28C71}" presName="sibTrans" presStyleLbl="sibTrans2D1" presStyleIdx="0" presStyleCnt="3"/>
      <dgm:spPr/>
      <dgm:t>
        <a:bodyPr/>
        <a:lstStyle/>
        <a:p>
          <a:endParaRPr lang="en-US"/>
        </a:p>
      </dgm:t>
    </dgm:pt>
    <dgm:pt modelId="{ABB9F738-1570-437E-A243-49127923E4F9}" type="pres">
      <dgm:prSet presAssocID="{EEB89150-5602-4E68-AB7A-F130A3D28C71}" presName="connTx" presStyleLbl="sibTrans2D1" presStyleIdx="0" presStyleCnt="3"/>
      <dgm:spPr/>
      <dgm:t>
        <a:bodyPr/>
        <a:lstStyle/>
        <a:p>
          <a:endParaRPr lang="en-US"/>
        </a:p>
      </dgm:t>
    </dgm:pt>
    <dgm:pt modelId="{63E035C2-5448-4453-AFA5-38E029C71347}" type="pres">
      <dgm:prSet presAssocID="{1E90FC7B-C8B7-4CCB-B814-0F14FAC0CC39}" presName="composite" presStyleCnt="0"/>
      <dgm:spPr/>
    </dgm:pt>
    <dgm:pt modelId="{1507DA69-15F6-459B-8893-51660D7ED74E}" type="pres">
      <dgm:prSet presAssocID="{1E90FC7B-C8B7-4CCB-B814-0F14FAC0CC39}" presName="imagSh" presStyleLbl="bgImgPlace1" presStyleIdx="1" presStyleCnt="4"/>
      <dgm:spPr>
        <a:solidFill>
          <a:srgbClr val="FFC000"/>
        </a:solidFill>
      </dgm:spPr>
    </dgm:pt>
    <dgm:pt modelId="{49E53318-E1D5-4679-925B-3C4B63BC10C7}" type="pres">
      <dgm:prSet presAssocID="{1E90FC7B-C8B7-4CCB-B814-0F14FAC0CC39}" presName="txNode" presStyleLbl="node1" presStyleIdx="1" presStyleCnt="4">
        <dgm:presLayoutVars>
          <dgm:bulletEnabled val="1"/>
        </dgm:presLayoutVars>
      </dgm:prSet>
      <dgm:spPr/>
      <dgm:t>
        <a:bodyPr/>
        <a:lstStyle/>
        <a:p>
          <a:endParaRPr lang="en-US"/>
        </a:p>
      </dgm:t>
    </dgm:pt>
    <dgm:pt modelId="{478DD3A5-41BE-4BB8-B230-ABB828FEF170}" type="pres">
      <dgm:prSet presAssocID="{E4E012A9-5515-4515-BC92-6D5E34AFD74A}" presName="sibTrans" presStyleLbl="sibTrans2D1" presStyleIdx="1" presStyleCnt="3"/>
      <dgm:spPr/>
      <dgm:t>
        <a:bodyPr/>
        <a:lstStyle/>
        <a:p>
          <a:endParaRPr lang="en-US"/>
        </a:p>
      </dgm:t>
    </dgm:pt>
    <dgm:pt modelId="{C2AE9288-824D-43CA-93D5-DE8EF71B81B4}" type="pres">
      <dgm:prSet presAssocID="{E4E012A9-5515-4515-BC92-6D5E34AFD74A}" presName="connTx" presStyleLbl="sibTrans2D1" presStyleIdx="1" presStyleCnt="3"/>
      <dgm:spPr/>
      <dgm:t>
        <a:bodyPr/>
        <a:lstStyle/>
        <a:p>
          <a:endParaRPr lang="en-US"/>
        </a:p>
      </dgm:t>
    </dgm:pt>
    <dgm:pt modelId="{C8276E1E-3600-4CB6-9926-45578AD63250}" type="pres">
      <dgm:prSet presAssocID="{3A7723D2-60C1-476F-B43D-470E900C10B5}" presName="composite" presStyleCnt="0"/>
      <dgm:spPr/>
    </dgm:pt>
    <dgm:pt modelId="{DE5DB41D-E0F4-4F27-A6F8-550584175AD2}" type="pres">
      <dgm:prSet presAssocID="{3A7723D2-60C1-476F-B43D-470E900C10B5}" presName="imagSh" presStyleLbl="bgImgPlace1" presStyleIdx="2" presStyleCnt="4"/>
      <dgm:spPr>
        <a:solidFill>
          <a:srgbClr val="ED1C24"/>
        </a:solidFill>
      </dgm:spPr>
    </dgm:pt>
    <dgm:pt modelId="{13144F51-8103-4F19-B2CE-E35EAF89E64A}" type="pres">
      <dgm:prSet presAssocID="{3A7723D2-60C1-476F-B43D-470E900C10B5}" presName="txNode" presStyleLbl="node1" presStyleIdx="2" presStyleCnt="4">
        <dgm:presLayoutVars>
          <dgm:bulletEnabled val="1"/>
        </dgm:presLayoutVars>
      </dgm:prSet>
      <dgm:spPr/>
      <dgm:t>
        <a:bodyPr/>
        <a:lstStyle/>
        <a:p>
          <a:endParaRPr lang="en-US"/>
        </a:p>
      </dgm:t>
    </dgm:pt>
    <dgm:pt modelId="{D22CE9F7-010C-4AB4-A94A-216ABB5CC0EE}" type="pres">
      <dgm:prSet presAssocID="{914DA652-0958-4A11-89BF-0C070D1784A6}" presName="sibTrans" presStyleLbl="sibTrans2D1" presStyleIdx="2" presStyleCnt="3"/>
      <dgm:spPr/>
      <dgm:t>
        <a:bodyPr/>
        <a:lstStyle/>
        <a:p>
          <a:endParaRPr lang="en-US"/>
        </a:p>
      </dgm:t>
    </dgm:pt>
    <dgm:pt modelId="{DBE82F15-BC51-4655-9F87-CB03C9E35968}" type="pres">
      <dgm:prSet presAssocID="{914DA652-0958-4A11-89BF-0C070D1784A6}" presName="connTx" presStyleLbl="sibTrans2D1" presStyleIdx="2" presStyleCnt="3"/>
      <dgm:spPr/>
      <dgm:t>
        <a:bodyPr/>
        <a:lstStyle/>
        <a:p>
          <a:endParaRPr lang="en-US"/>
        </a:p>
      </dgm:t>
    </dgm:pt>
    <dgm:pt modelId="{810FB295-48E0-431B-B725-A33A7298C486}" type="pres">
      <dgm:prSet presAssocID="{2C55B93A-56FB-4740-8C7E-325E45C86A38}" presName="composite" presStyleCnt="0"/>
      <dgm:spPr/>
    </dgm:pt>
    <dgm:pt modelId="{8578E538-85F1-4141-B8DA-07A77C1EBA87}" type="pres">
      <dgm:prSet presAssocID="{2C55B93A-56FB-4740-8C7E-325E45C86A38}" presName="imagSh" presStyleLbl="bgImgPlace1" presStyleIdx="3" presStyleCnt="4"/>
      <dgm:spPr>
        <a:solidFill>
          <a:srgbClr val="009A4A"/>
        </a:solidFill>
      </dgm:spPr>
    </dgm:pt>
    <dgm:pt modelId="{D49E2C76-0C6B-4544-A5D7-4C435C73F5D6}" type="pres">
      <dgm:prSet presAssocID="{2C55B93A-56FB-4740-8C7E-325E45C86A38}" presName="txNode" presStyleLbl="node1" presStyleIdx="3" presStyleCnt="4" custLinFactNeighborX="3160" custLinFactNeighborY="440">
        <dgm:presLayoutVars>
          <dgm:bulletEnabled val="1"/>
        </dgm:presLayoutVars>
      </dgm:prSet>
      <dgm:spPr/>
      <dgm:t>
        <a:bodyPr/>
        <a:lstStyle/>
        <a:p>
          <a:endParaRPr lang="en-US"/>
        </a:p>
      </dgm:t>
    </dgm:pt>
  </dgm:ptLst>
  <dgm:cxnLst>
    <dgm:cxn modelId="{91AC37F3-C2D5-43B0-8A5E-08AD508D3A5C}" srcId="{C3C60957-CD75-4436-9305-52DC6368C965}" destId="{1E90FC7B-C8B7-4CCB-B814-0F14FAC0CC39}" srcOrd="1" destOrd="0" parTransId="{E61DB6AB-1E3D-45DB-9AF0-B7485FA88BEA}" sibTransId="{E4E012A9-5515-4515-BC92-6D5E34AFD74A}"/>
    <dgm:cxn modelId="{6867CE14-9F3A-4D46-808F-BC01469B560A}" type="presOf" srcId="{EEB89150-5602-4E68-AB7A-F130A3D28C71}" destId="{ABB9F738-1570-437E-A243-49127923E4F9}" srcOrd="1" destOrd="0" presId="urn:microsoft.com/office/officeart/2005/8/layout/hProcess10"/>
    <dgm:cxn modelId="{B68D33B7-3ABD-4CA4-8619-3697D01AFC8D}" srcId="{C3C60957-CD75-4436-9305-52DC6368C965}" destId="{3A7723D2-60C1-476F-B43D-470E900C10B5}" srcOrd="2" destOrd="0" parTransId="{56717975-F772-4BDC-B211-9119FC271E16}" sibTransId="{914DA652-0958-4A11-89BF-0C070D1784A6}"/>
    <dgm:cxn modelId="{38F63507-D54B-48BA-97F5-44CB468089E0}" type="presOf" srcId="{C3C60957-CD75-4436-9305-52DC6368C965}" destId="{29F6C434-A130-42DF-86F4-BC5AAF311AC2}" srcOrd="0" destOrd="0" presId="urn:microsoft.com/office/officeart/2005/8/layout/hProcess10"/>
    <dgm:cxn modelId="{59273519-039B-42B5-9103-6B2B7982AC13}" type="presOf" srcId="{E6155C4C-8C09-446D-9C46-33627960B732}" destId="{13144F51-8103-4F19-B2CE-E35EAF89E64A}" srcOrd="0" destOrd="2" presId="urn:microsoft.com/office/officeart/2005/8/layout/hProcess10"/>
    <dgm:cxn modelId="{110B5004-48A7-45F6-B70F-1C3157906998}" type="presOf" srcId="{82A29B79-066D-4C9B-97EB-2E3E26248DBC}" destId="{13144F51-8103-4F19-B2CE-E35EAF89E64A}" srcOrd="0" destOrd="1" presId="urn:microsoft.com/office/officeart/2005/8/layout/hProcess10"/>
    <dgm:cxn modelId="{775F46CF-790C-4D10-B9DA-2F60DCA16319}" type="presOf" srcId="{3A7723D2-60C1-476F-B43D-470E900C10B5}" destId="{13144F51-8103-4F19-B2CE-E35EAF89E64A}" srcOrd="0" destOrd="0" presId="urn:microsoft.com/office/officeart/2005/8/layout/hProcess10"/>
    <dgm:cxn modelId="{8036A39F-EF03-46E4-A029-AD934B676EE0}" srcId="{3A7723D2-60C1-476F-B43D-470E900C10B5}" destId="{82A29B79-066D-4C9B-97EB-2E3E26248DBC}" srcOrd="0" destOrd="0" parTransId="{535B03BF-9648-4A78-8B2B-D58572DF386C}" sibTransId="{DD56E4CE-5FFA-4020-9EED-98ABBAD0FA03}"/>
    <dgm:cxn modelId="{A1DA7595-928A-4BB3-A748-032F353321B1}" srcId="{3A7723D2-60C1-476F-B43D-470E900C10B5}" destId="{E6155C4C-8C09-446D-9C46-33627960B732}" srcOrd="1" destOrd="0" parTransId="{98CE39C5-7C03-4B30-B8DC-F99043945F3A}" sibTransId="{C7B62D08-8098-41E5-8F36-E2A9967ED7BA}"/>
    <dgm:cxn modelId="{8F5B8D06-DFAF-48DE-8643-538D043D5849}" type="presOf" srcId="{914DA652-0958-4A11-89BF-0C070D1784A6}" destId="{D22CE9F7-010C-4AB4-A94A-216ABB5CC0EE}" srcOrd="0" destOrd="0" presId="urn:microsoft.com/office/officeart/2005/8/layout/hProcess10"/>
    <dgm:cxn modelId="{4DE146DC-6913-43FF-BBA5-F1475650C2C2}" srcId="{C3C60957-CD75-4436-9305-52DC6368C965}" destId="{9EB9AE1F-55C0-4F98-8AF8-3DACF3F26196}" srcOrd="0" destOrd="0" parTransId="{35FCB70E-77D6-457B-AEA3-C268F8A31297}" sibTransId="{EEB89150-5602-4E68-AB7A-F130A3D28C71}"/>
    <dgm:cxn modelId="{70EFAD88-B46E-4944-A52B-B5BDC4C23168}" type="presOf" srcId="{2C55B93A-56FB-4740-8C7E-325E45C86A38}" destId="{D49E2C76-0C6B-4544-A5D7-4C435C73F5D6}" srcOrd="0" destOrd="0" presId="urn:microsoft.com/office/officeart/2005/8/layout/hProcess10"/>
    <dgm:cxn modelId="{052EEB05-B3EC-43E3-BCCA-179104B18D6B}" srcId="{C3C60957-CD75-4436-9305-52DC6368C965}" destId="{2C55B93A-56FB-4740-8C7E-325E45C86A38}" srcOrd="3" destOrd="0" parTransId="{C362BEBC-87BC-4A92-9184-893CA5E1ECA7}" sibTransId="{C23DE981-697A-49F1-B947-A3852718FA31}"/>
    <dgm:cxn modelId="{E09A7A1A-4838-4D85-BF6C-F0C5A588C417}" type="presOf" srcId="{9EB9AE1F-55C0-4F98-8AF8-3DACF3F26196}" destId="{2F8E283F-67FE-410C-8FBA-6FBFCB4A7561}" srcOrd="0" destOrd="0" presId="urn:microsoft.com/office/officeart/2005/8/layout/hProcess10"/>
    <dgm:cxn modelId="{BC24E3CD-B8BC-44CC-93DB-067BF5ED3235}" type="presOf" srcId="{1E90FC7B-C8B7-4CCB-B814-0F14FAC0CC39}" destId="{49E53318-E1D5-4679-925B-3C4B63BC10C7}" srcOrd="0" destOrd="0" presId="urn:microsoft.com/office/officeart/2005/8/layout/hProcess10"/>
    <dgm:cxn modelId="{58895F4B-3CC6-490E-AFD9-CFB596133616}" type="presOf" srcId="{914DA652-0958-4A11-89BF-0C070D1784A6}" destId="{DBE82F15-BC51-4655-9F87-CB03C9E35968}" srcOrd="1" destOrd="0" presId="urn:microsoft.com/office/officeart/2005/8/layout/hProcess10"/>
    <dgm:cxn modelId="{31878C29-B44C-4059-BB40-598A33997311}" type="presOf" srcId="{EEB89150-5602-4E68-AB7A-F130A3D28C71}" destId="{91F86B39-F9DF-406A-8E61-E3F5C30F076A}" srcOrd="0" destOrd="0" presId="urn:microsoft.com/office/officeart/2005/8/layout/hProcess10"/>
    <dgm:cxn modelId="{3BC7A605-E754-4A8C-85DC-EEB8CA618E78}" type="presOf" srcId="{E4E012A9-5515-4515-BC92-6D5E34AFD74A}" destId="{C2AE9288-824D-43CA-93D5-DE8EF71B81B4}" srcOrd="1" destOrd="0" presId="urn:microsoft.com/office/officeart/2005/8/layout/hProcess10"/>
    <dgm:cxn modelId="{0B28B06B-1651-4DC4-AA58-3D698168E4B8}" type="presOf" srcId="{E4E012A9-5515-4515-BC92-6D5E34AFD74A}" destId="{478DD3A5-41BE-4BB8-B230-ABB828FEF170}" srcOrd="0" destOrd="0" presId="urn:microsoft.com/office/officeart/2005/8/layout/hProcess10"/>
    <dgm:cxn modelId="{DF6579E3-F0B4-4314-92D5-9EA511A5789A}" type="presParOf" srcId="{29F6C434-A130-42DF-86F4-BC5AAF311AC2}" destId="{8247517E-1CA6-4E7D-A077-03DE70AFC68B}" srcOrd="0" destOrd="0" presId="urn:microsoft.com/office/officeart/2005/8/layout/hProcess10"/>
    <dgm:cxn modelId="{1E8619C8-2091-474B-9059-17AEAA955B93}" type="presParOf" srcId="{8247517E-1CA6-4E7D-A077-03DE70AFC68B}" destId="{A9258CBD-4F64-40F3-AC05-F112B8E75F5A}" srcOrd="0" destOrd="0" presId="urn:microsoft.com/office/officeart/2005/8/layout/hProcess10"/>
    <dgm:cxn modelId="{C44AACC3-08A6-4BF9-BE23-3F10CB357FBF}" type="presParOf" srcId="{8247517E-1CA6-4E7D-A077-03DE70AFC68B}" destId="{2F8E283F-67FE-410C-8FBA-6FBFCB4A7561}" srcOrd="1" destOrd="0" presId="urn:microsoft.com/office/officeart/2005/8/layout/hProcess10"/>
    <dgm:cxn modelId="{CDB91E18-EFCE-4932-986D-B36F2407DE43}" type="presParOf" srcId="{29F6C434-A130-42DF-86F4-BC5AAF311AC2}" destId="{91F86B39-F9DF-406A-8E61-E3F5C30F076A}" srcOrd="1" destOrd="0" presId="urn:microsoft.com/office/officeart/2005/8/layout/hProcess10"/>
    <dgm:cxn modelId="{63B757B7-0212-4071-A49D-BC5034E336CE}" type="presParOf" srcId="{91F86B39-F9DF-406A-8E61-E3F5C30F076A}" destId="{ABB9F738-1570-437E-A243-49127923E4F9}" srcOrd="0" destOrd="0" presId="urn:microsoft.com/office/officeart/2005/8/layout/hProcess10"/>
    <dgm:cxn modelId="{B3D7CE74-0119-4FCB-9C65-7290E3FCF7EF}" type="presParOf" srcId="{29F6C434-A130-42DF-86F4-BC5AAF311AC2}" destId="{63E035C2-5448-4453-AFA5-38E029C71347}" srcOrd="2" destOrd="0" presId="urn:microsoft.com/office/officeart/2005/8/layout/hProcess10"/>
    <dgm:cxn modelId="{DA039EF0-2591-43F7-803C-4388A9CF53E4}" type="presParOf" srcId="{63E035C2-5448-4453-AFA5-38E029C71347}" destId="{1507DA69-15F6-459B-8893-51660D7ED74E}" srcOrd="0" destOrd="0" presId="urn:microsoft.com/office/officeart/2005/8/layout/hProcess10"/>
    <dgm:cxn modelId="{595870DD-B3F6-4A81-8311-D68CA3E4E3AF}" type="presParOf" srcId="{63E035C2-5448-4453-AFA5-38E029C71347}" destId="{49E53318-E1D5-4679-925B-3C4B63BC10C7}" srcOrd="1" destOrd="0" presId="urn:microsoft.com/office/officeart/2005/8/layout/hProcess10"/>
    <dgm:cxn modelId="{306D6B4C-C5A7-4C58-9016-44A6BCA4FFD6}" type="presParOf" srcId="{29F6C434-A130-42DF-86F4-BC5AAF311AC2}" destId="{478DD3A5-41BE-4BB8-B230-ABB828FEF170}" srcOrd="3" destOrd="0" presId="urn:microsoft.com/office/officeart/2005/8/layout/hProcess10"/>
    <dgm:cxn modelId="{96CA61E1-0714-411E-BDC3-73D7C9BCF142}" type="presParOf" srcId="{478DD3A5-41BE-4BB8-B230-ABB828FEF170}" destId="{C2AE9288-824D-43CA-93D5-DE8EF71B81B4}" srcOrd="0" destOrd="0" presId="urn:microsoft.com/office/officeart/2005/8/layout/hProcess10"/>
    <dgm:cxn modelId="{2D073D0E-F6D2-47B8-8D3F-F864F35A3553}" type="presParOf" srcId="{29F6C434-A130-42DF-86F4-BC5AAF311AC2}" destId="{C8276E1E-3600-4CB6-9926-45578AD63250}" srcOrd="4" destOrd="0" presId="urn:microsoft.com/office/officeart/2005/8/layout/hProcess10"/>
    <dgm:cxn modelId="{B482CB13-F7C9-4D0E-A9E9-FD50ED9AF16E}" type="presParOf" srcId="{C8276E1E-3600-4CB6-9926-45578AD63250}" destId="{DE5DB41D-E0F4-4F27-A6F8-550584175AD2}" srcOrd="0" destOrd="0" presId="urn:microsoft.com/office/officeart/2005/8/layout/hProcess10"/>
    <dgm:cxn modelId="{B46ABB85-C38A-4FC8-B6A2-1B2AA4A29488}" type="presParOf" srcId="{C8276E1E-3600-4CB6-9926-45578AD63250}" destId="{13144F51-8103-4F19-B2CE-E35EAF89E64A}" srcOrd="1" destOrd="0" presId="urn:microsoft.com/office/officeart/2005/8/layout/hProcess10"/>
    <dgm:cxn modelId="{1592F344-79AB-4BBE-8600-FBD21F97E66E}" type="presParOf" srcId="{29F6C434-A130-42DF-86F4-BC5AAF311AC2}" destId="{D22CE9F7-010C-4AB4-A94A-216ABB5CC0EE}" srcOrd="5" destOrd="0" presId="urn:microsoft.com/office/officeart/2005/8/layout/hProcess10"/>
    <dgm:cxn modelId="{58C86DE4-7CD3-4C49-BBC8-5F0CEC24505A}" type="presParOf" srcId="{D22CE9F7-010C-4AB4-A94A-216ABB5CC0EE}" destId="{DBE82F15-BC51-4655-9F87-CB03C9E35968}" srcOrd="0" destOrd="0" presId="urn:microsoft.com/office/officeart/2005/8/layout/hProcess10"/>
    <dgm:cxn modelId="{E26191C7-8190-4586-8A39-9E6BC3AA702C}" type="presParOf" srcId="{29F6C434-A130-42DF-86F4-BC5AAF311AC2}" destId="{810FB295-48E0-431B-B725-A33A7298C486}" srcOrd="6" destOrd="0" presId="urn:microsoft.com/office/officeart/2005/8/layout/hProcess10"/>
    <dgm:cxn modelId="{56DFBC56-E1D8-4C4F-90CB-2EC70AADD6B4}" type="presParOf" srcId="{810FB295-48E0-431B-B725-A33A7298C486}" destId="{8578E538-85F1-4141-B8DA-07A77C1EBA87}" srcOrd="0" destOrd="0" presId="urn:microsoft.com/office/officeart/2005/8/layout/hProcess10"/>
    <dgm:cxn modelId="{8B473774-5FC4-45CC-AD39-FB192BD751A8}" type="presParOf" srcId="{810FB295-48E0-431B-B725-A33A7298C486}" destId="{D49E2C76-0C6B-4544-A5D7-4C435C73F5D6}"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58CBD-4F64-40F3-AC05-F112B8E75F5A}">
      <dsp:nvSpPr>
        <dsp:cNvPr id="0" name=""/>
        <dsp:cNvSpPr/>
      </dsp:nvSpPr>
      <dsp:spPr>
        <a:xfrm>
          <a:off x="1138" y="861579"/>
          <a:ext cx="1482982" cy="148298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8E283F-67FE-410C-8FBA-6FBFCB4A7561}">
      <dsp:nvSpPr>
        <dsp:cNvPr id="0" name=""/>
        <dsp:cNvSpPr/>
      </dsp:nvSpPr>
      <dsp:spPr>
        <a:xfrm>
          <a:off x="242554" y="1751369"/>
          <a:ext cx="1482982" cy="1482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Issue RFP</a:t>
          </a:r>
        </a:p>
        <a:p>
          <a:pPr lvl="0" algn="ctr" defTabSz="488950">
            <a:lnSpc>
              <a:spcPct val="90000"/>
            </a:lnSpc>
            <a:spcBef>
              <a:spcPct val="0"/>
            </a:spcBef>
            <a:spcAft>
              <a:spcPct val="35000"/>
            </a:spcAft>
          </a:pPr>
          <a:r>
            <a:rPr lang="en-US" sz="1100" kern="1200" dirty="0" smtClean="0"/>
            <a:t>November/December 2022  </a:t>
          </a:r>
          <a:endParaRPr lang="en-US" sz="1100" kern="1200" dirty="0"/>
        </a:p>
      </dsp:txBody>
      <dsp:txXfrm>
        <a:off x="285989" y="1794804"/>
        <a:ext cx="1396112" cy="1396112"/>
      </dsp:txXfrm>
    </dsp:sp>
    <dsp:sp modelId="{91F86B39-F9DF-406A-8E61-E3F5C30F076A}">
      <dsp:nvSpPr>
        <dsp:cNvPr id="0" name=""/>
        <dsp:cNvSpPr/>
      </dsp:nvSpPr>
      <dsp:spPr>
        <a:xfrm>
          <a:off x="1769776" y="1424900"/>
          <a:ext cx="285655" cy="356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769776" y="1496168"/>
        <a:ext cx="199959" cy="213803"/>
      </dsp:txXfrm>
    </dsp:sp>
    <dsp:sp modelId="{1507DA69-15F6-459B-8893-51660D7ED74E}">
      <dsp:nvSpPr>
        <dsp:cNvPr id="0" name=""/>
        <dsp:cNvSpPr/>
      </dsp:nvSpPr>
      <dsp:spPr>
        <a:xfrm>
          <a:off x="2300278" y="861579"/>
          <a:ext cx="1482982" cy="1482982"/>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53318-E1D5-4679-925B-3C4B63BC10C7}">
      <dsp:nvSpPr>
        <dsp:cNvPr id="0" name=""/>
        <dsp:cNvSpPr/>
      </dsp:nvSpPr>
      <dsp:spPr>
        <a:xfrm>
          <a:off x="2541694" y="1751369"/>
          <a:ext cx="1482982" cy="1482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t>Technical Evaluations</a:t>
          </a:r>
          <a:endParaRPr lang="en-US" sz="1100" kern="1200" dirty="0" smtClean="0"/>
        </a:p>
        <a:p>
          <a:pPr lvl="0" algn="ctr" defTabSz="488950">
            <a:lnSpc>
              <a:spcPct val="90000"/>
            </a:lnSpc>
            <a:spcBef>
              <a:spcPct val="0"/>
            </a:spcBef>
            <a:spcAft>
              <a:spcPct val="35000"/>
            </a:spcAft>
          </a:pPr>
          <a:r>
            <a:rPr lang="en-US" sz="1100" kern="1200" dirty="0" smtClean="0"/>
            <a:t>January 2023 </a:t>
          </a:r>
          <a:endParaRPr lang="en-US" sz="1100" kern="1200" dirty="0"/>
        </a:p>
      </dsp:txBody>
      <dsp:txXfrm>
        <a:off x="2585129" y="1794804"/>
        <a:ext cx="1396112" cy="1396112"/>
      </dsp:txXfrm>
    </dsp:sp>
    <dsp:sp modelId="{478DD3A5-41BE-4BB8-B230-ABB828FEF170}">
      <dsp:nvSpPr>
        <dsp:cNvPr id="0" name=""/>
        <dsp:cNvSpPr/>
      </dsp:nvSpPr>
      <dsp:spPr>
        <a:xfrm>
          <a:off x="4068916" y="1424900"/>
          <a:ext cx="285655" cy="356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068916" y="1496168"/>
        <a:ext cx="199959" cy="213803"/>
      </dsp:txXfrm>
    </dsp:sp>
    <dsp:sp modelId="{DE5DB41D-E0F4-4F27-A6F8-550584175AD2}">
      <dsp:nvSpPr>
        <dsp:cNvPr id="0" name=""/>
        <dsp:cNvSpPr/>
      </dsp:nvSpPr>
      <dsp:spPr>
        <a:xfrm>
          <a:off x="4599418" y="861579"/>
          <a:ext cx="1482982" cy="1482982"/>
        </a:xfrm>
        <a:prstGeom prst="roundRect">
          <a:avLst>
            <a:gd name="adj" fmla="val 10000"/>
          </a:avLst>
        </a:prstGeom>
        <a:solidFill>
          <a:srgbClr val="ED1C2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144F51-8103-4F19-B2CE-E35EAF89E64A}">
      <dsp:nvSpPr>
        <dsp:cNvPr id="0" name=""/>
        <dsp:cNvSpPr/>
      </dsp:nvSpPr>
      <dsp:spPr>
        <a:xfrm>
          <a:off x="4840834" y="1751369"/>
          <a:ext cx="1482982" cy="1482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r>
            <a:rPr lang="en-US" sz="1100" kern="1200" dirty="0" smtClean="0"/>
            <a:t>Proposal Exchanges</a:t>
          </a:r>
        </a:p>
        <a:p>
          <a:pPr lvl="0" algn="ctr" defTabSz="488950">
            <a:lnSpc>
              <a:spcPct val="90000"/>
            </a:lnSpc>
            <a:spcBef>
              <a:spcPct val="0"/>
            </a:spcBef>
            <a:spcAft>
              <a:spcPct val="35000"/>
            </a:spcAft>
          </a:pPr>
          <a:r>
            <a:rPr lang="en-US" sz="1100" kern="1200" dirty="0" smtClean="0"/>
            <a:t>(if needed) </a:t>
          </a:r>
        </a:p>
        <a:p>
          <a:pPr lvl="0" algn="ctr" defTabSz="488950">
            <a:lnSpc>
              <a:spcPct val="90000"/>
            </a:lnSpc>
            <a:spcBef>
              <a:spcPct val="0"/>
            </a:spcBef>
            <a:spcAft>
              <a:spcPct val="35000"/>
            </a:spcAft>
          </a:pPr>
          <a:r>
            <a:rPr lang="en-US" sz="1100" kern="1200" dirty="0" smtClean="0"/>
            <a:t>February/March </a:t>
          </a:r>
          <a:r>
            <a:rPr lang="en-US" sz="1100" kern="1200" dirty="0" smtClean="0"/>
            <a:t>2023     </a:t>
          </a:r>
          <a:endParaRPr lang="en-US" sz="1100" kern="1200" dirty="0"/>
        </a:p>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4884269" y="1794804"/>
        <a:ext cx="1396112" cy="1396112"/>
      </dsp:txXfrm>
    </dsp:sp>
    <dsp:sp modelId="{D22CE9F7-010C-4AB4-A94A-216ABB5CC0EE}">
      <dsp:nvSpPr>
        <dsp:cNvPr id="0" name=""/>
        <dsp:cNvSpPr/>
      </dsp:nvSpPr>
      <dsp:spPr>
        <a:xfrm>
          <a:off x="6368056" y="1424900"/>
          <a:ext cx="285655" cy="356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6368056" y="1496168"/>
        <a:ext cx="199959" cy="213803"/>
      </dsp:txXfrm>
    </dsp:sp>
    <dsp:sp modelId="{8578E538-85F1-4141-B8DA-07A77C1EBA87}">
      <dsp:nvSpPr>
        <dsp:cNvPr id="0" name=""/>
        <dsp:cNvSpPr/>
      </dsp:nvSpPr>
      <dsp:spPr>
        <a:xfrm>
          <a:off x="6898558" y="861579"/>
          <a:ext cx="1482982" cy="1482982"/>
        </a:xfrm>
        <a:prstGeom prst="roundRect">
          <a:avLst>
            <a:gd name="adj" fmla="val 10000"/>
          </a:avLst>
        </a:prstGeom>
        <a:solidFill>
          <a:srgbClr val="009A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9E2C76-0C6B-4544-A5D7-4C435C73F5D6}">
      <dsp:nvSpPr>
        <dsp:cNvPr id="0" name=""/>
        <dsp:cNvSpPr/>
      </dsp:nvSpPr>
      <dsp:spPr>
        <a:xfrm>
          <a:off x="7141113" y="1757894"/>
          <a:ext cx="1482982" cy="1482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Award</a:t>
          </a:r>
        </a:p>
        <a:p>
          <a:pPr lvl="0" algn="ctr" defTabSz="488950">
            <a:lnSpc>
              <a:spcPct val="90000"/>
            </a:lnSpc>
            <a:spcBef>
              <a:spcPct val="0"/>
            </a:spcBef>
            <a:spcAft>
              <a:spcPct val="35000"/>
            </a:spcAft>
          </a:pPr>
          <a:r>
            <a:rPr lang="en-US" sz="1100" kern="1200" smtClean="0"/>
            <a:t>April </a:t>
          </a:r>
          <a:r>
            <a:rPr lang="en-US" sz="1100" kern="1200" dirty="0" smtClean="0"/>
            <a:t>2023</a:t>
          </a:r>
        </a:p>
      </dsp:txBody>
      <dsp:txXfrm>
        <a:off x="7184548" y="1801329"/>
        <a:ext cx="1396112" cy="13961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3550"/>
          </a:xfrm>
          <a:prstGeom prst="rect">
            <a:avLst/>
          </a:prstGeom>
        </p:spPr>
        <p:txBody>
          <a:bodyPr vert="horz" lIns="91440" tIns="45720" rIns="91440" bIns="45720" rtlCol="0"/>
          <a:lstStyle>
            <a:lvl1pPr algn="r">
              <a:defRPr sz="1200"/>
            </a:lvl1pPr>
          </a:lstStyle>
          <a:p>
            <a:fld id="{5957E5D8-9F39-4ABD-BB2D-C57CFF4F1FB0}" type="datetimeFigureOut">
              <a:rPr lang="en-US" smtClean="0"/>
              <a:t>9/22/2022</a:t>
            </a:fld>
            <a:endParaRPr lang="en-US"/>
          </a:p>
        </p:txBody>
      </p:sp>
      <p:sp>
        <p:nvSpPr>
          <p:cNvPr id="4" name="Footer Placeholder 3"/>
          <p:cNvSpPr>
            <a:spLocks noGrp="1"/>
          </p:cNvSpPr>
          <p:nvPr>
            <p:ph type="ftr" sz="quarter" idx="2"/>
          </p:nvPr>
        </p:nvSpPr>
        <p:spPr>
          <a:xfrm>
            <a:off x="0" y="8772525"/>
            <a:ext cx="30130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2525"/>
            <a:ext cx="3013075" cy="463550"/>
          </a:xfrm>
          <a:prstGeom prst="rect">
            <a:avLst/>
          </a:prstGeom>
        </p:spPr>
        <p:txBody>
          <a:bodyPr vert="horz" lIns="91440" tIns="45720" rIns="91440" bIns="45720" rtlCol="0" anchor="b"/>
          <a:lstStyle>
            <a:lvl1pPr algn="r">
              <a:defRPr sz="1200"/>
            </a:lvl1pPr>
          </a:lstStyle>
          <a:p>
            <a:fld id="{7DEC222F-4DDE-424B-AB38-3C73E80086FD}" type="slidenum">
              <a:rPr lang="en-US" smtClean="0"/>
              <a:t>‹#›</a:t>
            </a:fld>
            <a:endParaRPr lang="en-US"/>
          </a:p>
        </p:txBody>
      </p:sp>
    </p:spTree>
    <p:extLst>
      <p:ext uri="{BB962C8B-B14F-4D97-AF65-F5344CB8AC3E}">
        <p14:creationId xmlns:p14="http://schemas.microsoft.com/office/powerpoint/2010/main" val="4020374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40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1"/>
            <a:ext cx="3013763" cy="463408"/>
          </a:xfrm>
          <a:prstGeom prst="rect">
            <a:avLst/>
          </a:prstGeom>
        </p:spPr>
        <p:txBody>
          <a:bodyPr vert="horz" lIns="91440" tIns="45720" rIns="91440" bIns="45720" rtlCol="0"/>
          <a:lstStyle>
            <a:lvl1pPr algn="r">
              <a:defRPr sz="1200"/>
            </a:lvl1pPr>
          </a:lstStyle>
          <a:p>
            <a:fld id="{11AF5C3F-E9A5-4DDB-BF48-915613CDF760}" type="datetimeFigureOut">
              <a:rPr lang="en-US" smtClean="0"/>
              <a:t>9/22/2022</a:t>
            </a:fld>
            <a:endParaRPr lang="en-US" dirty="0"/>
          </a:p>
        </p:txBody>
      </p:sp>
      <p:sp>
        <p:nvSpPr>
          <p:cNvPr id="4" name="Slide Image Placeholder 3"/>
          <p:cNvSpPr>
            <a:spLocks noGrp="1" noRot="1" noChangeAspect="1"/>
          </p:cNvSpPr>
          <p:nvPr>
            <p:ph type="sldImg" idx="2"/>
          </p:nvPr>
        </p:nvSpPr>
        <p:spPr>
          <a:xfrm>
            <a:off x="1400175" y="1155700"/>
            <a:ext cx="4154488" cy="31162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3763" cy="46340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1440" tIns="45720" rIns="91440" bIns="45720" rtlCol="0" anchor="b"/>
          <a:lstStyle>
            <a:lvl1pPr algn="r">
              <a:defRPr sz="1200"/>
            </a:lvl1pPr>
          </a:lstStyle>
          <a:p>
            <a:fld id="{2108B7EC-F38C-418A-920A-2FFB1D608C0A}" type="slidenum">
              <a:rPr lang="en-US" smtClean="0"/>
              <a:t>‹#›</a:t>
            </a:fld>
            <a:endParaRPr lang="en-US" dirty="0"/>
          </a:p>
        </p:txBody>
      </p:sp>
    </p:spTree>
    <p:extLst>
      <p:ext uri="{BB962C8B-B14F-4D97-AF65-F5344CB8AC3E}">
        <p14:creationId xmlns:p14="http://schemas.microsoft.com/office/powerpoint/2010/main" val="155461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002060"/>
                </a:solidFill>
                <a:latin typeface="Century Gothic" panose="020B0502020202020204" pitchFamily="34" charset="0"/>
                <a:cs typeface="Arial" panose="020B0604020202020204" pitchFamily="34" charset="0"/>
              </a:rPr>
              <a:t>In association with:</a:t>
            </a:r>
          </a:p>
          <a:p>
            <a:pPr lvl="1"/>
            <a:r>
              <a:rPr lang="en-US" sz="2400" dirty="0">
                <a:solidFill>
                  <a:srgbClr val="002060"/>
                </a:solidFill>
                <a:latin typeface="Century Gothic" panose="020B0502020202020204" pitchFamily="34" charset="0"/>
                <a:cs typeface="Arial" panose="020B0604020202020204" pitchFamily="34" charset="0"/>
              </a:rPr>
              <a:t>AFRICOM</a:t>
            </a:r>
            <a:r>
              <a:rPr lang="en-US" sz="2400" dirty="0">
                <a:solidFill>
                  <a:srgbClr val="0070C0"/>
                </a:solidFill>
                <a:latin typeface="Century Gothic" panose="020B0502020202020204" pitchFamily="34" charset="0"/>
                <a:cs typeface="Arial" panose="020B0604020202020204" pitchFamily="34" charset="0"/>
              </a:rPr>
              <a:t> – 32 Countries, 4 mission languages</a:t>
            </a:r>
            <a:endParaRPr lang="en-US" sz="2400" dirty="0">
              <a:latin typeface="Century Gothic" panose="020B0502020202020204" pitchFamily="34" charset="0"/>
              <a:cs typeface="Arial" panose="020B0604020202020204" pitchFamily="34" charset="0"/>
            </a:endParaRPr>
          </a:p>
          <a:p>
            <a:pPr lvl="1"/>
            <a:r>
              <a:rPr lang="en-US" sz="2400" dirty="0">
                <a:solidFill>
                  <a:srgbClr val="002060"/>
                </a:solidFill>
                <a:latin typeface="Century Gothic" panose="020B0502020202020204" pitchFamily="34" charset="0"/>
                <a:cs typeface="Arial" panose="020B0604020202020204" pitchFamily="34" charset="0"/>
              </a:rPr>
              <a:t>CENTCOM</a:t>
            </a:r>
            <a:r>
              <a:rPr lang="en-US" sz="2400" dirty="0">
                <a:solidFill>
                  <a:srgbClr val="0070C0"/>
                </a:solidFill>
                <a:latin typeface="Century Gothic" panose="020B0502020202020204" pitchFamily="34" charset="0"/>
                <a:cs typeface="Arial" panose="020B0604020202020204" pitchFamily="34" charset="0"/>
              </a:rPr>
              <a:t> – 18 Countries, 6 mission languages</a:t>
            </a:r>
          </a:p>
          <a:p>
            <a:pPr lvl="1"/>
            <a:r>
              <a:rPr lang="en-US" sz="2400" dirty="0">
                <a:solidFill>
                  <a:srgbClr val="002060"/>
                </a:solidFill>
                <a:latin typeface="Century Gothic" panose="020B0502020202020204" pitchFamily="34" charset="0"/>
                <a:cs typeface="Arial" panose="020B0604020202020204" pitchFamily="34" charset="0"/>
              </a:rPr>
              <a:t>PACOM</a:t>
            </a:r>
            <a:r>
              <a:rPr lang="en-US" sz="2400" dirty="0">
                <a:solidFill>
                  <a:srgbClr val="0070C0"/>
                </a:solidFill>
                <a:latin typeface="Century Gothic" panose="020B0502020202020204" pitchFamily="34" charset="0"/>
                <a:cs typeface="Arial" panose="020B0604020202020204" pitchFamily="34" charset="0"/>
              </a:rPr>
              <a:t> – 10 Countries, 3 mission languages</a:t>
            </a:r>
          </a:p>
          <a:p>
            <a:pPr lvl="1"/>
            <a:r>
              <a:rPr lang="en-US" sz="2400" dirty="0">
                <a:solidFill>
                  <a:srgbClr val="002060"/>
                </a:solidFill>
                <a:latin typeface="Century Gothic" panose="020B0502020202020204" pitchFamily="34" charset="0"/>
                <a:cs typeface="Arial" panose="020B0604020202020204" pitchFamily="34" charset="0"/>
              </a:rPr>
              <a:t>SOUTHCOM</a:t>
            </a:r>
            <a:r>
              <a:rPr lang="en-US" sz="2400" dirty="0">
                <a:solidFill>
                  <a:srgbClr val="0070C0"/>
                </a:solidFill>
                <a:latin typeface="Century Gothic" panose="020B0502020202020204" pitchFamily="34" charset="0"/>
                <a:cs typeface="Arial" panose="020B0604020202020204" pitchFamily="34" charset="0"/>
              </a:rPr>
              <a:t> – 36 Countries, 4 mission languages</a:t>
            </a:r>
            <a:endParaRPr lang="en-US" sz="2000" dirty="0">
              <a:solidFill>
                <a:srgbClr val="0070C0"/>
              </a:solidFill>
              <a:latin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1EC5D-AFA9-4742-808B-00EEA4E286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80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002060"/>
                </a:solidFill>
                <a:latin typeface="Century Gothic" panose="020B0502020202020204" pitchFamily="34" charset="0"/>
                <a:cs typeface="Arial" panose="020B0604020202020204" pitchFamily="34" charset="0"/>
              </a:rPr>
              <a:t>In association with:</a:t>
            </a:r>
          </a:p>
          <a:p>
            <a:pPr lvl="1"/>
            <a:r>
              <a:rPr lang="en-US" sz="2400" dirty="0">
                <a:solidFill>
                  <a:srgbClr val="002060"/>
                </a:solidFill>
                <a:latin typeface="Century Gothic" panose="020B0502020202020204" pitchFamily="34" charset="0"/>
                <a:cs typeface="Arial" panose="020B0604020202020204" pitchFamily="34" charset="0"/>
              </a:rPr>
              <a:t>AFRICOM</a:t>
            </a:r>
            <a:r>
              <a:rPr lang="en-US" sz="2400" dirty="0">
                <a:solidFill>
                  <a:srgbClr val="0070C0"/>
                </a:solidFill>
                <a:latin typeface="Century Gothic" panose="020B0502020202020204" pitchFamily="34" charset="0"/>
                <a:cs typeface="Arial" panose="020B0604020202020204" pitchFamily="34" charset="0"/>
              </a:rPr>
              <a:t> – 32 Countries, 4 mission languages</a:t>
            </a:r>
            <a:endParaRPr lang="en-US" sz="2400" dirty="0">
              <a:latin typeface="Century Gothic" panose="020B0502020202020204" pitchFamily="34" charset="0"/>
              <a:cs typeface="Arial" panose="020B0604020202020204" pitchFamily="34" charset="0"/>
            </a:endParaRPr>
          </a:p>
          <a:p>
            <a:pPr lvl="1"/>
            <a:r>
              <a:rPr lang="en-US" sz="2400" dirty="0">
                <a:solidFill>
                  <a:srgbClr val="002060"/>
                </a:solidFill>
                <a:latin typeface="Century Gothic" panose="020B0502020202020204" pitchFamily="34" charset="0"/>
                <a:cs typeface="Arial" panose="020B0604020202020204" pitchFamily="34" charset="0"/>
              </a:rPr>
              <a:t>CENTCOM</a:t>
            </a:r>
            <a:r>
              <a:rPr lang="en-US" sz="2400" dirty="0">
                <a:solidFill>
                  <a:srgbClr val="0070C0"/>
                </a:solidFill>
                <a:latin typeface="Century Gothic" panose="020B0502020202020204" pitchFamily="34" charset="0"/>
                <a:cs typeface="Arial" panose="020B0604020202020204" pitchFamily="34" charset="0"/>
              </a:rPr>
              <a:t> – 18 Countries, 6 mission languages</a:t>
            </a:r>
          </a:p>
          <a:p>
            <a:pPr lvl="1"/>
            <a:r>
              <a:rPr lang="en-US" sz="2400" dirty="0">
                <a:solidFill>
                  <a:srgbClr val="002060"/>
                </a:solidFill>
                <a:latin typeface="Century Gothic" panose="020B0502020202020204" pitchFamily="34" charset="0"/>
                <a:cs typeface="Arial" panose="020B0604020202020204" pitchFamily="34" charset="0"/>
              </a:rPr>
              <a:t>PACOM</a:t>
            </a:r>
            <a:r>
              <a:rPr lang="en-US" sz="2400" dirty="0">
                <a:solidFill>
                  <a:srgbClr val="0070C0"/>
                </a:solidFill>
                <a:latin typeface="Century Gothic" panose="020B0502020202020204" pitchFamily="34" charset="0"/>
                <a:cs typeface="Arial" panose="020B0604020202020204" pitchFamily="34" charset="0"/>
              </a:rPr>
              <a:t> – 10 Countries, 3 mission languages</a:t>
            </a:r>
          </a:p>
          <a:p>
            <a:pPr lvl="1"/>
            <a:r>
              <a:rPr lang="en-US" sz="2400" dirty="0">
                <a:solidFill>
                  <a:srgbClr val="002060"/>
                </a:solidFill>
                <a:latin typeface="Century Gothic" panose="020B0502020202020204" pitchFamily="34" charset="0"/>
                <a:cs typeface="Arial" panose="020B0604020202020204" pitchFamily="34" charset="0"/>
              </a:rPr>
              <a:t>SOUTHCOM</a:t>
            </a:r>
            <a:r>
              <a:rPr lang="en-US" sz="2400" dirty="0">
                <a:solidFill>
                  <a:srgbClr val="0070C0"/>
                </a:solidFill>
                <a:latin typeface="Century Gothic" panose="020B0502020202020204" pitchFamily="34" charset="0"/>
                <a:cs typeface="Arial" panose="020B0604020202020204" pitchFamily="34" charset="0"/>
              </a:rPr>
              <a:t> – 36 Countries, 4 mission languages</a:t>
            </a:r>
            <a:endParaRPr lang="en-US" sz="2000" dirty="0">
              <a:solidFill>
                <a:srgbClr val="0070C0"/>
              </a:solidFill>
              <a:latin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1EC5D-AFA9-4742-808B-00EEA4E286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243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002060"/>
                </a:solidFill>
                <a:latin typeface="Century Gothic" panose="020B0502020202020204" pitchFamily="34" charset="0"/>
                <a:cs typeface="Arial" panose="020B0604020202020204" pitchFamily="34" charset="0"/>
              </a:rPr>
              <a:t>In association with:</a:t>
            </a:r>
          </a:p>
          <a:p>
            <a:pPr lvl="1"/>
            <a:r>
              <a:rPr lang="en-US" sz="2400" dirty="0">
                <a:solidFill>
                  <a:srgbClr val="002060"/>
                </a:solidFill>
                <a:latin typeface="Century Gothic" panose="020B0502020202020204" pitchFamily="34" charset="0"/>
                <a:cs typeface="Arial" panose="020B0604020202020204" pitchFamily="34" charset="0"/>
              </a:rPr>
              <a:t>AFRICOM</a:t>
            </a:r>
            <a:r>
              <a:rPr lang="en-US" sz="2400" dirty="0">
                <a:solidFill>
                  <a:srgbClr val="0070C0"/>
                </a:solidFill>
                <a:latin typeface="Century Gothic" panose="020B0502020202020204" pitchFamily="34" charset="0"/>
                <a:cs typeface="Arial" panose="020B0604020202020204" pitchFamily="34" charset="0"/>
              </a:rPr>
              <a:t> – 32 Countries, 4 mission languages</a:t>
            </a:r>
            <a:endParaRPr lang="en-US" sz="2400" dirty="0">
              <a:latin typeface="Century Gothic" panose="020B0502020202020204" pitchFamily="34" charset="0"/>
              <a:cs typeface="Arial" panose="020B0604020202020204" pitchFamily="34" charset="0"/>
            </a:endParaRPr>
          </a:p>
          <a:p>
            <a:pPr lvl="1"/>
            <a:r>
              <a:rPr lang="en-US" sz="2400" dirty="0">
                <a:solidFill>
                  <a:srgbClr val="002060"/>
                </a:solidFill>
                <a:latin typeface="Century Gothic" panose="020B0502020202020204" pitchFamily="34" charset="0"/>
                <a:cs typeface="Arial" panose="020B0604020202020204" pitchFamily="34" charset="0"/>
              </a:rPr>
              <a:t>CENTCOM</a:t>
            </a:r>
            <a:r>
              <a:rPr lang="en-US" sz="2400" dirty="0">
                <a:solidFill>
                  <a:srgbClr val="0070C0"/>
                </a:solidFill>
                <a:latin typeface="Century Gothic" panose="020B0502020202020204" pitchFamily="34" charset="0"/>
                <a:cs typeface="Arial" panose="020B0604020202020204" pitchFamily="34" charset="0"/>
              </a:rPr>
              <a:t> – 18 Countries, 6 mission languages</a:t>
            </a:r>
          </a:p>
          <a:p>
            <a:pPr lvl="1"/>
            <a:r>
              <a:rPr lang="en-US" sz="2400" dirty="0">
                <a:solidFill>
                  <a:srgbClr val="002060"/>
                </a:solidFill>
                <a:latin typeface="Century Gothic" panose="020B0502020202020204" pitchFamily="34" charset="0"/>
                <a:cs typeface="Arial" panose="020B0604020202020204" pitchFamily="34" charset="0"/>
              </a:rPr>
              <a:t>PACOM</a:t>
            </a:r>
            <a:r>
              <a:rPr lang="en-US" sz="2400" dirty="0">
                <a:solidFill>
                  <a:srgbClr val="0070C0"/>
                </a:solidFill>
                <a:latin typeface="Century Gothic" panose="020B0502020202020204" pitchFamily="34" charset="0"/>
                <a:cs typeface="Arial" panose="020B0604020202020204" pitchFamily="34" charset="0"/>
              </a:rPr>
              <a:t> – 10 Countries, 3 mission languages</a:t>
            </a:r>
          </a:p>
          <a:p>
            <a:pPr lvl="1"/>
            <a:r>
              <a:rPr lang="en-US" sz="2400" dirty="0">
                <a:solidFill>
                  <a:srgbClr val="002060"/>
                </a:solidFill>
                <a:latin typeface="Century Gothic" panose="020B0502020202020204" pitchFamily="34" charset="0"/>
                <a:cs typeface="Arial" panose="020B0604020202020204" pitchFamily="34" charset="0"/>
              </a:rPr>
              <a:t>SOUTHCOM</a:t>
            </a:r>
            <a:r>
              <a:rPr lang="en-US" sz="2400" dirty="0">
                <a:solidFill>
                  <a:srgbClr val="0070C0"/>
                </a:solidFill>
                <a:latin typeface="Century Gothic" panose="020B0502020202020204" pitchFamily="34" charset="0"/>
                <a:cs typeface="Arial" panose="020B0604020202020204" pitchFamily="34" charset="0"/>
              </a:rPr>
              <a:t> – 36 Countries, 4 mission languages</a:t>
            </a:r>
            <a:endParaRPr lang="en-US" sz="2000" dirty="0">
              <a:solidFill>
                <a:srgbClr val="0070C0"/>
              </a:solidFill>
              <a:latin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1EC5D-AFA9-4742-808B-00EEA4E286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977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51"/>
          <p:cNvSpPr/>
          <p:nvPr userDrawn="1"/>
        </p:nvSpPr>
        <p:spPr>
          <a:xfrm>
            <a:off x="0" y="0"/>
            <a:ext cx="9144000" cy="1160890"/>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164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Box 11"/>
          <p:cNvSpPr txBox="1"/>
          <p:nvPr userDrawn="1"/>
        </p:nvSpPr>
        <p:spPr>
          <a:xfrm>
            <a:off x="495300" y="1533627"/>
            <a:ext cx="8153400" cy="707886"/>
          </a:xfrm>
          <a:prstGeom prst="rect">
            <a:avLst/>
          </a:prstGeom>
          <a:noFill/>
        </p:spPr>
        <p:txBody>
          <a:bodyPr wrap="square" rtlCol="0">
            <a:spAutoFit/>
          </a:bodyPr>
          <a:lstStyle/>
          <a:p>
            <a:pPr algn="ctr"/>
            <a:r>
              <a:rPr lang="en-US" sz="4000" dirty="0">
                <a:solidFill>
                  <a:srgbClr val="164995"/>
                </a:solidFill>
                <a:latin typeface="Cambria" panose="02040503050406030204" pitchFamily="18" charset="0"/>
              </a:rPr>
              <a:t>DHRA Operations</a:t>
            </a:r>
          </a:p>
        </p:txBody>
      </p:sp>
      <p:pic>
        <p:nvPicPr>
          <p:cNvPr id="13" name="Picture 12"/>
          <p:cNvPicPr/>
          <p:nvPr userDrawn="1"/>
        </p:nvPicPr>
        <p:blipFill>
          <a:blip r:embed="rId2" cstate="print">
            <a:extLst>
              <a:ext uri="{28A0092B-C50C-407E-A947-70E740481C1C}">
                <a14:useLocalDpi xmlns:a14="http://schemas.microsoft.com/office/drawing/2010/main" val="0"/>
              </a:ext>
            </a:extLst>
          </a:blip>
          <a:srcRect/>
          <a:stretch/>
        </p:blipFill>
        <p:spPr bwMode="auto">
          <a:xfrm>
            <a:off x="6284107" y="3340589"/>
            <a:ext cx="1955063" cy="1955063"/>
          </a:xfrm>
          <a:prstGeom prst="rect">
            <a:avLst/>
          </a:prstGeom>
          <a:noFill/>
          <a:ln>
            <a:noFill/>
          </a:ln>
        </p:spPr>
      </p:pic>
      <p:sp>
        <p:nvSpPr>
          <p:cNvPr id="15" name="Title 1"/>
          <p:cNvSpPr>
            <a:spLocks noGrp="1"/>
          </p:cNvSpPr>
          <p:nvPr>
            <p:ph type="title" hasCustomPrompt="1"/>
          </p:nvPr>
        </p:nvSpPr>
        <p:spPr>
          <a:xfrm>
            <a:off x="495300" y="2756205"/>
            <a:ext cx="7886700" cy="1325563"/>
          </a:xfrm>
        </p:spPr>
        <p:txBody>
          <a:bodyPr/>
          <a:lstStyle>
            <a:lvl1pPr>
              <a:defRPr sz="4000">
                <a:solidFill>
                  <a:srgbClr val="164995"/>
                </a:solidFill>
              </a:defRPr>
            </a:lvl1pPr>
          </a:lstStyle>
          <a:p>
            <a:r>
              <a:rPr lang="en-US" sz="4400" dirty="0">
                <a:solidFill>
                  <a:srgbClr val="002D74"/>
                </a:solidFill>
                <a:latin typeface="Cambria" panose="02040503050406030204" pitchFamily="18" charset="0"/>
              </a:rPr>
              <a:t>Presentation title</a:t>
            </a:r>
            <a:endParaRPr lang="en-US" dirty="0"/>
          </a:p>
        </p:txBody>
      </p:sp>
      <p:sp>
        <p:nvSpPr>
          <p:cNvPr id="20" name="Text Placeholder 19"/>
          <p:cNvSpPr>
            <a:spLocks noGrp="1"/>
          </p:cNvSpPr>
          <p:nvPr>
            <p:ph type="body" sz="quarter" idx="12" hasCustomPrompt="1"/>
          </p:nvPr>
        </p:nvSpPr>
        <p:spPr>
          <a:xfrm>
            <a:off x="562660" y="4969500"/>
            <a:ext cx="5368925" cy="595225"/>
          </a:xfrm>
        </p:spPr>
        <p:txBody>
          <a:bodyPr>
            <a:normAutofit/>
          </a:bodyPr>
          <a:lstStyle>
            <a:lvl1pPr marL="0" indent="0">
              <a:buNone/>
              <a:defRPr sz="2200">
                <a:solidFill>
                  <a:srgbClr val="F3C727"/>
                </a:solidFill>
                <a:latin typeface="Cambria" panose="02040503050406030204" pitchFamily="18" charset="0"/>
              </a:defRPr>
            </a:lvl1pPr>
          </a:lstStyle>
          <a:p>
            <a:pPr lvl="0"/>
            <a:r>
              <a:rPr lang="en-US" dirty="0"/>
              <a:t>Author</a:t>
            </a:r>
          </a:p>
        </p:txBody>
      </p:sp>
      <p:sp>
        <p:nvSpPr>
          <p:cNvPr id="26" name="Text Placeholder 19"/>
          <p:cNvSpPr>
            <a:spLocks noGrp="1"/>
          </p:cNvSpPr>
          <p:nvPr>
            <p:ph type="body" sz="quarter" idx="14" hasCustomPrompt="1"/>
          </p:nvPr>
        </p:nvSpPr>
        <p:spPr>
          <a:xfrm>
            <a:off x="7261639" y="6193804"/>
            <a:ext cx="1197630" cy="399744"/>
          </a:xfrm>
        </p:spPr>
        <p:txBody>
          <a:bodyPr>
            <a:normAutofit/>
          </a:bodyPr>
          <a:lstStyle>
            <a:lvl1pPr marL="0" indent="0">
              <a:buNone/>
              <a:defRPr sz="1800">
                <a:solidFill>
                  <a:srgbClr val="164995"/>
                </a:solidFill>
                <a:latin typeface="Cambria" panose="02040503050406030204" pitchFamily="18" charset="0"/>
              </a:defRPr>
            </a:lvl1pPr>
          </a:lstStyle>
          <a:p>
            <a:pPr lvl="0"/>
            <a:r>
              <a:rPr lang="en-US" dirty="0"/>
              <a:t>&lt;Date&gt;</a:t>
            </a:r>
          </a:p>
        </p:txBody>
      </p:sp>
      <p:grpSp>
        <p:nvGrpSpPr>
          <p:cNvPr id="7" name="Group 6">
            <a:extLst>
              <a:ext uri="{FF2B5EF4-FFF2-40B4-BE49-F238E27FC236}">
                <a16:creationId xmlns:a16="http://schemas.microsoft.com/office/drawing/2014/main" id="{4DBF60A6-99B1-4768-AB63-AE027A2D118E}"/>
              </a:ext>
            </a:extLst>
          </p:cNvPr>
          <p:cNvGrpSpPr/>
          <p:nvPr userDrawn="1"/>
        </p:nvGrpSpPr>
        <p:grpSpPr>
          <a:xfrm>
            <a:off x="608965" y="2217480"/>
            <a:ext cx="7773035" cy="114300"/>
            <a:chOff x="608965" y="2217480"/>
            <a:chExt cx="7773035" cy="114300"/>
          </a:xfrm>
        </p:grpSpPr>
        <p:cxnSp>
          <p:nvCxnSpPr>
            <p:cNvPr id="9" name="Straight Connector 8">
              <a:extLst>
                <a:ext uri="{FF2B5EF4-FFF2-40B4-BE49-F238E27FC236}">
                  <a16:creationId xmlns:a16="http://schemas.microsoft.com/office/drawing/2014/main" id="{80E3C38E-2FE8-438E-B063-4D30E6CE3366}"/>
                </a:ext>
              </a:extLst>
            </p:cNvPr>
            <p:cNvCxnSpPr>
              <a:cxnSpLocks/>
            </p:cNvCxnSpPr>
            <p:nvPr userDrawn="1"/>
          </p:nvCxnSpPr>
          <p:spPr>
            <a:xfrm>
              <a:off x="608965" y="2283866"/>
              <a:ext cx="7773035" cy="0"/>
            </a:xfrm>
            <a:prstGeom prst="line">
              <a:avLst/>
            </a:prstGeom>
            <a:ln w="34925">
              <a:solidFill>
                <a:srgbClr val="F3C72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2DDA187-E9C8-4392-9D13-0D15F1C5FB43}"/>
                </a:ext>
              </a:extLst>
            </p:cNvPr>
            <p:cNvSpPr/>
            <p:nvPr userDrawn="1"/>
          </p:nvSpPr>
          <p:spPr>
            <a:xfrm>
              <a:off x="966297" y="2217480"/>
              <a:ext cx="114300" cy="114300"/>
            </a:xfrm>
            <a:prstGeom prst="rect">
              <a:avLst/>
            </a:prstGeom>
            <a:solidFill>
              <a:srgbClr val="1649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 name="Rectangle 3">
            <a:extLst>
              <a:ext uri="{FF2B5EF4-FFF2-40B4-BE49-F238E27FC236}">
                <a16:creationId xmlns:a16="http://schemas.microsoft.com/office/drawing/2014/main" id="{30309EC8-17F5-4E1D-ADE3-F0815757D8D0}"/>
              </a:ext>
            </a:extLst>
          </p:cNvPr>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D3E036AD-A3AE-47DC-A8A1-BF2138E6BE74}"/>
              </a:ext>
            </a:extLst>
          </p:cNvPr>
          <p:cNvSpPr>
            <a:spLocks noChangeArrowheads="1"/>
          </p:cNvSpPr>
          <p:nvPr userDrawn="1"/>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3287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5EC5FC-CC7F-452E-93D6-839178893493}" type="slidenum">
              <a:rPr lang="en-US" smtClean="0"/>
              <a:t>‹#›</a:t>
            </a:fld>
            <a:endParaRPr lang="en-US" dirty="0"/>
          </a:p>
        </p:txBody>
      </p:sp>
    </p:spTree>
    <p:extLst>
      <p:ext uri="{BB962C8B-B14F-4D97-AF65-F5344CB8AC3E}">
        <p14:creationId xmlns:p14="http://schemas.microsoft.com/office/powerpoint/2010/main" val="48632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5EC5FC-CC7F-452E-93D6-839178893493}" type="slidenum">
              <a:rPr lang="en-US" smtClean="0"/>
              <a:t>‹#›</a:t>
            </a:fld>
            <a:endParaRPr lang="en-US" dirty="0"/>
          </a:p>
        </p:txBody>
      </p:sp>
    </p:spTree>
    <p:extLst>
      <p:ext uri="{BB962C8B-B14F-4D97-AF65-F5344CB8AC3E}">
        <p14:creationId xmlns:p14="http://schemas.microsoft.com/office/powerpoint/2010/main" val="385111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5EC5FC-CC7F-452E-93D6-839178893493}" type="slidenum">
              <a:rPr lang="en-US" smtClean="0"/>
              <a:t>‹#›</a:t>
            </a:fld>
            <a:endParaRPr lang="en-US" dirty="0"/>
          </a:p>
        </p:txBody>
      </p:sp>
    </p:spTree>
    <p:extLst>
      <p:ext uri="{BB962C8B-B14F-4D97-AF65-F5344CB8AC3E}">
        <p14:creationId xmlns:p14="http://schemas.microsoft.com/office/powerpoint/2010/main" val="3224471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5EC5FC-CC7F-452E-93D6-839178893493}" type="slidenum">
              <a:rPr lang="en-US" smtClean="0"/>
              <a:t>‹#›</a:t>
            </a:fld>
            <a:endParaRPr lang="en-US" dirty="0"/>
          </a:p>
        </p:txBody>
      </p:sp>
    </p:spTree>
    <p:extLst>
      <p:ext uri="{BB962C8B-B14F-4D97-AF65-F5344CB8AC3E}">
        <p14:creationId xmlns:p14="http://schemas.microsoft.com/office/powerpoint/2010/main" val="94846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5EC5FC-CC7F-452E-93D6-839178893493}" type="slidenum">
              <a:rPr lang="en-US" smtClean="0"/>
              <a:t>‹#›</a:t>
            </a:fld>
            <a:endParaRPr lang="en-US" dirty="0"/>
          </a:p>
        </p:txBody>
      </p:sp>
    </p:spTree>
    <p:extLst>
      <p:ext uri="{BB962C8B-B14F-4D97-AF65-F5344CB8AC3E}">
        <p14:creationId xmlns:p14="http://schemas.microsoft.com/office/powerpoint/2010/main" val="4132025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dirty="0"/>
          </a:p>
        </p:txBody>
      </p:sp>
    </p:spTree>
    <p:extLst>
      <p:ext uri="{BB962C8B-B14F-4D97-AF65-F5344CB8AC3E}">
        <p14:creationId xmlns:p14="http://schemas.microsoft.com/office/powerpoint/2010/main" val="2737684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dirty="0"/>
          </a:p>
        </p:txBody>
      </p:sp>
    </p:spTree>
    <p:extLst>
      <p:ext uri="{BB962C8B-B14F-4D97-AF65-F5344CB8AC3E}">
        <p14:creationId xmlns:p14="http://schemas.microsoft.com/office/powerpoint/2010/main" val="1934123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7"/>
          <p:cNvSpPr>
            <a:spLocks noGrp="1" noChangeArrowheads="1"/>
          </p:cNvSpPr>
          <p:nvPr>
            <p:ph type="sldNum" sz="quarter" idx="10"/>
          </p:nvPr>
        </p:nvSpPr>
        <p:spPr/>
        <p:txBody>
          <a:bodyPr/>
          <a:lstStyle>
            <a:lvl1pPr>
              <a:defRPr/>
            </a:lvl1pPr>
          </a:lstStyle>
          <a:p>
            <a:pPr>
              <a:defRPr/>
            </a:pPr>
            <a:fld id="{EF7B0245-FEE1-4074-89C9-E75DF1B74B08}" type="slidenum">
              <a:rPr lang="en-US"/>
              <a:pPr>
                <a:defRPr/>
              </a:pPr>
              <a:t>‹#›</a:t>
            </a:fld>
            <a:endParaRPr lang="en-US" dirty="0"/>
          </a:p>
        </p:txBody>
      </p:sp>
    </p:spTree>
    <p:extLst>
      <p:ext uri="{BB962C8B-B14F-4D97-AF65-F5344CB8AC3E}">
        <p14:creationId xmlns:p14="http://schemas.microsoft.com/office/powerpoint/2010/main" val="360465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925" y="677089"/>
            <a:ext cx="7886700" cy="1325563"/>
          </a:xfrm>
        </p:spPr>
        <p:txBody>
          <a:bodyPr/>
          <a:lstStyle>
            <a:lvl1pPr>
              <a:defRPr>
                <a:solidFill>
                  <a:srgbClr val="164995"/>
                </a:solidFill>
              </a:defRPr>
            </a:lvl1pPr>
          </a:lstStyle>
          <a:p>
            <a:r>
              <a:rPr lang="en-US" dirty="0"/>
              <a:t>Headline Goes Here</a:t>
            </a:r>
          </a:p>
        </p:txBody>
      </p:sp>
      <p:sp>
        <p:nvSpPr>
          <p:cNvPr id="3" name="Content Placeholder 2"/>
          <p:cNvSpPr>
            <a:spLocks noGrp="1"/>
          </p:cNvSpPr>
          <p:nvPr>
            <p:ph idx="1" hasCustomPrompt="1"/>
          </p:nvPr>
        </p:nvSpPr>
        <p:spPr>
          <a:xfrm>
            <a:off x="687705" y="2002652"/>
            <a:ext cx="7886700" cy="4351338"/>
          </a:xfrm>
        </p:spPr>
        <p:txBody>
          <a:bodyPr/>
          <a:lstStyle>
            <a:lvl1pPr marL="0" indent="0">
              <a:buNone/>
              <a:defRPr>
                <a:solidFill>
                  <a:srgbClr val="164995"/>
                </a:solidFill>
              </a:defRPr>
            </a:lvl1pPr>
            <a:lvl2pPr marL="742950" indent="-285750">
              <a:buClr>
                <a:srgbClr val="213E63"/>
              </a:buClr>
              <a:buFont typeface="Wingdings" panose="05000000000000000000" pitchFamily="2" charset="2"/>
              <a:buChar char="Ø"/>
              <a:defRPr>
                <a:solidFill>
                  <a:srgbClr val="164995"/>
                </a:solidFill>
              </a:defRPr>
            </a:lvl2pPr>
            <a:lvl3pPr marL="1200150" indent="-285750">
              <a:buClr>
                <a:srgbClr val="213E63"/>
              </a:buClr>
              <a:buFont typeface="Wingdings" panose="05000000000000000000" pitchFamily="2" charset="2"/>
              <a:buChar char="Ø"/>
              <a:defRPr>
                <a:solidFill>
                  <a:srgbClr val="164995"/>
                </a:solidFill>
              </a:defRPr>
            </a:lvl3pPr>
          </a:lstStyle>
          <a:p>
            <a:r>
              <a:rPr lang="en-US" dirty="0" err="1">
                <a:latin typeface="Times New Roman" panose="02020603050405020304" pitchFamily="18" charset="0"/>
                <a:cs typeface="Times New Roman" panose="02020603050405020304" pitchFamily="18" charset="0"/>
              </a:rPr>
              <a:t>Sed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perspiciatis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omnis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natus</a:t>
            </a:r>
            <a:r>
              <a:rPr lang="en-US" dirty="0">
                <a:latin typeface="Times New Roman" panose="02020603050405020304" pitchFamily="18" charset="0"/>
                <a:cs typeface="Times New Roman" panose="02020603050405020304" pitchFamily="18" charset="0"/>
              </a:rPr>
              <a:t> error sit </a:t>
            </a:r>
            <a:r>
              <a:rPr lang="en-US" dirty="0" err="1">
                <a:latin typeface="Times New Roman" panose="02020603050405020304" pitchFamily="18" charset="0"/>
                <a:cs typeface="Times New Roman" panose="02020603050405020304" pitchFamily="18" charset="0"/>
              </a:rPr>
              <a:t>voluptatem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accusantium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doloremque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laudantium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totam</a:t>
            </a:r>
            <a:r>
              <a:rPr lang="en-US" dirty="0">
                <a:latin typeface="Times New Roman" panose="02020603050405020304" pitchFamily="18" charset="0"/>
                <a:cs typeface="Times New Roman" panose="02020603050405020304" pitchFamily="18" charset="0"/>
              </a:rPr>
              <a:t> rem </a:t>
            </a:r>
            <a:r>
              <a:rPr lang="en-US" dirty="0" err="1">
                <a:latin typeface="Times New Roman" panose="02020603050405020304" pitchFamily="18" charset="0"/>
                <a:cs typeface="Times New Roman" panose="02020603050405020304" pitchFamily="18" charset="0"/>
              </a:rPr>
              <a:t>aperiam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eaque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ipsa</a:t>
            </a:r>
            <a:r>
              <a:rPr lang="en-US" dirty="0">
                <a:latin typeface="Times New Roman" panose="02020603050405020304" pitchFamily="18" charset="0"/>
                <a:cs typeface="Times New Roman" panose="02020603050405020304" pitchFamily="18" charset="0"/>
              </a:rPr>
              <a:t> quae ab </a:t>
            </a:r>
            <a:r>
              <a:rPr lang="en-US" dirty="0" err="1">
                <a:latin typeface="Times New Roman" panose="02020603050405020304" pitchFamily="18" charset="0"/>
                <a:cs typeface="Times New Roman" panose="02020603050405020304" pitchFamily="18" charset="0"/>
              </a:rPr>
              <a:t>illo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inventore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veritatis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742950" lvl="1" indent="-285750">
              <a:buClr>
                <a:srgbClr val="213E63"/>
              </a:buCl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Doloremque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laudantium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totam</a:t>
            </a:r>
            <a:r>
              <a:rPr lang="en-US" dirty="0">
                <a:latin typeface="Times New Roman" panose="02020603050405020304" pitchFamily="18" charset="0"/>
                <a:cs typeface="Times New Roman" panose="02020603050405020304" pitchFamily="18" charset="0"/>
              </a:rPr>
              <a:t> rem </a:t>
            </a:r>
            <a:r>
              <a:rPr lang="en-US" dirty="0" err="1">
                <a:latin typeface="Times New Roman" panose="02020603050405020304" pitchFamily="18" charset="0"/>
                <a:cs typeface="Times New Roman" panose="02020603050405020304" pitchFamily="18" charset="0"/>
              </a:rPr>
              <a:t>aperiam</a:t>
            </a:r>
            <a:r>
              <a:rPr lang="en-US" dirty="0">
                <a:latin typeface="Times New Roman" panose="02020603050405020304" pitchFamily="18" charset="0"/>
                <a:cs typeface="Times New Roman" panose="02020603050405020304" pitchFamily="18" charset="0"/>
              </a:rPr>
              <a:t>, </a:t>
            </a:r>
          </a:p>
          <a:p>
            <a:pPr marL="742950" lvl="1" indent="-285750">
              <a:buClr>
                <a:srgbClr val="213E63"/>
              </a:buCl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Eaque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ipsa</a:t>
            </a:r>
            <a:r>
              <a:rPr lang="en-US" dirty="0">
                <a:latin typeface="Times New Roman" panose="02020603050405020304" pitchFamily="18" charset="0"/>
                <a:cs typeface="Times New Roman" panose="02020603050405020304" pitchFamily="18" charset="0"/>
              </a:rPr>
              <a:t> quae ab </a:t>
            </a:r>
            <a:r>
              <a:rPr lang="en-US" dirty="0" err="1">
                <a:latin typeface="Times New Roman" panose="02020603050405020304" pitchFamily="18" charset="0"/>
                <a:cs typeface="Times New Roman" panose="02020603050405020304" pitchFamily="18" charset="0"/>
              </a:rPr>
              <a:t>illo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inventore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veritatis</a:t>
            </a:r>
            <a:r>
              <a:rPr lang="en-US" dirty="0">
                <a:latin typeface="Times New Roman" panose="02020603050405020304" pitchFamily="18" charset="0"/>
                <a:cs typeface="Times New Roman" panose="02020603050405020304" pitchFamily="18" charset="0"/>
              </a:rPr>
              <a:t> et quasi </a:t>
            </a:r>
            <a:r>
              <a:rPr lang="en-US" dirty="0" err="1">
                <a:latin typeface="Times New Roman" panose="02020603050405020304" pitchFamily="18" charset="0"/>
                <a:cs typeface="Times New Roman" panose="02020603050405020304" pitchFamily="18" charset="0"/>
              </a:rPr>
              <a:t>architecto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beatae</a:t>
            </a:r>
            <a:r>
              <a:rPr lang="en-US" dirty="0">
                <a:latin typeface="Times New Roman" panose="02020603050405020304" pitchFamily="18" charset="0"/>
                <a:cs typeface="Times New Roman" panose="02020603050405020304" pitchFamily="18" charset="0"/>
              </a:rPr>
              <a:t> vitae dicta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explicabo</a:t>
            </a:r>
            <a:r>
              <a:rPr lang="en-US" dirty="0">
                <a:latin typeface="Times New Roman" panose="02020603050405020304" pitchFamily="18" charset="0"/>
                <a:cs typeface="Times New Roman" panose="02020603050405020304" pitchFamily="18" charset="0"/>
              </a:rPr>
              <a:t>.</a:t>
            </a:r>
          </a:p>
          <a:p>
            <a:pPr marL="1200150" lvl="2" indent="-285750">
              <a:buClr>
                <a:srgbClr val="213E63"/>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Nemo </a:t>
            </a:r>
            <a:r>
              <a:rPr lang="en-US" dirty="0" err="1">
                <a:latin typeface="Times New Roman" panose="02020603050405020304" pitchFamily="18" charset="0"/>
                <a:cs typeface="Times New Roman" panose="02020603050405020304" pitchFamily="18" charset="0"/>
              </a:rPr>
              <a:t>enim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ipsam</a:t>
            </a:r>
            <a:r>
              <a:rPr lang="en-US" dirty="0">
                <a:latin typeface="Times New Roman" panose="02020603050405020304" pitchFamily="18" charset="0"/>
                <a:cs typeface="Times New Roman" panose="02020603050405020304" pitchFamily="18" charset="0"/>
              </a:rPr>
              <a:t> </a:t>
            </a:r>
          </a:p>
          <a:p>
            <a:pPr marL="1200150" lvl="2" indent="-285750">
              <a:buClr>
                <a:srgbClr val="213E63"/>
              </a:buCl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Voluptatem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voluptas</a:t>
            </a:r>
            <a:r>
              <a:rPr lang="en-US" dirty="0">
                <a:latin typeface="Times New Roman" panose="02020603050405020304" pitchFamily="18" charset="0"/>
                <a:cs typeface="Times New Roman" panose="02020603050405020304" pitchFamily="18" charset="0"/>
              </a:rPr>
              <a:t> </a:t>
            </a:r>
          </a:p>
          <a:p>
            <a:pPr marL="1200150" lvl="2" indent="-285750">
              <a:buClr>
                <a:srgbClr val="213E63"/>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Sit </a:t>
            </a:r>
            <a:r>
              <a:rPr lang="en-US" dirty="0" err="1">
                <a:latin typeface="Times New Roman" panose="02020603050405020304" pitchFamily="18" charset="0"/>
                <a:cs typeface="Times New Roman" panose="02020603050405020304" pitchFamily="18" charset="0"/>
              </a:rPr>
              <a:t>aspernatur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odit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aut</a:t>
            </a:r>
            <a:r>
              <a:rPr lang="en-US" dirty="0">
                <a:latin typeface="Times New Roman" panose="02020603050405020304" pitchFamily="18" charset="0"/>
                <a:cs typeface="Times New Roman" panose="02020603050405020304" pitchFamily="18" charset="0"/>
              </a:rPr>
              <a:t> fugit, </a:t>
            </a:r>
            <a:r>
              <a:rPr lang="en-US" dirty="0" err="1">
                <a:latin typeface="Times New Roman" panose="02020603050405020304" pitchFamily="18" charset="0"/>
                <a:cs typeface="Times New Roman" panose="02020603050405020304" pitchFamily="18" charset="0"/>
              </a:rPr>
              <a:t>sed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quia</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Sed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consequuntur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magni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dolores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eos</a:t>
            </a:r>
            <a:r>
              <a:rPr lang="en-US" dirty="0">
                <a:latin typeface="Times New Roman" panose="02020603050405020304" pitchFamily="18" charset="0"/>
                <a:cs typeface="Times New Roman" panose="02020603050405020304" pitchFamily="18" charset="0"/>
              </a:rPr>
              <a:t> qui </a:t>
            </a:r>
            <a:r>
              <a:rPr lang="en-US" dirty="0" err="1">
                <a:latin typeface="Times New Roman" panose="02020603050405020304" pitchFamily="18" charset="0"/>
                <a:cs typeface="Times New Roman" panose="02020603050405020304" pitchFamily="18" charset="0"/>
              </a:rPr>
              <a:t>ratione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voluptatem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sequi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nesciunt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porro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quisquam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a:t>
            </a:r>
            <a:r>
              <a:rPr lang="en-US" dirty="0">
                <a:latin typeface="Times New Roman" panose="02020603050405020304" pitchFamily="18" charset="0"/>
                <a:cs typeface="Times New Roman" panose="02020603050405020304" pitchFamily="18" charset="0"/>
              </a:rPr>
              <a:t>, qui </a:t>
            </a:r>
            <a:r>
              <a:rPr lang="en-US" dirty="0" err="1">
                <a:latin typeface="Times New Roman" panose="02020603050405020304" pitchFamily="18" charset="0"/>
                <a:cs typeface="Times New Roman" panose="02020603050405020304" pitchFamily="18" charset="0"/>
              </a:rPr>
              <a:t>dolorem</a:t>
            </a:r>
            <a:endParaRPr lang="en-US" dirty="0">
              <a:latin typeface="Times New Roman" panose="02020603050405020304" pitchFamily="18" charset="0"/>
              <a:cs typeface="Times New Roman" panose="02020603050405020304" pitchFamily="18" charset="0"/>
            </a:endParaRPr>
          </a:p>
        </p:txBody>
      </p:sp>
      <p:pic>
        <p:nvPicPr>
          <p:cNvPr id="9"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25" y="33978"/>
            <a:ext cx="897619" cy="89687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17458" y="38229"/>
            <a:ext cx="913894" cy="913894"/>
          </a:xfrm>
          <a:prstGeom prst="rect">
            <a:avLst/>
          </a:prstGeom>
        </p:spPr>
      </p:pic>
      <p:sp>
        <p:nvSpPr>
          <p:cNvPr id="8" name="Slide Number Placeholder 6"/>
          <p:cNvSpPr>
            <a:spLocks noGrp="1"/>
          </p:cNvSpPr>
          <p:nvPr>
            <p:ph type="sldNum" sz="quarter" idx="12"/>
          </p:nvPr>
        </p:nvSpPr>
        <p:spPr>
          <a:xfrm>
            <a:off x="6599959" y="6637208"/>
            <a:ext cx="2171156" cy="365125"/>
          </a:xfrm>
        </p:spPr>
        <p:txBody>
          <a:bodyPr/>
          <a:lstStyle>
            <a:lvl1pPr>
              <a:defRPr>
                <a:solidFill>
                  <a:srgbClr val="164995"/>
                </a:solidFill>
              </a:defRPr>
            </a:lvl1pPr>
          </a:lstStyle>
          <a:p>
            <a:fld id="{4DAF4A82-A386-47B8-82F5-1CAA1B1C32CB}" type="slidenum">
              <a:rPr lang="en-US" smtClean="0"/>
              <a:pPr/>
              <a:t>‹#›</a:t>
            </a:fld>
            <a:endParaRPr lang="en-US" dirty="0">
              <a:solidFill>
                <a:srgbClr val="164995"/>
              </a:solidFill>
            </a:endParaRPr>
          </a:p>
        </p:txBody>
      </p:sp>
    </p:spTree>
    <p:extLst>
      <p:ext uri="{BB962C8B-B14F-4D97-AF65-F5344CB8AC3E}">
        <p14:creationId xmlns:p14="http://schemas.microsoft.com/office/powerpoint/2010/main" val="171364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Chart/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534" y="677088"/>
            <a:ext cx="7886700" cy="1325563"/>
          </a:xfrm>
        </p:spPr>
        <p:txBody>
          <a:bodyPr/>
          <a:lstStyle>
            <a:lvl1pPr>
              <a:defRPr>
                <a:solidFill>
                  <a:srgbClr val="002D74"/>
                </a:solidFill>
              </a:defRPr>
            </a:lvl1pPr>
          </a:lstStyle>
          <a:p>
            <a:r>
              <a:rPr lang="en-US" dirty="0"/>
              <a:t>Headline Goes Here</a:t>
            </a:r>
          </a:p>
        </p:txBody>
      </p:sp>
      <p:sp>
        <p:nvSpPr>
          <p:cNvPr id="4" name="Content Placeholder 3"/>
          <p:cNvSpPr>
            <a:spLocks noGrp="1"/>
          </p:cNvSpPr>
          <p:nvPr>
            <p:ph sz="half" idx="2" hasCustomPrompt="1"/>
          </p:nvPr>
        </p:nvSpPr>
        <p:spPr>
          <a:xfrm>
            <a:off x="4688205" y="1861847"/>
            <a:ext cx="3886200" cy="4064000"/>
          </a:xfrm>
        </p:spPr>
        <p:txBody>
          <a:bodyPr/>
          <a:lstStyle>
            <a:lvl1pPr marL="0" indent="0">
              <a:buNone/>
              <a:defRPr/>
            </a:lvl1pPr>
            <a:lvl2pPr marL="742950" indent="-285750">
              <a:buClr>
                <a:srgbClr val="213E63"/>
              </a:buClr>
              <a:buFont typeface="Wingdings" panose="05000000000000000000" pitchFamily="2" charset="2"/>
              <a:buChar char="Ø"/>
              <a:defRPr/>
            </a:lvl2pPr>
          </a:lstStyle>
          <a:p>
            <a:r>
              <a:rPr lang="en-US" dirty="0" err="1">
                <a:latin typeface="Times New Roman" panose="02020603050405020304" pitchFamily="18" charset="0"/>
                <a:cs typeface="Times New Roman" panose="02020603050405020304" pitchFamily="18" charset="0"/>
              </a:rPr>
              <a:t>Sed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perspiciatis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omnis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natus</a:t>
            </a:r>
            <a:r>
              <a:rPr lang="en-US" dirty="0">
                <a:latin typeface="Times New Roman" panose="02020603050405020304" pitchFamily="18" charset="0"/>
                <a:cs typeface="Times New Roman" panose="02020603050405020304" pitchFamily="18" charset="0"/>
              </a:rPr>
              <a:t> error sit </a:t>
            </a:r>
            <a:r>
              <a:rPr lang="en-US" dirty="0" err="1">
                <a:latin typeface="Times New Roman" panose="02020603050405020304" pitchFamily="18" charset="0"/>
                <a:cs typeface="Times New Roman" panose="02020603050405020304" pitchFamily="18" charset="0"/>
              </a:rPr>
              <a:t>voluptatem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accusantium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doloremque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laudantium</a:t>
            </a:r>
            <a:r>
              <a:rPr lang="en-US" dirty="0">
                <a:latin typeface="Times New Roman" panose="02020603050405020304" pitchFamily="18" charset="0"/>
                <a:cs typeface="Times New Roman" panose="02020603050405020304" pitchFamily="18" charset="0"/>
              </a:rPr>
              <a:t>.</a:t>
            </a:r>
          </a:p>
          <a:p>
            <a:pPr marL="742950" lvl="1" indent="-285750">
              <a:buClr>
                <a:srgbClr val="213E63"/>
              </a:buCl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Doloremque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laudantium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totam</a:t>
            </a:r>
            <a:r>
              <a:rPr lang="en-US" dirty="0">
                <a:latin typeface="Times New Roman" panose="02020603050405020304" pitchFamily="18" charset="0"/>
                <a:cs typeface="Times New Roman" panose="02020603050405020304" pitchFamily="18" charset="0"/>
              </a:rPr>
              <a:t> rem </a:t>
            </a:r>
            <a:r>
              <a:rPr lang="en-US" dirty="0" err="1">
                <a:latin typeface="Times New Roman" panose="02020603050405020304" pitchFamily="18" charset="0"/>
                <a:cs typeface="Times New Roman" panose="02020603050405020304" pitchFamily="18" charset="0"/>
              </a:rPr>
              <a:t>aperiam</a:t>
            </a:r>
            <a:r>
              <a:rPr lang="en-US" dirty="0">
                <a:latin typeface="Times New Roman" panose="02020603050405020304" pitchFamily="18" charset="0"/>
                <a:cs typeface="Times New Roman" panose="02020603050405020304" pitchFamily="18" charset="0"/>
              </a:rPr>
              <a:t>, </a:t>
            </a:r>
          </a:p>
          <a:p>
            <a:pPr marL="742950" lvl="1" indent="-285750">
              <a:buClr>
                <a:srgbClr val="213E63"/>
              </a:buCl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Eaque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ipsa</a:t>
            </a:r>
            <a:r>
              <a:rPr lang="en-US" dirty="0">
                <a:latin typeface="Times New Roman" panose="02020603050405020304" pitchFamily="18" charset="0"/>
                <a:cs typeface="Times New Roman" panose="02020603050405020304" pitchFamily="18" charset="0"/>
              </a:rPr>
              <a:t> quae ab </a:t>
            </a:r>
            <a:r>
              <a:rPr lang="en-US" dirty="0" err="1">
                <a:latin typeface="Times New Roman" panose="02020603050405020304" pitchFamily="18" charset="0"/>
                <a:cs typeface="Times New Roman" panose="02020603050405020304" pitchFamily="18" charset="0"/>
              </a:rPr>
              <a:t>illo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inventore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veritatis</a:t>
            </a:r>
            <a:r>
              <a:rPr lang="en-US" dirty="0">
                <a:latin typeface="Times New Roman" panose="02020603050405020304" pitchFamily="18" charset="0"/>
                <a:cs typeface="Times New Roman" panose="02020603050405020304" pitchFamily="18" charset="0"/>
              </a:rPr>
              <a:t> et quasi </a:t>
            </a:r>
            <a:r>
              <a:rPr lang="en-US" dirty="0" err="1">
                <a:latin typeface="Times New Roman" panose="02020603050405020304" pitchFamily="18" charset="0"/>
                <a:cs typeface="Times New Roman" panose="02020603050405020304" pitchFamily="18" charset="0"/>
              </a:rPr>
              <a:t>architecto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beatae</a:t>
            </a:r>
            <a:r>
              <a:rPr lang="en-US" dirty="0">
                <a:latin typeface="Times New Roman" panose="02020603050405020304" pitchFamily="18" charset="0"/>
                <a:cs typeface="Times New Roman" panose="02020603050405020304" pitchFamily="18" charset="0"/>
              </a:rPr>
              <a:t> vitae dicta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explicabo</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Sed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consequuntur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magni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dolores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eos</a:t>
            </a:r>
            <a:r>
              <a:rPr lang="en-US" dirty="0">
                <a:latin typeface="Times New Roman" panose="02020603050405020304" pitchFamily="18" charset="0"/>
                <a:cs typeface="Times New Roman" panose="02020603050405020304" pitchFamily="18" charset="0"/>
              </a:rPr>
              <a:t> qui </a:t>
            </a:r>
            <a:r>
              <a:rPr lang="en-US" dirty="0" err="1">
                <a:latin typeface="Times New Roman" panose="02020603050405020304" pitchFamily="18" charset="0"/>
                <a:cs typeface="Times New Roman" panose="02020603050405020304" pitchFamily="18" charset="0"/>
              </a:rPr>
              <a:t>ratione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voluptatem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sequi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nesciunt</a:t>
            </a:r>
            <a:r>
              <a:rPr lang="en-US" dirty="0">
                <a:latin typeface="Times New Roman" panose="02020603050405020304" pitchFamily="18" charset="0"/>
                <a:cs typeface="Times New Roman" panose="02020603050405020304" pitchFamily="18" charset="0"/>
              </a:rPr>
              <a:t>. </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11592" y="26442"/>
            <a:ext cx="925626" cy="925626"/>
          </a:xfrm>
          <a:prstGeom prst="rect">
            <a:avLst/>
          </a:prstGeom>
        </p:spPr>
      </p:pic>
      <p:sp>
        <p:nvSpPr>
          <p:cNvPr id="7" name="Slide Number Placeholder 6"/>
          <p:cNvSpPr>
            <a:spLocks noGrp="1"/>
          </p:cNvSpPr>
          <p:nvPr>
            <p:ph type="sldNum" sz="quarter" idx="12"/>
          </p:nvPr>
        </p:nvSpPr>
        <p:spPr>
          <a:xfrm>
            <a:off x="6572250" y="6650636"/>
            <a:ext cx="2171156" cy="365125"/>
          </a:xfrm>
        </p:spPr>
        <p:txBody>
          <a:bodyPr/>
          <a:lstStyle/>
          <a:p>
            <a:fld id="{4DAF4A82-A386-47B8-82F5-1CAA1B1C32CB}" type="slidenum">
              <a:rPr lang="en-US" smtClean="0"/>
              <a:t>‹#›</a:t>
            </a:fld>
            <a:endParaRPr lang="en-US" dirty="0"/>
          </a:p>
        </p:txBody>
      </p:sp>
      <p:pic>
        <p:nvPicPr>
          <p:cNvPr id="9" name="Content Placeholder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725" y="33978"/>
            <a:ext cx="897619" cy="896871"/>
          </a:xfrm>
          <a:prstGeom prst="rect">
            <a:avLst/>
          </a:prstGeom>
        </p:spPr>
      </p:pic>
      <p:sp>
        <p:nvSpPr>
          <p:cNvPr id="15" name="Chart Placeholder 14"/>
          <p:cNvSpPr>
            <a:spLocks noGrp="1"/>
          </p:cNvSpPr>
          <p:nvPr>
            <p:ph type="chart" sz="quarter" idx="13"/>
          </p:nvPr>
        </p:nvSpPr>
        <p:spPr>
          <a:xfrm>
            <a:off x="534988" y="1862138"/>
            <a:ext cx="3889375" cy="4064000"/>
          </a:xfrm>
        </p:spPr>
        <p:txBody>
          <a:bodyPr/>
          <a:lstStyle/>
          <a:p>
            <a:r>
              <a:rPr lang="en-US" dirty="0"/>
              <a:t>Click icon to add chart</a:t>
            </a:r>
          </a:p>
        </p:txBody>
      </p:sp>
    </p:spTree>
    <p:extLst>
      <p:ext uri="{BB962C8B-B14F-4D97-AF65-F5344CB8AC3E}">
        <p14:creationId xmlns:p14="http://schemas.microsoft.com/office/powerpoint/2010/main" val="381393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amp;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534" y="669926"/>
            <a:ext cx="7886700" cy="1325563"/>
          </a:xfrm>
        </p:spPr>
        <p:txBody>
          <a:bodyPr/>
          <a:lstStyle>
            <a:lvl1pPr>
              <a:defRPr>
                <a:solidFill>
                  <a:srgbClr val="002D74"/>
                </a:solidFill>
              </a:defRPr>
            </a:lvl1pPr>
          </a:lstStyle>
          <a:p>
            <a:r>
              <a:rPr lang="en-US" dirty="0"/>
              <a:t>Headline Goes Here</a:t>
            </a:r>
          </a:p>
        </p:txBody>
      </p:sp>
      <p:pic>
        <p:nvPicPr>
          <p:cNvPr id="9"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25" y="33978"/>
            <a:ext cx="897619" cy="89687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17458" y="38229"/>
            <a:ext cx="913894" cy="913894"/>
          </a:xfrm>
          <a:prstGeom prst="rect">
            <a:avLst/>
          </a:prstGeom>
        </p:spPr>
      </p:pic>
      <p:sp>
        <p:nvSpPr>
          <p:cNvPr id="5" name="Slide Number Placeholder 4"/>
          <p:cNvSpPr>
            <a:spLocks noGrp="1"/>
          </p:cNvSpPr>
          <p:nvPr>
            <p:ph type="sldNum" sz="quarter" idx="12"/>
          </p:nvPr>
        </p:nvSpPr>
        <p:spPr>
          <a:xfrm>
            <a:off x="6679907" y="6632165"/>
            <a:ext cx="2057400" cy="365125"/>
          </a:xfrm>
        </p:spPr>
        <p:txBody>
          <a:bodyPr/>
          <a:lstStyle/>
          <a:p>
            <a:fld id="{4DAF4A82-A386-47B8-82F5-1CAA1B1C32CB}" type="slidenum">
              <a:rPr lang="en-US" smtClean="0"/>
              <a:t>‹#›</a:t>
            </a:fld>
            <a:endParaRPr lang="en-US" dirty="0"/>
          </a:p>
        </p:txBody>
      </p:sp>
      <p:sp>
        <p:nvSpPr>
          <p:cNvPr id="12" name="Text Placeholder 11"/>
          <p:cNvSpPr>
            <a:spLocks noGrp="1"/>
          </p:cNvSpPr>
          <p:nvPr>
            <p:ph type="body" sz="quarter" idx="14" hasCustomPrompt="1"/>
          </p:nvPr>
        </p:nvSpPr>
        <p:spPr>
          <a:xfrm>
            <a:off x="3493632" y="4632325"/>
            <a:ext cx="1968500" cy="325437"/>
          </a:xfrm>
        </p:spPr>
        <p:txBody>
          <a:bodyPr>
            <a:normAutofit/>
          </a:bodyPr>
          <a:lstStyle>
            <a:lvl1pPr marL="0" indent="0" algn="ctr">
              <a:buNone/>
              <a:defRPr sz="1400" b="1"/>
            </a:lvl1pPr>
          </a:lstStyle>
          <a:p>
            <a:pPr lvl="0"/>
            <a:r>
              <a:rPr lang="en-US" dirty="0"/>
              <a:t>Table XX</a:t>
            </a:r>
          </a:p>
        </p:txBody>
      </p:sp>
      <p:sp>
        <p:nvSpPr>
          <p:cNvPr id="17" name="Content Placeholder 16"/>
          <p:cNvSpPr>
            <a:spLocks noGrp="1"/>
          </p:cNvSpPr>
          <p:nvPr>
            <p:ph sz="quarter" idx="15" hasCustomPrompt="1"/>
          </p:nvPr>
        </p:nvSpPr>
        <p:spPr>
          <a:xfrm>
            <a:off x="534760" y="5028189"/>
            <a:ext cx="7901441" cy="1325469"/>
          </a:xfrm>
        </p:spPr>
        <p:txBody>
          <a:bodyPr/>
          <a:lstStyle>
            <a:lvl1pPr marL="0" marR="0" indent="0" algn="l" defTabSz="914400" rtl="0" eaLnBrk="1" fontAlgn="auto" latinLnBrk="0" hangingPunct="1">
              <a:lnSpc>
                <a:spcPct val="90000"/>
              </a:lnSpc>
              <a:spcBef>
                <a:spcPts val="1000"/>
              </a:spcBef>
              <a:spcAft>
                <a:spcPts val="0"/>
              </a:spcAft>
              <a:buClr>
                <a:srgbClr val="213E63"/>
              </a:buClr>
              <a:buSzTx/>
              <a:buFont typeface="Wingdings" panose="05000000000000000000" pitchFamily="2" charset="2"/>
              <a:buNone/>
              <a:tabLst/>
              <a:defRPr/>
            </a:lvl1pPr>
          </a:lstStyle>
          <a:p>
            <a:r>
              <a:rPr lang="en-US" dirty="0" err="1">
                <a:latin typeface="Times New Roman" panose="02020603050405020304" pitchFamily="18" charset="0"/>
                <a:cs typeface="Times New Roman" panose="02020603050405020304" pitchFamily="18" charset="0"/>
              </a:rPr>
              <a:t>Sed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perspiciatis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omnis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natus</a:t>
            </a:r>
            <a:r>
              <a:rPr lang="en-US" dirty="0">
                <a:latin typeface="Times New Roman" panose="02020603050405020304" pitchFamily="18" charset="0"/>
                <a:cs typeface="Times New Roman" panose="02020603050405020304" pitchFamily="18" charset="0"/>
              </a:rPr>
              <a:t> error sit </a:t>
            </a:r>
            <a:r>
              <a:rPr lang="en-US" dirty="0" err="1">
                <a:latin typeface="Times New Roman" panose="02020603050405020304" pitchFamily="18" charset="0"/>
                <a:cs typeface="Times New Roman" panose="02020603050405020304" pitchFamily="18" charset="0"/>
              </a:rPr>
              <a:t>voluptatem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accusantium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doloremque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laudantium</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Sed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consequuntur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magni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dolores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eos</a:t>
            </a:r>
            <a:r>
              <a:rPr lang="en-US" dirty="0">
                <a:latin typeface="Times New Roman" panose="02020603050405020304" pitchFamily="18" charset="0"/>
                <a:cs typeface="Times New Roman" panose="02020603050405020304" pitchFamily="18" charset="0"/>
              </a:rPr>
              <a:t> qui </a:t>
            </a:r>
            <a:r>
              <a:rPr lang="en-US" dirty="0" err="1">
                <a:latin typeface="Times New Roman" panose="02020603050405020304" pitchFamily="18" charset="0"/>
                <a:cs typeface="Times New Roman" panose="02020603050405020304" pitchFamily="18" charset="0"/>
              </a:rPr>
              <a:t>ratione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voluptatem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sequi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nesciunt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porro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quisquam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a:t>
            </a:r>
            <a:r>
              <a:rPr lang="en-US" dirty="0">
                <a:latin typeface="Times New Roman" panose="02020603050405020304" pitchFamily="18" charset="0"/>
                <a:cs typeface="Times New Roman" panose="02020603050405020304" pitchFamily="18" charset="0"/>
              </a:rPr>
              <a:t>, qui </a:t>
            </a:r>
            <a:r>
              <a:rPr lang="en-US" dirty="0" err="1">
                <a:latin typeface="Times New Roman" panose="02020603050405020304" pitchFamily="18" charset="0"/>
                <a:cs typeface="Times New Roman" panose="02020603050405020304" pitchFamily="18" charset="0"/>
              </a:rPr>
              <a:t>dolorem</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
                <a:srgbClr val="213E63"/>
              </a:buClr>
              <a:buSzTx/>
              <a:buFont typeface="Wingdings" panose="05000000000000000000" pitchFamily="2" charset="2"/>
              <a:buNone/>
              <a:tabLst/>
              <a:defRPr/>
            </a:pPr>
            <a:endParaRPr lang="en-US" dirty="0">
              <a:latin typeface="Times New Roman" panose="02020603050405020304" pitchFamily="18" charset="0"/>
              <a:cs typeface="Times New Roman" panose="02020603050405020304" pitchFamily="18" charset="0"/>
            </a:endParaRPr>
          </a:p>
          <a:p>
            <a:pPr lvl="0"/>
            <a:endParaRPr lang="en-US" dirty="0"/>
          </a:p>
        </p:txBody>
      </p:sp>
      <p:sp>
        <p:nvSpPr>
          <p:cNvPr id="19" name="Table Placeholder 18"/>
          <p:cNvSpPr>
            <a:spLocks noGrp="1"/>
          </p:cNvSpPr>
          <p:nvPr>
            <p:ph type="tbl" sz="quarter" idx="16"/>
          </p:nvPr>
        </p:nvSpPr>
        <p:spPr>
          <a:xfrm>
            <a:off x="534988" y="2057400"/>
            <a:ext cx="7900987" cy="2574925"/>
          </a:xfrm>
        </p:spPr>
        <p:txBody>
          <a:bodyPr/>
          <a:lstStyle/>
          <a:p>
            <a:r>
              <a:rPr lang="en-US"/>
              <a:t>Click icon to add table</a:t>
            </a:r>
            <a:endParaRPr lang="en-US" dirty="0"/>
          </a:p>
        </p:txBody>
      </p:sp>
    </p:spTree>
    <p:extLst>
      <p:ext uri="{BB962C8B-B14F-4D97-AF65-F5344CB8AC3E}">
        <p14:creationId xmlns:p14="http://schemas.microsoft.com/office/powerpoint/2010/main" val="286526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Closing Slide">
    <p:spTree>
      <p:nvGrpSpPr>
        <p:cNvPr id="1" name=""/>
        <p:cNvGrpSpPr/>
        <p:nvPr/>
      </p:nvGrpSpPr>
      <p:grpSpPr>
        <a:xfrm>
          <a:off x="0" y="0"/>
          <a:ext cx="0" cy="0"/>
          <a:chOff x="0" y="0"/>
          <a:chExt cx="0" cy="0"/>
        </a:xfrm>
      </p:grpSpPr>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25" y="33978"/>
            <a:ext cx="897619" cy="89687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17458" y="38229"/>
            <a:ext cx="913894" cy="913894"/>
          </a:xfrm>
          <a:prstGeom prst="rect">
            <a:avLst/>
          </a:prstGeom>
        </p:spPr>
      </p:pic>
      <p:sp>
        <p:nvSpPr>
          <p:cNvPr id="4" name="Slide Number Placeholder 3"/>
          <p:cNvSpPr>
            <a:spLocks noGrp="1"/>
          </p:cNvSpPr>
          <p:nvPr>
            <p:ph type="sldNum" sz="quarter" idx="12"/>
          </p:nvPr>
        </p:nvSpPr>
        <p:spPr>
          <a:xfrm>
            <a:off x="6679907" y="6641401"/>
            <a:ext cx="2057400" cy="365125"/>
          </a:xfrm>
        </p:spPr>
        <p:txBody>
          <a:bodyPr/>
          <a:lstStyle/>
          <a:p>
            <a:fld id="{4DAF4A82-A386-47B8-82F5-1CAA1B1C32CB}" type="slidenum">
              <a:rPr lang="en-US" smtClean="0"/>
              <a:t>‹#›</a:t>
            </a:fld>
            <a:endParaRPr lang="en-US" dirty="0"/>
          </a:p>
        </p:txBody>
      </p:sp>
      <p:sp>
        <p:nvSpPr>
          <p:cNvPr id="12" name="Title 1"/>
          <p:cNvSpPr>
            <a:spLocks noGrp="1"/>
          </p:cNvSpPr>
          <p:nvPr>
            <p:ph type="title" hasCustomPrompt="1"/>
          </p:nvPr>
        </p:nvSpPr>
        <p:spPr>
          <a:xfrm>
            <a:off x="534532" y="2595116"/>
            <a:ext cx="7886700" cy="1325563"/>
          </a:xfrm>
        </p:spPr>
        <p:txBody>
          <a:bodyPr/>
          <a:lstStyle>
            <a:lvl1pPr algn="ctr">
              <a:defRPr>
                <a:solidFill>
                  <a:srgbClr val="164995"/>
                </a:solidFill>
              </a:defRPr>
            </a:lvl1pPr>
          </a:lstStyle>
          <a:p>
            <a:pPr algn="ctr"/>
            <a:r>
              <a:rPr lang="en-US" sz="4400" dirty="0">
                <a:solidFill>
                  <a:srgbClr val="002D74"/>
                </a:solidFill>
                <a:latin typeface="Cambria" panose="02040503050406030204" pitchFamily="18" charset="0"/>
              </a:rPr>
              <a:t>Feedback Prompt</a:t>
            </a:r>
            <a:endParaRPr lang="en-US" dirty="0">
              <a:solidFill>
                <a:srgbClr val="213E63"/>
              </a:solidFill>
              <a:latin typeface="Cambria" panose="02040503050406030204" pitchFamily="18" charset="0"/>
            </a:endParaRPr>
          </a:p>
        </p:txBody>
      </p:sp>
    </p:spTree>
    <p:extLst>
      <p:ext uri="{BB962C8B-B14F-4D97-AF65-F5344CB8AC3E}">
        <p14:creationId xmlns:p14="http://schemas.microsoft.com/office/powerpoint/2010/main" val="167325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tx2">
                <a:lumMod val="75000"/>
              </a:schemeClr>
            </a:gs>
            <a:gs pos="46300">
              <a:srgbClr val="7288A3"/>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3" name="Snip Diagonal Corner Rectangle 12"/>
          <p:cNvSpPr/>
          <p:nvPr userDrawn="1"/>
        </p:nvSpPr>
        <p:spPr>
          <a:xfrm>
            <a:off x="0" y="1371600"/>
            <a:ext cx="8458200" cy="1447800"/>
          </a:xfrm>
          <a:prstGeom prst="snip2DiagRect">
            <a:avLst/>
          </a:prstGeom>
          <a:gradFill flip="none" rotWithShape="1">
            <a:gsLst>
              <a:gs pos="0">
                <a:schemeClr val="bg1"/>
              </a:gs>
              <a:gs pos="100000">
                <a:schemeClr val="bg1">
                  <a:lumMod val="85000"/>
                </a:scheme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1371601"/>
            <a:ext cx="8458200" cy="1447799"/>
          </a:xfrm>
          <a:noFill/>
          <a:ln w="6350">
            <a:noFill/>
          </a:ln>
        </p:spPr>
        <p:txBody>
          <a:bodyPr>
            <a:normAutofit/>
          </a:bodyPr>
          <a:lstStyle>
            <a:lvl1pPr algn="l">
              <a:defRPr sz="4000" b="1" baseline="0">
                <a:solidFill>
                  <a:schemeClr val="tx1"/>
                </a:solidFill>
                <a:effectLst/>
                <a:latin typeface="+mj-lt"/>
              </a:defRPr>
            </a:lvl1pPr>
          </a:lstStyle>
          <a:p>
            <a:r>
              <a:rPr lang="en-US" dirty="0"/>
              <a:t>DHRA Presentation Template</a:t>
            </a:r>
          </a:p>
        </p:txBody>
      </p:sp>
      <p:sp>
        <p:nvSpPr>
          <p:cNvPr id="3" name="Subtitle 2"/>
          <p:cNvSpPr>
            <a:spLocks noGrp="1"/>
          </p:cNvSpPr>
          <p:nvPr>
            <p:ph type="subTitle" idx="1" hasCustomPrompt="1"/>
          </p:nvPr>
        </p:nvSpPr>
        <p:spPr>
          <a:xfrm>
            <a:off x="152400" y="2819400"/>
            <a:ext cx="8458200" cy="1143001"/>
          </a:xfrm>
        </p:spPr>
        <p:txBody>
          <a:bodyPr/>
          <a:lstStyle>
            <a:lvl1pPr marL="0" indent="0" algn="l">
              <a:buNone/>
              <a:defRPr b="0" baseline="0">
                <a:solidFill>
                  <a:schemeClr val="bg1"/>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March 9, 2017</a:t>
            </a:r>
          </a:p>
        </p:txBody>
      </p:sp>
      <p:sp>
        <p:nvSpPr>
          <p:cNvPr id="4" name="Date Placeholder 3"/>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7400" y="3276600"/>
            <a:ext cx="2667000" cy="2667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0853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bg1">
                <a:lumMod val="7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7" name="Snip Diagonal Corner Rectangle 6"/>
          <p:cNvSpPr/>
          <p:nvPr userDrawn="1"/>
        </p:nvSpPr>
        <p:spPr>
          <a:xfrm>
            <a:off x="152400" y="76200"/>
            <a:ext cx="8839200" cy="914400"/>
          </a:xfrm>
          <a:prstGeom prst="snip2DiagRect">
            <a:avLst/>
          </a:prstGeom>
          <a:gradFill flip="none" rotWithShape="1">
            <a:gsLst>
              <a:gs pos="0">
                <a:schemeClr val="tx2">
                  <a:lumMod val="75000"/>
                </a:schemeClr>
              </a:gs>
              <a:gs pos="100000">
                <a:schemeClr val="bg1"/>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76200"/>
            <a:ext cx="7848600" cy="9144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152400" y="1066800"/>
            <a:ext cx="8839200" cy="5059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7866" y="123066"/>
            <a:ext cx="791334" cy="79133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1806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5EC5FC-CC7F-452E-93D6-839178893493}" type="slidenum">
              <a:rPr lang="en-US" smtClean="0"/>
              <a:t>‹#›</a:t>
            </a:fld>
            <a:endParaRPr lang="en-US" dirty="0"/>
          </a:p>
        </p:txBody>
      </p:sp>
    </p:spTree>
    <p:extLst>
      <p:ext uri="{BB962C8B-B14F-4D97-AF65-F5344CB8AC3E}">
        <p14:creationId xmlns:p14="http://schemas.microsoft.com/office/powerpoint/2010/main" val="181086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F8B3AD-B6DB-4775-82C2-5F48CB906627}"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5EC5FC-CC7F-452E-93D6-839178893493}" type="slidenum">
              <a:rPr lang="en-US" smtClean="0"/>
              <a:t>‹#›</a:t>
            </a:fld>
            <a:endParaRPr lang="en-US" dirty="0"/>
          </a:p>
        </p:txBody>
      </p:sp>
    </p:spTree>
    <p:extLst>
      <p:ext uri="{BB962C8B-B14F-4D97-AF65-F5344CB8AC3E}">
        <p14:creationId xmlns:p14="http://schemas.microsoft.com/office/powerpoint/2010/main" val="4134024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756704"/>
            <a:ext cx="9144000" cy="178904"/>
          </a:xfrm>
          <a:prstGeom prst="rect">
            <a:avLst/>
          </a:prstGeom>
          <a:solidFill>
            <a:srgbClr val="F3C727"/>
          </a:solidFill>
          <a:ln w="19050">
            <a:solidFill>
              <a:srgbClr val="1649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C727"/>
              </a:solidFill>
            </a:endParaRPr>
          </a:p>
        </p:txBody>
      </p:sp>
      <p:sp>
        <p:nvSpPr>
          <p:cNvPr id="10" name="Rectangle 9"/>
          <p:cNvSpPr/>
          <p:nvPr userDrawn="1"/>
        </p:nvSpPr>
        <p:spPr>
          <a:xfrm>
            <a:off x="0" y="366261"/>
            <a:ext cx="9144000" cy="120622"/>
          </a:xfrm>
          <a:prstGeom prst="rect">
            <a:avLst/>
          </a:prstGeom>
          <a:solidFill>
            <a:srgbClr val="F3C727"/>
          </a:solidFill>
          <a:ln>
            <a:solidFill>
              <a:srgbClr val="213E63"/>
            </a:solidFill>
          </a:ln>
          <a:effectLst>
            <a:outerShdw blurRad="50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357809"/>
          </a:xfrm>
          <a:prstGeom prst="rect">
            <a:avLst/>
          </a:prstGeom>
          <a:solidFill>
            <a:srgbClr val="164995"/>
          </a:solidFill>
          <a:ln>
            <a:solidFill>
              <a:srgbClr val="213E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28650" y="2075959"/>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950" y="6663593"/>
            <a:ext cx="2057400" cy="365125"/>
          </a:xfrm>
          <a:prstGeom prst="rect">
            <a:avLst/>
          </a:prstGeom>
        </p:spPr>
        <p:txBody>
          <a:bodyPr vert="horz" lIns="91440" tIns="45720" rIns="91440" bIns="45720" rtlCol="0" anchor="ctr"/>
          <a:lstStyle>
            <a:lvl1pPr algn="r">
              <a:defRPr sz="1200" b="1">
                <a:solidFill>
                  <a:srgbClr val="213E63"/>
                </a:solidFill>
                <a:latin typeface="Cambria" panose="02040503050406030204" pitchFamily="18" charset="0"/>
              </a:defRPr>
            </a:lvl1pPr>
          </a:lstStyle>
          <a:p>
            <a:fld id="{4DAF4A82-A386-47B8-82F5-1CAA1B1C32CB}" type="slidenum">
              <a:rPr lang="en-US" smtClean="0"/>
              <a:pPr/>
              <a:t>‹#›</a:t>
            </a:fld>
            <a:endParaRPr lang="en-US" dirty="0"/>
          </a:p>
        </p:txBody>
      </p:sp>
      <p:sp>
        <p:nvSpPr>
          <p:cNvPr id="8" name="TextBox 7"/>
          <p:cNvSpPr txBox="1"/>
          <p:nvPr userDrawn="1"/>
        </p:nvSpPr>
        <p:spPr>
          <a:xfrm>
            <a:off x="2497531" y="11844"/>
            <a:ext cx="4404049" cy="361637"/>
          </a:xfrm>
          <a:prstGeom prst="rect">
            <a:avLst/>
          </a:prstGeom>
          <a:noFill/>
        </p:spPr>
        <p:txBody>
          <a:bodyPr wrap="square" rtlCol="0">
            <a:spAutoFit/>
          </a:bodyPr>
          <a:lstStyle/>
          <a:p>
            <a:pPr algn="ctr"/>
            <a:r>
              <a:rPr lang="en-US" sz="1750" dirty="0">
                <a:solidFill>
                  <a:schemeClr val="bg1"/>
                </a:solidFill>
                <a:latin typeface="Cambria" panose="02040503050406030204" pitchFamily="18" charset="0"/>
              </a:rPr>
              <a:t>DHRA Operations</a:t>
            </a:r>
          </a:p>
        </p:txBody>
      </p:sp>
      <p:sp>
        <p:nvSpPr>
          <p:cNvPr id="2" name="Title Placeholder 1"/>
          <p:cNvSpPr>
            <a:spLocks noGrp="1"/>
          </p:cNvSpPr>
          <p:nvPr>
            <p:ph type="title"/>
          </p:nvPr>
        </p:nvSpPr>
        <p:spPr>
          <a:xfrm>
            <a:off x="534532" y="678990"/>
            <a:ext cx="7886700" cy="1325563"/>
          </a:xfrm>
          <a:prstGeom prst="rect">
            <a:avLst/>
          </a:prstGeom>
        </p:spPr>
        <p:txBody>
          <a:bodyPr vert="horz" lIns="91440" tIns="45720" rIns="91440" bIns="45720" rtlCol="0" anchor="ctr">
            <a:normAutofit/>
          </a:bodyPr>
          <a:lstStyle/>
          <a:p>
            <a:r>
              <a:rPr lang="en-US" dirty="0"/>
              <a:t>Headline Goes Here</a:t>
            </a:r>
          </a:p>
        </p:txBody>
      </p:sp>
    </p:spTree>
    <p:extLst>
      <p:ext uri="{BB962C8B-B14F-4D97-AF65-F5344CB8AC3E}">
        <p14:creationId xmlns:p14="http://schemas.microsoft.com/office/powerpoint/2010/main" val="565573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hf hdr="0" dt="0"/>
  <p:txStyles>
    <p:titleStyle>
      <a:lvl1pPr algn="ctr" defTabSz="914400" rtl="0" eaLnBrk="1" latinLnBrk="0" hangingPunct="1">
        <a:lnSpc>
          <a:spcPct val="90000"/>
        </a:lnSpc>
        <a:spcBef>
          <a:spcPct val="0"/>
        </a:spcBef>
        <a:buNone/>
        <a:defRPr sz="4400" kern="1200">
          <a:solidFill>
            <a:srgbClr val="164995"/>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Clr>
          <a:srgbClr val="213E63"/>
        </a:buClr>
        <a:buFont typeface="Wingdings" panose="05000000000000000000" pitchFamily="2" charset="2"/>
        <a:buChar char="Ø"/>
        <a:defRPr sz="1800" kern="1200">
          <a:solidFill>
            <a:srgbClr val="164995"/>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Clr>
          <a:srgbClr val="213E63"/>
        </a:buClr>
        <a:buFont typeface="Wingdings" panose="05000000000000000000" pitchFamily="2" charset="2"/>
        <a:buChar char="Ø"/>
        <a:defRPr sz="1800" kern="1200">
          <a:solidFill>
            <a:srgbClr val="164995"/>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Clr>
          <a:srgbClr val="213E63"/>
        </a:buClr>
        <a:buFont typeface="Wingdings" panose="05000000000000000000" pitchFamily="2" charset="2"/>
        <a:buChar char="Ø"/>
        <a:defRPr sz="1800" kern="1200">
          <a:solidFill>
            <a:srgbClr val="164995"/>
          </a:solidFill>
          <a:latin typeface="+mn-lt"/>
          <a:ea typeface="+mn-ea"/>
          <a:cs typeface="+mn-cs"/>
        </a:defRPr>
      </a:lvl3pPr>
      <a:lvl4pPr marL="1600200" indent="-228600" algn="l" defTabSz="914400" rtl="0" eaLnBrk="1" latinLnBrk="0" hangingPunct="1">
        <a:lnSpc>
          <a:spcPct val="90000"/>
        </a:lnSpc>
        <a:spcBef>
          <a:spcPts val="500"/>
        </a:spcBef>
        <a:buClr>
          <a:srgbClr val="213E63"/>
        </a:buClr>
        <a:buFont typeface="Wingdings" panose="05000000000000000000" pitchFamily="2" charset="2"/>
        <a:buChar char="Ø"/>
        <a:defRPr sz="1800" kern="1200">
          <a:solidFill>
            <a:srgbClr val="164995"/>
          </a:solidFill>
          <a:latin typeface="+mn-lt"/>
          <a:ea typeface="+mn-ea"/>
          <a:cs typeface="+mn-cs"/>
        </a:defRPr>
      </a:lvl4pPr>
      <a:lvl5pPr marL="2057400" indent="-228600" algn="l" defTabSz="914400" rtl="0" eaLnBrk="1" latinLnBrk="0" hangingPunct="1">
        <a:lnSpc>
          <a:spcPct val="90000"/>
        </a:lnSpc>
        <a:spcBef>
          <a:spcPts val="500"/>
        </a:spcBef>
        <a:buClr>
          <a:srgbClr val="213E63"/>
        </a:buClr>
        <a:buFont typeface="Wingdings" panose="05000000000000000000" pitchFamily="2" charset="2"/>
        <a:buChar char="Ø"/>
        <a:defRPr sz="1800" kern="1200">
          <a:solidFill>
            <a:srgbClr val="1649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8B3AD-B6DB-4775-82C2-5F48CB906627}" type="datetimeFigureOut">
              <a:rPr lang="en-US" smtClean="0"/>
              <a:t>9/22/2022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EC5FC-CC7F-452E-93D6-839178893493}" type="slidenum">
              <a:rPr lang="en-US" smtClean="0"/>
              <a:t>‹#›</a:t>
            </a:fld>
            <a:endParaRPr lang="en-US" dirty="0"/>
          </a:p>
        </p:txBody>
      </p:sp>
    </p:spTree>
    <p:extLst>
      <p:ext uri="{BB962C8B-B14F-4D97-AF65-F5344CB8AC3E}">
        <p14:creationId xmlns:p14="http://schemas.microsoft.com/office/powerpoint/2010/main" val="32422918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rotcprojectgo.org/"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dodltc.org/"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5" y="677090"/>
            <a:ext cx="7810789" cy="2001456"/>
          </a:xfrm>
        </p:spPr>
        <p:txBody>
          <a:bodyPr>
            <a:normAutofit fontScale="90000"/>
          </a:bodyPr>
          <a:lstStyle/>
          <a:p>
            <a:r>
              <a:rPr lang="en-US" sz="2800" b="1" dirty="0" smtClean="0"/>
              <a:t>Welcome to </a:t>
            </a:r>
            <a:r>
              <a:rPr lang="en-US" sz="2800" b="1" dirty="0"/>
              <a:t>The Defense Language and National Security Education Office (DLNSEO) </a:t>
            </a:r>
            <a:br>
              <a:rPr lang="en-US" sz="2800" b="1" dirty="0"/>
            </a:br>
            <a:r>
              <a:rPr lang="en-US" sz="2800" b="1" dirty="0"/>
              <a:t>Project Global Officer and Language Training Center Program </a:t>
            </a:r>
            <a:r>
              <a:rPr lang="en-US" sz="2800" b="1" dirty="0" smtClean="0"/>
              <a:t>Industry Day</a:t>
            </a:r>
            <a:br>
              <a:rPr lang="en-US" sz="2800" b="1" dirty="0" smtClean="0"/>
            </a:br>
            <a:r>
              <a:rPr lang="en-US" sz="2800" b="1" dirty="0" smtClean="0"/>
              <a:t>September 22, 1:00 PM-2:30 PM EST</a:t>
            </a:r>
            <a:r>
              <a:rPr lang="en-US" sz="2800" b="1" dirty="0"/>
              <a:t/>
            </a:r>
            <a:br>
              <a:rPr lang="en-US" sz="2800" b="1" dirty="0"/>
            </a:br>
            <a:r>
              <a:rPr lang="en-US" dirty="0" smtClean="0"/>
              <a:t> </a:t>
            </a:r>
            <a:endParaRPr lang="en-US" dirty="0"/>
          </a:p>
        </p:txBody>
      </p:sp>
      <p:sp>
        <p:nvSpPr>
          <p:cNvPr id="3" name="Content Placeholder 2"/>
          <p:cNvSpPr>
            <a:spLocks noGrp="1"/>
          </p:cNvSpPr>
          <p:nvPr>
            <p:ph idx="1"/>
          </p:nvPr>
        </p:nvSpPr>
        <p:spPr>
          <a:xfrm>
            <a:off x="687705" y="2678546"/>
            <a:ext cx="7846695" cy="3675444"/>
          </a:xfrm>
        </p:spPr>
        <p:txBody>
          <a:bodyPr>
            <a:normAutofit fontScale="92500" lnSpcReduction="10000"/>
          </a:bodyPr>
          <a:lstStyle/>
          <a:p>
            <a:pPr marL="285750" indent="-285750">
              <a:buFont typeface="Arial" panose="020B0604020202020204" pitchFamily="34" charset="0"/>
              <a:buChar char="•"/>
            </a:pPr>
            <a:r>
              <a:rPr lang="en-US" dirty="0" smtClean="0"/>
              <a:t>PLEASE MUTE AND REMAIN MUTED THOUGHOUT EVENT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PLEASE KEEP CAMERA OFF</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QUESTIONS MAY BE SUBMITTED VIA CHAT, INCLUDE COMPANY NAME WITH QUESTION. QUESTIONS WILL BE ANSWERED AT CONCLUSION OF EACH PRESENTATION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PLEASE INCLUDE THE NAME OF YOUR COMPANY IN THE Q&amp;A</a:t>
            </a:r>
          </a:p>
          <a:p>
            <a:endParaRPr lang="en-US" dirty="0"/>
          </a:p>
          <a:p>
            <a:pPr marL="285750" indent="-285750">
              <a:buFont typeface="Arial" panose="020B0604020202020204" pitchFamily="34" charset="0"/>
              <a:buChar char="•"/>
            </a:pPr>
            <a:r>
              <a:rPr lang="en-US" dirty="0" smtClean="0"/>
              <a:t>PRESENTATION AND REGISTRATION ROSTER WILL BE PROVIDED IMMEDIATELY FOLLOWING EVENT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4DAF4A82-A386-47B8-82F5-1CAA1B1C32CB}" type="slidenum">
              <a:rPr lang="en-US" smtClean="0"/>
              <a:pPr/>
              <a:t>1</a:t>
            </a:fld>
            <a:endParaRPr lang="en-US" dirty="0">
              <a:solidFill>
                <a:srgbClr val="164995"/>
              </a:solidFill>
            </a:endParaRPr>
          </a:p>
        </p:txBody>
      </p:sp>
    </p:spTree>
    <p:extLst>
      <p:ext uri="{BB962C8B-B14F-4D97-AF65-F5344CB8AC3E}">
        <p14:creationId xmlns:p14="http://schemas.microsoft.com/office/powerpoint/2010/main" val="536097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1143000"/>
          </a:xfrm>
        </p:spPr>
        <p:txBody>
          <a:bodyPr>
            <a:normAutofit/>
          </a:bodyPr>
          <a:lstStyle/>
          <a:p>
            <a:pPr algn="l"/>
            <a:r>
              <a:rPr lang="en-US" sz="3600" b="1" cap="all" dirty="0">
                <a:solidFill>
                  <a:srgbClr val="002060"/>
                </a:solidFill>
                <a:latin typeface="+mn-lt"/>
              </a:rPr>
              <a:t>	     </a:t>
            </a:r>
            <a:r>
              <a:rPr lang="en-US" sz="3200" b="1" cap="all" dirty="0" smtClean="0">
                <a:solidFill>
                  <a:schemeClr val="tx2">
                    <a:lumMod val="50000"/>
                  </a:schemeClr>
                </a:solidFill>
                <a:latin typeface="+mn-lt"/>
              </a:rPr>
              <a:t>ROTC Project Global officer (go)</a:t>
            </a:r>
            <a:endParaRPr lang="en-US" sz="3200" b="1" cap="all" dirty="0">
              <a:solidFill>
                <a:schemeClr val="tx2">
                  <a:lumMod val="50000"/>
                </a:schemeClr>
              </a:solidFill>
              <a:latin typeface="+mn-lt"/>
            </a:endParaRPr>
          </a:p>
        </p:txBody>
      </p:sp>
      <p:sp>
        <p:nvSpPr>
          <p:cNvPr id="3" name="Content Placeholder 2"/>
          <p:cNvSpPr>
            <a:spLocks noGrp="1"/>
          </p:cNvSpPr>
          <p:nvPr>
            <p:ph sz="half" idx="1"/>
          </p:nvPr>
        </p:nvSpPr>
        <p:spPr>
          <a:xfrm>
            <a:off x="76198" y="1628160"/>
            <a:ext cx="8839202" cy="4925040"/>
          </a:xfrm>
        </p:spPr>
        <p:txBody>
          <a:bodyPr>
            <a:noAutofit/>
          </a:bodyPr>
          <a:lstStyle/>
          <a:p>
            <a:pPr>
              <a:buSzPct val="100000"/>
              <a:defRPr/>
            </a:pPr>
            <a:r>
              <a:rPr kumimoji="1" lang="en-US" sz="2400" dirty="0">
                <a:cs typeface="Arial" panose="020B0604020202020204" pitchFamily="34" charset="0"/>
              </a:rPr>
              <a:t>Program goal is to develop future military officers with the necessary critical language and cross-cultural communication skills required for effective leadership in the 21st century operational environment</a:t>
            </a:r>
          </a:p>
          <a:p>
            <a:pPr marL="346075" lvl="2" indent="-342900">
              <a:spcAft>
                <a:spcPts val="600"/>
              </a:spcAft>
              <a:buSzPct val="100000"/>
              <a:defRPr/>
            </a:pPr>
            <a:r>
              <a:rPr lang="en-US" sz="2400" dirty="0">
                <a:cs typeface="Arial" panose="020B0604020202020204" pitchFamily="34" charset="0"/>
              </a:rPr>
              <a:t>All six of the Senior Military Colleges have been involved in the program</a:t>
            </a:r>
          </a:p>
          <a:p>
            <a:pPr fontAlgn="auto">
              <a:spcBef>
                <a:spcPts val="0"/>
              </a:spcBef>
              <a:spcAft>
                <a:spcPts val="0"/>
              </a:spcAft>
              <a:buSzPct val="100000"/>
              <a:defRPr/>
            </a:pPr>
            <a:r>
              <a:rPr lang="en-US" sz="2400" dirty="0"/>
              <a:t>Provided over </a:t>
            </a:r>
            <a:r>
              <a:rPr lang="en-US" sz="2400" dirty="0" smtClean="0"/>
              <a:t>7,000 </a:t>
            </a:r>
            <a:r>
              <a:rPr lang="en-US" sz="2400" dirty="0"/>
              <a:t>scholarships to ROTC students nationwide for critical language study since </a:t>
            </a:r>
            <a:r>
              <a:rPr lang="en-US" sz="2400" dirty="0" smtClean="0"/>
              <a:t>2007</a:t>
            </a:r>
          </a:p>
          <a:p>
            <a:pPr fontAlgn="auto">
              <a:spcBef>
                <a:spcPts val="0"/>
              </a:spcBef>
              <a:spcAft>
                <a:spcPts val="0"/>
              </a:spcAft>
              <a:buSzPct val="100000"/>
              <a:defRPr/>
            </a:pPr>
            <a:r>
              <a:rPr lang="en-US" sz="2400" dirty="0" smtClean="0"/>
              <a:t>12 </a:t>
            </a:r>
            <a:r>
              <a:rPr lang="en-US" sz="2400" dirty="0"/>
              <a:t>critical languages offered at </a:t>
            </a:r>
            <a:r>
              <a:rPr lang="en-US" sz="2400" dirty="0" smtClean="0"/>
              <a:t>27 </a:t>
            </a:r>
            <a:r>
              <a:rPr lang="en-US" sz="2400" dirty="0"/>
              <a:t>Project GO </a:t>
            </a:r>
            <a:r>
              <a:rPr lang="en-US" sz="2400" dirty="0" smtClean="0"/>
              <a:t>institutions</a:t>
            </a:r>
          </a:p>
          <a:p>
            <a:pPr marL="0" indent="0" fontAlgn="auto">
              <a:spcBef>
                <a:spcPts val="0"/>
              </a:spcBef>
              <a:spcAft>
                <a:spcPts val="0"/>
              </a:spcAft>
              <a:buSzPct val="100000"/>
              <a:buNone/>
              <a:defRPr/>
            </a:pPr>
            <a:endParaRPr lang="en-US" sz="2400" dirty="0"/>
          </a:p>
          <a:p>
            <a:pPr marL="3175" lvl="2" indent="0" algn="ctr">
              <a:spcAft>
                <a:spcPts val="600"/>
              </a:spcAft>
              <a:buClrTx/>
              <a:buSzPct val="100000"/>
              <a:buNone/>
              <a:defRPr/>
            </a:pPr>
            <a:r>
              <a:rPr lang="en-US" sz="2800" dirty="0" smtClean="0">
                <a:cs typeface="Arial" panose="020B0604020202020204" pitchFamily="34" charset="0"/>
                <a:hlinkClick r:id="rId3"/>
              </a:rPr>
              <a:t>www.rotcprojectgo.org</a:t>
            </a:r>
            <a:endParaRPr lang="en-US" sz="2800" dirty="0" smtClean="0">
              <a:cs typeface="Arial" panose="020B0604020202020204" pitchFamily="34" charset="0"/>
            </a:endParaRPr>
          </a:p>
          <a:p>
            <a:pPr marL="231775" lvl="2">
              <a:spcAft>
                <a:spcPts val="600"/>
              </a:spcAft>
              <a:buClrTx/>
              <a:buSzPct val="100000"/>
              <a:buFont typeface="Arial" panose="020B0604020202020204" pitchFamily="34" charset="0"/>
              <a:buChar char="•"/>
              <a:defRPr/>
            </a:pPr>
            <a:endParaRPr lang="en-US" dirty="0">
              <a:cs typeface="Arial" panose="020B0604020202020204" pitchFamily="34" charset="0"/>
            </a:endParaRPr>
          </a:p>
          <a:p>
            <a:endParaRPr lang="en-US" sz="1800" dirty="0">
              <a:solidFill>
                <a:srgbClr val="002060"/>
              </a:solidFill>
              <a:latin typeface="Arial" panose="020B0604020202020204" pitchFamily="34" charset="0"/>
              <a:cs typeface="Arial" panose="020B0604020202020204" pitchFamily="34" charset="0"/>
            </a:endParaRPr>
          </a:p>
        </p:txBody>
      </p:sp>
      <p:pic>
        <p:nvPicPr>
          <p:cNvPr id="14" name="Picture 13" descr="DLNSEOlogoPPT.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3"/>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3" name="Subtitle 3"/>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18523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153400" cy="990600"/>
          </a:xfrm>
        </p:spPr>
        <p:txBody>
          <a:bodyPr>
            <a:normAutofit/>
          </a:bodyPr>
          <a:lstStyle/>
          <a:p>
            <a:pPr algn="l"/>
            <a:r>
              <a:rPr lang="en-US" sz="3200" dirty="0"/>
              <a:t>   </a:t>
            </a:r>
            <a:r>
              <a:rPr lang="en-US" sz="3200" b="1" dirty="0" smtClean="0">
                <a:solidFill>
                  <a:schemeClr val="tx2">
                    <a:lumMod val="50000"/>
                  </a:schemeClr>
                </a:solidFill>
              </a:rPr>
              <a:t>CURRENT</a:t>
            </a:r>
            <a:r>
              <a:rPr lang="en-US" sz="3200" dirty="0" smtClean="0">
                <a:solidFill>
                  <a:schemeClr val="tx2">
                    <a:lumMod val="50000"/>
                  </a:schemeClr>
                </a:solidFill>
              </a:rPr>
              <a:t> </a:t>
            </a:r>
            <a:r>
              <a:rPr lang="en-US" sz="3200" b="1" cap="all" dirty="0" smtClean="0">
                <a:solidFill>
                  <a:schemeClr val="tx2">
                    <a:lumMod val="50000"/>
                  </a:schemeClr>
                </a:solidFill>
              </a:rPr>
              <a:t>ROTC Project GO institutions</a:t>
            </a:r>
            <a:endParaRPr lang="en-US" sz="3200" b="1" cap="all" dirty="0">
              <a:solidFill>
                <a:schemeClr val="tx2">
                  <a:lumMod val="50000"/>
                </a:schemeClr>
              </a:solidFill>
            </a:endParaRPr>
          </a:p>
        </p:txBody>
      </p:sp>
      <p:sp>
        <p:nvSpPr>
          <p:cNvPr id="3" name="Slide Number Placeholder 2"/>
          <p:cNvSpPr>
            <a:spLocks noGrp="1"/>
          </p:cNvSpPr>
          <p:nvPr>
            <p:ph type="sldNum" sz="quarter" idx="10"/>
          </p:nvPr>
        </p:nvSpPr>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46E055-7522-445E-AEAA-FB7E0E1E292B}" type="slidenum">
              <a:rPr kumimoji="0" lang="en-US" sz="1400" b="1"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400" b="1"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9" name="Picture 7" descr="DLNSEOlogoPPT.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3">
            <a:extLst>
              <a:ext uri="{FF2B5EF4-FFF2-40B4-BE49-F238E27FC236}">
                <a16:creationId xmlns:a16="http://schemas.microsoft.com/office/drawing/2014/main" id="{E5C421BE-D3F6-4652-992E-6A075F8E72DC}"/>
              </a:ext>
            </a:extLst>
          </p:cNvPr>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 name="Subtitle 3">
            <a:extLst>
              <a:ext uri="{FF2B5EF4-FFF2-40B4-BE49-F238E27FC236}">
                <a16:creationId xmlns:a16="http://schemas.microsoft.com/office/drawing/2014/main" id="{B41B4741-F446-40B3-B562-82E28DF67278}"/>
              </a:ext>
            </a:extLst>
          </p:cNvPr>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aphicFrame>
        <p:nvGraphicFramePr>
          <p:cNvPr id="12" name="Table 11"/>
          <p:cNvGraphicFramePr>
            <a:graphicFrameLocks noGrp="1"/>
          </p:cNvGraphicFramePr>
          <p:nvPr>
            <p:extLst/>
          </p:nvPr>
        </p:nvGraphicFramePr>
        <p:xfrm>
          <a:off x="1143000" y="1489822"/>
          <a:ext cx="7086600" cy="5291978"/>
        </p:xfrm>
        <a:graphic>
          <a:graphicData uri="http://schemas.openxmlformats.org/drawingml/2006/table">
            <a:tbl>
              <a:tblPr>
                <a:tableStyleId>{5C22544A-7EE6-4342-B048-85BDC9FD1C3A}</a:tableStyleId>
              </a:tblPr>
              <a:tblGrid>
                <a:gridCol w="3557360">
                  <a:extLst>
                    <a:ext uri="{9D8B030D-6E8A-4147-A177-3AD203B41FA5}">
                      <a16:colId xmlns:a16="http://schemas.microsoft.com/office/drawing/2014/main" val="1808175839"/>
                    </a:ext>
                  </a:extLst>
                </a:gridCol>
                <a:gridCol w="3529240">
                  <a:extLst>
                    <a:ext uri="{9D8B030D-6E8A-4147-A177-3AD203B41FA5}">
                      <a16:colId xmlns:a16="http://schemas.microsoft.com/office/drawing/2014/main" val="2670384363"/>
                    </a:ext>
                  </a:extLst>
                </a:gridCol>
              </a:tblGrid>
              <a:tr h="162697">
                <a:tc>
                  <a:txBody>
                    <a:bodyPr/>
                    <a:lstStyle/>
                    <a:p>
                      <a:pPr marL="0" marR="0" algn="ctr" fontAlgn="b">
                        <a:lnSpc>
                          <a:spcPct val="107000"/>
                        </a:lnSpc>
                        <a:spcBef>
                          <a:spcPts val="0"/>
                        </a:spcBef>
                        <a:spcAft>
                          <a:spcPts val="0"/>
                        </a:spcAft>
                      </a:pPr>
                      <a:r>
                        <a:rPr lang="en-US" sz="700" kern="1200" dirty="0">
                          <a:effectLst/>
                        </a:rPr>
                        <a:t>INSTITUTION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tc>
                  <a:txBody>
                    <a:bodyPr/>
                    <a:lstStyle/>
                    <a:p>
                      <a:pPr marL="0" marR="0" algn="ctr" fontAlgn="b">
                        <a:lnSpc>
                          <a:spcPct val="107000"/>
                        </a:lnSpc>
                        <a:spcBef>
                          <a:spcPts val="0"/>
                        </a:spcBef>
                        <a:spcAft>
                          <a:spcPts val="0"/>
                        </a:spcAft>
                      </a:pPr>
                      <a:r>
                        <a:rPr lang="en-US" sz="700" kern="1200" dirty="0">
                          <a:effectLst/>
                        </a:rPr>
                        <a:t>LANGUAGE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extLst>
                  <a:ext uri="{0D108BD9-81ED-4DB2-BD59-A6C34878D82A}">
                    <a16:rowId xmlns:a16="http://schemas.microsoft.com/office/drawing/2014/main" val="996105491"/>
                  </a:ext>
                </a:extLst>
              </a:tr>
              <a:tr h="189611">
                <a:tc>
                  <a:txBody>
                    <a:bodyPr/>
                    <a:lstStyle/>
                    <a:p>
                      <a:pPr marL="0" marR="0" fontAlgn="ctr">
                        <a:lnSpc>
                          <a:spcPct val="107000"/>
                        </a:lnSpc>
                        <a:spcBef>
                          <a:spcPts val="0"/>
                        </a:spcBef>
                        <a:spcAft>
                          <a:spcPts val="0"/>
                        </a:spcAft>
                      </a:pPr>
                      <a:r>
                        <a:rPr lang="en-US" sz="800" kern="1200" dirty="0">
                          <a:effectLst/>
                        </a:rPr>
                        <a:t>Arizona State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Russian, Indonesian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1116851280"/>
                  </a:ext>
                </a:extLst>
              </a:tr>
              <a:tr h="189611">
                <a:tc>
                  <a:txBody>
                    <a:bodyPr/>
                    <a:lstStyle/>
                    <a:p>
                      <a:pPr marL="0" marR="0" fontAlgn="ctr">
                        <a:lnSpc>
                          <a:spcPct val="107000"/>
                        </a:lnSpc>
                        <a:spcBef>
                          <a:spcPts val="0"/>
                        </a:spcBef>
                        <a:spcAft>
                          <a:spcPts val="0"/>
                        </a:spcAft>
                      </a:pPr>
                      <a:r>
                        <a:rPr lang="en-US" sz="800" kern="1200" dirty="0">
                          <a:effectLst/>
                        </a:rPr>
                        <a:t>College of William &amp; Mary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Chinese, 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714791490"/>
                  </a:ext>
                </a:extLst>
              </a:tr>
              <a:tr h="189611">
                <a:tc>
                  <a:txBody>
                    <a:bodyPr/>
                    <a:lstStyle/>
                    <a:p>
                      <a:pPr marL="0" marR="0" fontAlgn="b">
                        <a:lnSpc>
                          <a:spcPct val="107000"/>
                        </a:lnSpc>
                        <a:spcBef>
                          <a:spcPts val="0"/>
                        </a:spcBef>
                        <a:spcAft>
                          <a:spcPts val="0"/>
                        </a:spcAft>
                      </a:pPr>
                      <a:r>
                        <a:rPr lang="en-US" sz="800" kern="1200" dirty="0">
                          <a:effectLst/>
                        </a:rPr>
                        <a:t>Commonwealth University of Pennsylvania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tc>
                  <a:txBody>
                    <a:bodyPr/>
                    <a:lstStyle/>
                    <a:p>
                      <a:pPr marL="0" marR="0" fontAlgn="b">
                        <a:lnSpc>
                          <a:spcPct val="107000"/>
                        </a:lnSpc>
                        <a:spcBef>
                          <a:spcPts val="0"/>
                        </a:spcBef>
                        <a:spcAft>
                          <a:spcPts val="0"/>
                        </a:spcAft>
                      </a:pPr>
                      <a:r>
                        <a:rPr lang="en-US" sz="800" kern="1200" dirty="0">
                          <a:effectLst/>
                        </a:rPr>
                        <a:t>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extLst>
                  <a:ext uri="{0D108BD9-81ED-4DB2-BD59-A6C34878D82A}">
                    <a16:rowId xmlns:a16="http://schemas.microsoft.com/office/drawing/2014/main" val="584670704"/>
                  </a:ext>
                </a:extLst>
              </a:tr>
              <a:tr h="189611">
                <a:tc>
                  <a:txBody>
                    <a:bodyPr/>
                    <a:lstStyle/>
                    <a:p>
                      <a:pPr marL="0" marR="0" fontAlgn="b">
                        <a:lnSpc>
                          <a:spcPct val="107000"/>
                        </a:lnSpc>
                        <a:spcBef>
                          <a:spcPts val="0"/>
                        </a:spcBef>
                        <a:spcAft>
                          <a:spcPts val="0"/>
                        </a:spcAft>
                      </a:pPr>
                      <a:r>
                        <a:rPr lang="en-US" sz="800" kern="1200" dirty="0">
                          <a:effectLst/>
                        </a:rPr>
                        <a:t>Embry-Riddle Aeronautical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tc>
                  <a:txBody>
                    <a:bodyPr/>
                    <a:lstStyle/>
                    <a:p>
                      <a:pPr marL="0" marR="0" fontAlgn="b">
                        <a:lnSpc>
                          <a:spcPct val="107000"/>
                        </a:lnSpc>
                        <a:spcBef>
                          <a:spcPts val="0"/>
                        </a:spcBef>
                        <a:spcAft>
                          <a:spcPts val="0"/>
                        </a:spcAft>
                      </a:pPr>
                      <a:r>
                        <a:rPr lang="en-US" sz="800" kern="1200" dirty="0">
                          <a:effectLst/>
                        </a:rPr>
                        <a:t>Arabic, Chinese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extLst>
                  <a:ext uri="{0D108BD9-81ED-4DB2-BD59-A6C34878D82A}">
                    <a16:rowId xmlns:a16="http://schemas.microsoft.com/office/drawing/2014/main" val="412882089"/>
                  </a:ext>
                </a:extLst>
              </a:tr>
              <a:tr h="189611">
                <a:tc>
                  <a:txBody>
                    <a:bodyPr/>
                    <a:lstStyle/>
                    <a:p>
                      <a:pPr marL="0" marR="0" fontAlgn="ctr">
                        <a:lnSpc>
                          <a:spcPct val="107000"/>
                        </a:lnSpc>
                        <a:spcBef>
                          <a:spcPts val="0"/>
                        </a:spcBef>
                        <a:spcAft>
                          <a:spcPts val="0"/>
                        </a:spcAft>
                      </a:pPr>
                      <a:r>
                        <a:rPr lang="en-US" sz="800" kern="1200" dirty="0">
                          <a:effectLst/>
                        </a:rPr>
                        <a:t>George Mason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Chinese, Korean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205255940"/>
                  </a:ext>
                </a:extLst>
              </a:tr>
              <a:tr h="189611">
                <a:tc>
                  <a:txBody>
                    <a:bodyPr/>
                    <a:lstStyle/>
                    <a:p>
                      <a:pPr marL="0" marR="0" fontAlgn="ctr">
                        <a:lnSpc>
                          <a:spcPct val="107000"/>
                        </a:lnSpc>
                        <a:spcBef>
                          <a:spcPts val="0"/>
                        </a:spcBef>
                        <a:spcAft>
                          <a:spcPts val="0"/>
                        </a:spcAft>
                      </a:pPr>
                      <a:r>
                        <a:rPr lang="en-US" sz="800" kern="1200" dirty="0">
                          <a:effectLst/>
                        </a:rPr>
                        <a:t>Georgia Institute of Technology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Korean, Japanese, 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1342980112"/>
                  </a:ext>
                </a:extLst>
              </a:tr>
              <a:tr h="189611">
                <a:tc>
                  <a:txBody>
                    <a:bodyPr/>
                    <a:lstStyle/>
                    <a:p>
                      <a:pPr marL="0" marR="0" fontAlgn="b">
                        <a:lnSpc>
                          <a:spcPct val="107000"/>
                        </a:lnSpc>
                        <a:spcBef>
                          <a:spcPts val="0"/>
                        </a:spcBef>
                        <a:spcAft>
                          <a:spcPts val="0"/>
                        </a:spcAft>
                      </a:pPr>
                      <a:r>
                        <a:rPr lang="en-US" sz="800" kern="1200" dirty="0">
                          <a:effectLst/>
                        </a:rPr>
                        <a:t>Indiana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tc>
                  <a:txBody>
                    <a:bodyPr/>
                    <a:lstStyle/>
                    <a:p>
                      <a:pPr marL="0" marR="0" fontAlgn="b">
                        <a:lnSpc>
                          <a:spcPct val="107000"/>
                        </a:lnSpc>
                        <a:spcBef>
                          <a:spcPts val="0"/>
                        </a:spcBef>
                        <a:spcAft>
                          <a:spcPts val="0"/>
                        </a:spcAft>
                      </a:pPr>
                      <a:r>
                        <a:rPr lang="en-US" sz="800" kern="1200" dirty="0">
                          <a:effectLst/>
                        </a:rPr>
                        <a:t>Arabic, Chinese, 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extLst>
                  <a:ext uri="{0D108BD9-81ED-4DB2-BD59-A6C34878D82A}">
                    <a16:rowId xmlns:a16="http://schemas.microsoft.com/office/drawing/2014/main" val="3366808214"/>
                  </a:ext>
                </a:extLst>
              </a:tr>
              <a:tr h="189611">
                <a:tc>
                  <a:txBody>
                    <a:bodyPr/>
                    <a:lstStyle/>
                    <a:p>
                      <a:pPr marL="0" marR="0" fontAlgn="ctr">
                        <a:lnSpc>
                          <a:spcPct val="107000"/>
                        </a:lnSpc>
                        <a:spcBef>
                          <a:spcPts val="0"/>
                        </a:spcBef>
                        <a:spcAft>
                          <a:spcPts val="0"/>
                        </a:spcAft>
                      </a:pPr>
                      <a:r>
                        <a:rPr lang="en-US" sz="800" kern="1200" dirty="0">
                          <a:effectLst/>
                        </a:rPr>
                        <a:t>James Madison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Swahili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2774121780"/>
                  </a:ext>
                </a:extLst>
              </a:tr>
              <a:tr h="189611">
                <a:tc>
                  <a:txBody>
                    <a:bodyPr/>
                    <a:lstStyle/>
                    <a:p>
                      <a:pPr marL="0" marR="0" fontAlgn="ctr">
                        <a:lnSpc>
                          <a:spcPct val="107000"/>
                        </a:lnSpc>
                        <a:spcBef>
                          <a:spcPts val="0"/>
                        </a:spcBef>
                        <a:spcAft>
                          <a:spcPts val="0"/>
                        </a:spcAft>
                      </a:pPr>
                      <a:r>
                        <a:rPr lang="en-US" sz="800" kern="1200" dirty="0">
                          <a:effectLst/>
                        </a:rPr>
                        <a:t>Lewis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3579094302"/>
                  </a:ext>
                </a:extLst>
              </a:tr>
              <a:tr h="189611">
                <a:tc>
                  <a:txBody>
                    <a:bodyPr/>
                    <a:lstStyle/>
                    <a:p>
                      <a:pPr marL="0" marR="0" fontAlgn="ctr">
                        <a:lnSpc>
                          <a:spcPct val="107000"/>
                        </a:lnSpc>
                        <a:spcBef>
                          <a:spcPts val="0"/>
                        </a:spcBef>
                        <a:spcAft>
                          <a:spcPts val="0"/>
                        </a:spcAft>
                      </a:pPr>
                      <a:r>
                        <a:rPr lang="en-US" sz="800" kern="1200" dirty="0">
                          <a:effectLst/>
                        </a:rPr>
                        <a:t>Marquette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Arabic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2699701969"/>
                  </a:ext>
                </a:extLst>
              </a:tr>
              <a:tr h="189611">
                <a:tc>
                  <a:txBody>
                    <a:bodyPr/>
                    <a:lstStyle/>
                    <a:p>
                      <a:pPr marL="0" marR="0" fontAlgn="ctr">
                        <a:lnSpc>
                          <a:spcPct val="107000"/>
                        </a:lnSpc>
                        <a:spcBef>
                          <a:spcPts val="0"/>
                        </a:spcBef>
                        <a:spcAft>
                          <a:spcPts val="0"/>
                        </a:spcAft>
                      </a:pPr>
                      <a:r>
                        <a:rPr lang="en-US" sz="800" kern="1200" dirty="0">
                          <a:effectLst/>
                        </a:rPr>
                        <a:t>North Carolina State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Arabic, Chinese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389478131"/>
                  </a:ext>
                </a:extLst>
              </a:tr>
              <a:tr h="189611">
                <a:tc>
                  <a:txBody>
                    <a:bodyPr/>
                    <a:lstStyle/>
                    <a:p>
                      <a:pPr marL="0" marR="0" fontAlgn="ctr">
                        <a:lnSpc>
                          <a:spcPct val="107000"/>
                        </a:lnSpc>
                        <a:spcBef>
                          <a:spcPts val="0"/>
                        </a:spcBef>
                        <a:spcAft>
                          <a:spcPts val="0"/>
                        </a:spcAft>
                      </a:pPr>
                      <a:r>
                        <a:rPr lang="en-US" sz="800" kern="1200" dirty="0">
                          <a:effectLst/>
                        </a:rPr>
                        <a:t>San Diego State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Arabic, Chinese, Portuguese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4032230520"/>
                  </a:ext>
                </a:extLst>
              </a:tr>
              <a:tr h="189611">
                <a:tc>
                  <a:txBody>
                    <a:bodyPr/>
                    <a:lstStyle/>
                    <a:p>
                      <a:pPr marL="0" marR="0" fontAlgn="ctr">
                        <a:lnSpc>
                          <a:spcPct val="107000"/>
                        </a:lnSpc>
                        <a:spcBef>
                          <a:spcPts val="0"/>
                        </a:spcBef>
                        <a:spcAft>
                          <a:spcPts val="0"/>
                        </a:spcAft>
                      </a:pPr>
                      <a:r>
                        <a:rPr lang="en-US" sz="800" kern="1200" dirty="0">
                          <a:effectLst/>
                        </a:rPr>
                        <a:t>Texas A&amp;M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Japanese, 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3170664361"/>
                  </a:ext>
                </a:extLst>
              </a:tr>
              <a:tr h="189611">
                <a:tc>
                  <a:txBody>
                    <a:bodyPr/>
                    <a:lstStyle/>
                    <a:p>
                      <a:pPr marL="0" marR="0" fontAlgn="ctr">
                        <a:lnSpc>
                          <a:spcPct val="107000"/>
                        </a:lnSpc>
                        <a:spcBef>
                          <a:spcPts val="0"/>
                        </a:spcBef>
                        <a:spcAft>
                          <a:spcPts val="0"/>
                        </a:spcAft>
                      </a:pPr>
                      <a:r>
                        <a:rPr lang="en-US" sz="800" kern="1200" dirty="0">
                          <a:effectLst/>
                        </a:rPr>
                        <a:t>The Citadel, the Military College of South Carolina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Chinese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3407732069"/>
                  </a:ext>
                </a:extLst>
              </a:tr>
              <a:tr h="189611">
                <a:tc>
                  <a:txBody>
                    <a:bodyPr/>
                    <a:lstStyle/>
                    <a:p>
                      <a:pPr marL="0" marR="0" fontAlgn="ctr">
                        <a:lnSpc>
                          <a:spcPct val="107000"/>
                        </a:lnSpc>
                        <a:spcBef>
                          <a:spcPts val="0"/>
                        </a:spcBef>
                        <a:spcAft>
                          <a:spcPts val="0"/>
                        </a:spcAft>
                      </a:pPr>
                      <a:r>
                        <a:rPr lang="en-US" sz="800" kern="1200" dirty="0">
                          <a:effectLst/>
                        </a:rPr>
                        <a:t>The University of Arizona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Arabic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2081602703"/>
                  </a:ext>
                </a:extLst>
              </a:tr>
              <a:tr h="189611">
                <a:tc>
                  <a:txBody>
                    <a:bodyPr/>
                    <a:lstStyle/>
                    <a:p>
                      <a:pPr marL="0" marR="0" fontAlgn="ctr">
                        <a:lnSpc>
                          <a:spcPct val="107000"/>
                        </a:lnSpc>
                        <a:spcBef>
                          <a:spcPts val="0"/>
                        </a:spcBef>
                        <a:spcAft>
                          <a:spcPts val="0"/>
                        </a:spcAft>
                      </a:pPr>
                      <a:r>
                        <a:rPr lang="en-US" sz="800" kern="1200" dirty="0">
                          <a:effectLst/>
                        </a:rPr>
                        <a:t>University of Florida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Swahili, Turkish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2396871983"/>
                  </a:ext>
                </a:extLst>
              </a:tr>
              <a:tr h="189611">
                <a:tc>
                  <a:txBody>
                    <a:bodyPr/>
                    <a:lstStyle/>
                    <a:p>
                      <a:pPr marL="0" marR="0" fontAlgn="ctr">
                        <a:lnSpc>
                          <a:spcPct val="107000"/>
                        </a:lnSpc>
                        <a:spcBef>
                          <a:spcPts val="0"/>
                        </a:spcBef>
                        <a:spcAft>
                          <a:spcPts val="0"/>
                        </a:spcAft>
                      </a:pPr>
                      <a:r>
                        <a:rPr lang="en-US" sz="800" kern="1200" dirty="0">
                          <a:effectLst/>
                        </a:rPr>
                        <a:t>University of Georgia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1017031567"/>
                  </a:ext>
                </a:extLst>
              </a:tr>
              <a:tr h="189611">
                <a:tc>
                  <a:txBody>
                    <a:bodyPr/>
                    <a:lstStyle/>
                    <a:p>
                      <a:pPr marL="0" marR="0" fontAlgn="ctr">
                        <a:lnSpc>
                          <a:spcPct val="107000"/>
                        </a:lnSpc>
                        <a:spcBef>
                          <a:spcPts val="0"/>
                        </a:spcBef>
                        <a:spcAft>
                          <a:spcPts val="0"/>
                        </a:spcAft>
                      </a:pPr>
                      <a:r>
                        <a:rPr lang="en-US" sz="800" kern="1200" dirty="0">
                          <a:effectLst/>
                        </a:rPr>
                        <a:t>University of Kansas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Arabic, Chinese, Japanese, Portuguese, 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1305240937"/>
                  </a:ext>
                </a:extLst>
              </a:tr>
              <a:tr h="189611">
                <a:tc>
                  <a:txBody>
                    <a:bodyPr/>
                    <a:lstStyle/>
                    <a:p>
                      <a:pPr marL="0" marR="0" fontAlgn="b">
                        <a:lnSpc>
                          <a:spcPct val="107000"/>
                        </a:lnSpc>
                        <a:spcBef>
                          <a:spcPts val="0"/>
                        </a:spcBef>
                        <a:spcAft>
                          <a:spcPts val="0"/>
                        </a:spcAft>
                      </a:pPr>
                      <a:r>
                        <a:rPr lang="en-US" sz="800" kern="1200" dirty="0">
                          <a:effectLst/>
                        </a:rPr>
                        <a:t>University of Maryland, College Park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tc>
                  <a:txBody>
                    <a:bodyPr/>
                    <a:lstStyle/>
                    <a:p>
                      <a:pPr marL="0" marR="0" fontAlgn="b">
                        <a:lnSpc>
                          <a:spcPct val="107000"/>
                        </a:lnSpc>
                        <a:spcBef>
                          <a:spcPts val="0"/>
                        </a:spcBef>
                        <a:spcAft>
                          <a:spcPts val="0"/>
                        </a:spcAft>
                      </a:pPr>
                      <a:r>
                        <a:rPr lang="en-US" sz="800" kern="1200" dirty="0">
                          <a:effectLst/>
                        </a:rPr>
                        <a:t>Arabic, Persian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b"/>
                </a:tc>
                <a:extLst>
                  <a:ext uri="{0D108BD9-81ED-4DB2-BD59-A6C34878D82A}">
                    <a16:rowId xmlns:a16="http://schemas.microsoft.com/office/drawing/2014/main" val="653656074"/>
                  </a:ext>
                </a:extLst>
              </a:tr>
              <a:tr h="189611">
                <a:tc>
                  <a:txBody>
                    <a:bodyPr/>
                    <a:lstStyle/>
                    <a:p>
                      <a:pPr marL="0" marR="0" fontAlgn="ctr">
                        <a:lnSpc>
                          <a:spcPct val="107000"/>
                        </a:lnSpc>
                        <a:spcBef>
                          <a:spcPts val="0"/>
                        </a:spcBef>
                        <a:spcAft>
                          <a:spcPts val="0"/>
                        </a:spcAft>
                      </a:pPr>
                      <a:r>
                        <a:rPr lang="en-US" sz="800" kern="1200" dirty="0">
                          <a:effectLst/>
                        </a:rPr>
                        <a:t>University of Mississippi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Chinese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2174744985"/>
                  </a:ext>
                </a:extLst>
              </a:tr>
              <a:tr h="189611">
                <a:tc>
                  <a:txBody>
                    <a:bodyPr/>
                    <a:lstStyle/>
                    <a:p>
                      <a:pPr marL="0" marR="0" fontAlgn="ctr">
                        <a:lnSpc>
                          <a:spcPct val="107000"/>
                        </a:lnSpc>
                        <a:spcBef>
                          <a:spcPts val="0"/>
                        </a:spcBef>
                        <a:spcAft>
                          <a:spcPts val="0"/>
                        </a:spcAft>
                      </a:pPr>
                      <a:r>
                        <a:rPr lang="en-US" sz="800" kern="1200" dirty="0">
                          <a:effectLst/>
                        </a:rPr>
                        <a:t>University of Montana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Korean, Chinese, Arabic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387637502"/>
                  </a:ext>
                </a:extLst>
              </a:tr>
              <a:tr h="189611">
                <a:tc>
                  <a:txBody>
                    <a:bodyPr/>
                    <a:lstStyle/>
                    <a:p>
                      <a:pPr marL="0" marR="0" fontAlgn="ctr">
                        <a:lnSpc>
                          <a:spcPct val="107000"/>
                        </a:lnSpc>
                        <a:spcBef>
                          <a:spcPts val="0"/>
                        </a:spcBef>
                        <a:spcAft>
                          <a:spcPts val="0"/>
                        </a:spcAft>
                      </a:pPr>
                      <a:r>
                        <a:rPr lang="en-US" sz="800" kern="1200" dirty="0">
                          <a:effectLst/>
                        </a:rPr>
                        <a:t>University of North Georgia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Arabic, Chinese, Japanese, Korean, 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388192151"/>
                  </a:ext>
                </a:extLst>
              </a:tr>
              <a:tr h="189611">
                <a:tc>
                  <a:txBody>
                    <a:bodyPr/>
                    <a:lstStyle/>
                    <a:p>
                      <a:pPr marL="0" marR="0" fontAlgn="ctr">
                        <a:lnSpc>
                          <a:spcPct val="107000"/>
                        </a:lnSpc>
                        <a:spcBef>
                          <a:spcPts val="0"/>
                        </a:spcBef>
                        <a:spcAft>
                          <a:spcPts val="0"/>
                        </a:spcAft>
                      </a:pPr>
                      <a:r>
                        <a:rPr lang="en-US" sz="800" kern="1200" dirty="0">
                          <a:effectLst/>
                        </a:rPr>
                        <a:t>University of Pittsburgh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Russian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1369423609"/>
                  </a:ext>
                </a:extLst>
              </a:tr>
              <a:tr h="189611">
                <a:tc>
                  <a:txBody>
                    <a:bodyPr/>
                    <a:lstStyle/>
                    <a:p>
                      <a:pPr marL="0" marR="0" fontAlgn="ctr">
                        <a:lnSpc>
                          <a:spcPct val="107000"/>
                        </a:lnSpc>
                        <a:spcBef>
                          <a:spcPts val="0"/>
                        </a:spcBef>
                        <a:spcAft>
                          <a:spcPts val="0"/>
                        </a:spcAft>
                      </a:pPr>
                      <a:r>
                        <a:rPr lang="en-US" sz="800" kern="1200" dirty="0">
                          <a:effectLst/>
                        </a:rPr>
                        <a:t>University of Wisconsin-Madison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Hindi, Indonesian, Russian, Turkish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2325792165"/>
                  </a:ext>
                </a:extLst>
              </a:tr>
              <a:tr h="189611">
                <a:tc>
                  <a:txBody>
                    <a:bodyPr/>
                    <a:lstStyle/>
                    <a:p>
                      <a:pPr marL="0" marR="0" fontAlgn="ctr">
                        <a:lnSpc>
                          <a:spcPct val="107000"/>
                        </a:lnSpc>
                        <a:spcBef>
                          <a:spcPts val="0"/>
                        </a:spcBef>
                        <a:spcAft>
                          <a:spcPts val="0"/>
                        </a:spcAft>
                      </a:pPr>
                      <a:r>
                        <a:rPr lang="en-US" sz="800" kern="1200" dirty="0">
                          <a:effectLst/>
                        </a:rPr>
                        <a:t>University of Wyoming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Arabic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4168612186"/>
                  </a:ext>
                </a:extLst>
              </a:tr>
              <a:tr h="189611">
                <a:tc>
                  <a:txBody>
                    <a:bodyPr/>
                    <a:lstStyle/>
                    <a:p>
                      <a:pPr marL="0" marR="0" fontAlgn="ctr">
                        <a:lnSpc>
                          <a:spcPct val="107000"/>
                        </a:lnSpc>
                        <a:spcBef>
                          <a:spcPts val="0"/>
                        </a:spcBef>
                        <a:spcAft>
                          <a:spcPts val="0"/>
                        </a:spcAft>
                      </a:pPr>
                      <a:r>
                        <a:rPr lang="en-US" sz="800" kern="1200" dirty="0">
                          <a:effectLst/>
                        </a:rPr>
                        <a:t>Virginia Military Institute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Arabic, Chinese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3591922546"/>
                  </a:ext>
                </a:extLst>
              </a:tr>
              <a:tr h="199395">
                <a:tc>
                  <a:txBody>
                    <a:bodyPr/>
                    <a:lstStyle/>
                    <a:p>
                      <a:pPr marL="0" marR="0" fontAlgn="ctr">
                        <a:lnSpc>
                          <a:spcPct val="107000"/>
                        </a:lnSpc>
                        <a:spcBef>
                          <a:spcPts val="0"/>
                        </a:spcBef>
                        <a:spcAft>
                          <a:spcPts val="0"/>
                        </a:spcAft>
                      </a:pPr>
                      <a:r>
                        <a:rPr lang="en-US" sz="800" kern="1200" dirty="0">
                          <a:effectLst/>
                        </a:rPr>
                        <a:t>Virginia Polytechnic Institute and State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tc>
                  <a:txBody>
                    <a:bodyPr/>
                    <a:lstStyle/>
                    <a:p>
                      <a:pPr marL="0" marR="0" fontAlgn="ctr">
                        <a:lnSpc>
                          <a:spcPct val="107000"/>
                        </a:lnSpc>
                        <a:spcBef>
                          <a:spcPts val="0"/>
                        </a:spcBef>
                        <a:spcAft>
                          <a:spcPts val="0"/>
                        </a:spcAft>
                      </a:pPr>
                      <a:r>
                        <a:rPr lang="en-US" sz="800" kern="1200" dirty="0">
                          <a:effectLst/>
                        </a:rPr>
                        <a:t>Arabic, Russian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00" marR="6800" marT="6800" marB="0" anchor="ctr"/>
                </a:tc>
                <a:extLst>
                  <a:ext uri="{0D108BD9-81ED-4DB2-BD59-A6C34878D82A}">
                    <a16:rowId xmlns:a16="http://schemas.microsoft.com/office/drawing/2014/main" val="1419105047"/>
                  </a:ext>
                </a:extLst>
              </a:tr>
            </a:tbl>
          </a:graphicData>
        </a:graphic>
      </p:graphicFrame>
    </p:spTree>
    <p:extLst>
      <p:ext uri="{BB962C8B-B14F-4D97-AF65-F5344CB8AC3E}">
        <p14:creationId xmlns:p14="http://schemas.microsoft.com/office/powerpoint/2010/main" val="2399425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1143000"/>
          </a:xfrm>
        </p:spPr>
        <p:txBody>
          <a:bodyPr>
            <a:normAutofit/>
          </a:bodyPr>
          <a:lstStyle/>
          <a:p>
            <a:pPr algn="l"/>
            <a:r>
              <a:rPr lang="en-US" sz="3600" b="1" cap="all" dirty="0">
                <a:solidFill>
                  <a:srgbClr val="002060"/>
                </a:solidFill>
                <a:latin typeface="+mn-lt"/>
              </a:rPr>
              <a:t>	    </a:t>
            </a:r>
            <a:r>
              <a:rPr lang="en-US" sz="3200" b="1" cap="all" dirty="0" smtClean="0">
                <a:solidFill>
                  <a:schemeClr val="tx2">
                    <a:lumMod val="50000"/>
                  </a:schemeClr>
                </a:solidFill>
                <a:latin typeface="+mn-lt"/>
              </a:rPr>
              <a:t>language Training Center Program </a:t>
            </a:r>
            <a:endParaRPr lang="en-US" sz="3200" b="1" cap="all" dirty="0">
              <a:solidFill>
                <a:schemeClr val="tx2">
                  <a:lumMod val="50000"/>
                </a:schemeClr>
              </a:solidFill>
              <a:latin typeface="+mn-lt"/>
            </a:endParaRPr>
          </a:p>
        </p:txBody>
      </p:sp>
      <p:sp>
        <p:nvSpPr>
          <p:cNvPr id="3" name="Content Placeholder 2"/>
          <p:cNvSpPr>
            <a:spLocks noGrp="1"/>
          </p:cNvSpPr>
          <p:nvPr>
            <p:ph sz="half" idx="1"/>
          </p:nvPr>
        </p:nvSpPr>
        <p:spPr>
          <a:xfrm>
            <a:off x="76198" y="1524000"/>
            <a:ext cx="8915402" cy="5229840"/>
          </a:xfrm>
        </p:spPr>
        <p:txBody>
          <a:bodyPr>
            <a:noAutofit/>
          </a:bodyPr>
          <a:lstStyle/>
          <a:p>
            <a:pPr>
              <a:buSzPct val="100000"/>
              <a:defRPr/>
            </a:pPr>
            <a:r>
              <a:rPr kumimoji="1" lang="en-US" sz="2400" dirty="0">
                <a:cs typeface="Arial" panose="020B0604020202020204" pitchFamily="34" charset="0"/>
              </a:rPr>
              <a:t>Section 529 of the NDAA of 2010 authorizes DoD to establish Language Training Centers (LTCs)</a:t>
            </a:r>
          </a:p>
          <a:p>
            <a:pPr marL="346075" lvl="2" indent="-342900">
              <a:spcAft>
                <a:spcPts val="600"/>
              </a:spcAft>
              <a:buSzPct val="100000"/>
              <a:defRPr/>
            </a:pPr>
            <a:r>
              <a:rPr lang="en-US" sz="2400" dirty="0">
                <a:cs typeface="Arial" panose="020B0604020202020204" pitchFamily="34" charset="0"/>
              </a:rPr>
              <a:t>DoD-funded initiative with accredited U.S. colleges and universities established in 2011</a:t>
            </a:r>
          </a:p>
          <a:p>
            <a:pPr fontAlgn="auto">
              <a:spcBef>
                <a:spcPts val="0"/>
              </a:spcBef>
              <a:spcAft>
                <a:spcPts val="0"/>
              </a:spcAft>
              <a:buSzPct val="100000"/>
              <a:defRPr/>
            </a:pPr>
            <a:r>
              <a:rPr lang="en-US" sz="2400" dirty="0"/>
              <a:t>Program goal is to accelerate the development of foundational or higher-level expertise in strategic languages and regional studies for DoD personnel by leveraging U.S. institutions of higher education to meet the existing and demonstrated training needs of DoD units, offices, or agencies</a:t>
            </a:r>
          </a:p>
          <a:p>
            <a:pPr fontAlgn="auto">
              <a:spcBef>
                <a:spcPts val="0"/>
              </a:spcBef>
              <a:spcAft>
                <a:spcPts val="0"/>
              </a:spcAft>
              <a:buSzPct val="100000"/>
              <a:defRPr/>
            </a:pPr>
            <a:r>
              <a:rPr lang="en-US" sz="2400" dirty="0"/>
              <a:t>In 2021, approximately 1,800 Active Duty, Reserve, National Guard and civilian personnel received training in 17 </a:t>
            </a:r>
            <a:r>
              <a:rPr lang="en-US" sz="2400" dirty="0" smtClean="0"/>
              <a:t>languages</a:t>
            </a:r>
          </a:p>
          <a:p>
            <a:pPr fontAlgn="auto">
              <a:spcBef>
                <a:spcPts val="0"/>
              </a:spcBef>
              <a:spcAft>
                <a:spcPts val="0"/>
              </a:spcAft>
              <a:buSzPct val="100000"/>
              <a:defRPr/>
            </a:pPr>
            <a:r>
              <a:rPr lang="en-US" sz="2400" dirty="0"/>
              <a:t>Since 2020 LTCs are designated as a congressional interest item</a:t>
            </a:r>
          </a:p>
          <a:p>
            <a:pPr marL="0" indent="0" algn="ctr" fontAlgn="auto">
              <a:spcBef>
                <a:spcPts val="0"/>
              </a:spcBef>
              <a:spcAft>
                <a:spcPts val="0"/>
              </a:spcAft>
              <a:buSzPct val="100000"/>
              <a:buNone/>
              <a:defRPr/>
            </a:pPr>
            <a:r>
              <a:rPr lang="en-US" sz="2600" dirty="0" smtClean="0">
                <a:hlinkClick r:id="rId3"/>
              </a:rPr>
              <a:t>www.dodltc.org</a:t>
            </a:r>
            <a:endParaRPr lang="en-US" sz="2600" dirty="0" smtClean="0"/>
          </a:p>
          <a:p>
            <a:pPr marL="0" indent="0" algn="ctr" fontAlgn="auto">
              <a:spcBef>
                <a:spcPts val="0"/>
              </a:spcBef>
              <a:spcAft>
                <a:spcPts val="0"/>
              </a:spcAft>
              <a:buSzPct val="100000"/>
              <a:buNone/>
              <a:defRPr/>
            </a:pPr>
            <a:endParaRPr lang="en-US" sz="2400" dirty="0"/>
          </a:p>
          <a:p>
            <a:pPr marL="0" indent="0" fontAlgn="auto">
              <a:spcBef>
                <a:spcPts val="0"/>
              </a:spcBef>
              <a:spcAft>
                <a:spcPts val="0"/>
              </a:spcAft>
              <a:buSzPct val="100000"/>
              <a:buNone/>
              <a:defRPr/>
            </a:pPr>
            <a:endParaRPr lang="en-US" sz="2400" dirty="0"/>
          </a:p>
          <a:p>
            <a:pPr marL="3175" lvl="2" indent="0">
              <a:spcAft>
                <a:spcPts val="600"/>
              </a:spcAft>
              <a:buClrTx/>
              <a:buSzPct val="100000"/>
              <a:buNone/>
              <a:defRPr/>
            </a:pPr>
            <a:endParaRPr lang="en-US" dirty="0">
              <a:cs typeface="Arial" panose="020B0604020202020204" pitchFamily="34" charset="0"/>
            </a:endParaRPr>
          </a:p>
          <a:p>
            <a:endParaRPr lang="en-US" sz="1800" dirty="0">
              <a:solidFill>
                <a:srgbClr val="002060"/>
              </a:solidFill>
              <a:latin typeface="Arial" panose="020B0604020202020204" pitchFamily="34" charset="0"/>
              <a:cs typeface="Arial" panose="020B0604020202020204" pitchFamily="34" charset="0"/>
            </a:endParaRPr>
          </a:p>
        </p:txBody>
      </p:sp>
      <p:pic>
        <p:nvPicPr>
          <p:cNvPr id="14" name="Picture 13" descr="DLNSEOlogoPPT.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3"/>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3" name="Subtitle 3"/>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44820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153400" cy="990600"/>
          </a:xfrm>
        </p:spPr>
        <p:txBody>
          <a:bodyPr>
            <a:normAutofit/>
          </a:bodyPr>
          <a:lstStyle/>
          <a:p>
            <a:pPr algn="l"/>
            <a:r>
              <a:rPr lang="en-US" sz="3200" b="1" cap="all" dirty="0" smtClean="0">
                <a:solidFill>
                  <a:schemeClr val="accent1">
                    <a:lumMod val="50000"/>
                  </a:schemeClr>
                </a:solidFill>
              </a:rPr>
              <a:t> </a:t>
            </a:r>
            <a:r>
              <a:rPr lang="en-US" sz="3200" b="1" cap="all" dirty="0" smtClean="0">
                <a:solidFill>
                  <a:schemeClr val="tx2">
                    <a:lumMod val="50000"/>
                  </a:schemeClr>
                </a:solidFill>
              </a:rPr>
              <a:t>CURRENT LTC Program institutions</a:t>
            </a:r>
            <a:endParaRPr lang="en-US" sz="3200" b="1" cap="all" dirty="0">
              <a:solidFill>
                <a:schemeClr val="tx2">
                  <a:lumMod val="50000"/>
                </a:schemeClr>
              </a:solidFill>
            </a:endParaRPr>
          </a:p>
        </p:txBody>
      </p:sp>
      <p:sp>
        <p:nvSpPr>
          <p:cNvPr id="3" name="Slide Number Placeholder 2"/>
          <p:cNvSpPr>
            <a:spLocks noGrp="1"/>
          </p:cNvSpPr>
          <p:nvPr>
            <p:ph type="sldNum" sz="quarter" idx="10"/>
          </p:nvPr>
        </p:nvSpPr>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46E055-7522-445E-AEAA-FB7E0E1E292B}" type="slidenum">
              <a:rPr kumimoji="0" lang="en-US" sz="1400" b="1"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sz="1400" b="1"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9" name="Picture 7" descr="DLNSEOlogoPPT.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3">
            <a:extLst>
              <a:ext uri="{FF2B5EF4-FFF2-40B4-BE49-F238E27FC236}">
                <a16:creationId xmlns:a16="http://schemas.microsoft.com/office/drawing/2014/main" id="{E5C421BE-D3F6-4652-992E-6A075F8E72DC}"/>
              </a:ext>
            </a:extLst>
          </p:cNvPr>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 name="Subtitle 3">
            <a:extLst>
              <a:ext uri="{FF2B5EF4-FFF2-40B4-BE49-F238E27FC236}">
                <a16:creationId xmlns:a16="http://schemas.microsoft.com/office/drawing/2014/main" id="{B41B4741-F446-40B3-B562-82E28DF67278}"/>
              </a:ext>
            </a:extLst>
          </p:cNvPr>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aphicFrame>
        <p:nvGraphicFramePr>
          <p:cNvPr id="8" name="Table 7"/>
          <p:cNvGraphicFramePr>
            <a:graphicFrameLocks noGrp="1"/>
          </p:cNvGraphicFramePr>
          <p:nvPr>
            <p:extLst/>
          </p:nvPr>
        </p:nvGraphicFramePr>
        <p:xfrm>
          <a:off x="457200" y="1616465"/>
          <a:ext cx="8305800" cy="4753512"/>
        </p:xfrm>
        <a:graphic>
          <a:graphicData uri="http://schemas.openxmlformats.org/drawingml/2006/table">
            <a:tbl>
              <a:tblPr firstRow="1" bandRow="1">
                <a:tableStyleId>{BC89EF96-8CEA-46FF-86C4-4CE0E7609802}</a:tableStyleId>
              </a:tblPr>
              <a:tblGrid>
                <a:gridCol w="3561212">
                  <a:extLst>
                    <a:ext uri="{9D8B030D-6E8A-4147-A177-3AD203B41FA5}">
                      <a16:colId xmlns:a16="http://schemas.microsoft.com/office/drawing/2014/main" val="20000"/>
                    </a:ext>
                  </a:extLst>
                </a:gridCol>
                <a:gridCol w="4744588">
                  <a:extLst>
                    <a:ext uri="{9D8B030D-6E8A-4147-A177-3AD203B41FA5}">
                      <a16:colId xmlns:a16="http://schemas.microsoft.com/office/drawing/2014/main" val="20001"/>
                    </a:ext>
                  </a:extLst>
                </a:gridCol>
              </a:tblGrid>
              <a:tr h="20308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dirty="0">
                          <a:effectLst/>
                        </a:rPr>
                        <a:t>UNIVERSITY/LANGUAGES</a:t>
                      </a:r>
                      <a:endParaRPr kumimoji="0" lang="en-US" sz="1400" b="1" u="none" strike="noStrike" kern="1200" dirty="0">
                        <a:solidFill>
                          <a:schemeClr val="accent1"/>
                        </a:solidFill>
                        <a:effectLst/>
                        <a:latin typeface="+mn-lt"/>
                        <a:ea typeface="+mn-ea"/>
                        <a:cs typeface="+mn-cs"/>
                      </a:endParaRPr>
                    </a:p>
                  </a:txBody>
                  <a:tcPr marL="7280" marR="7280" marT="7279"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dirty="0">
                          <a:effectLst/>
                        </a:rPr>
                        <a:t>DoD PARTNER</a:t>
                      </a:r>
                      <a:endParaRPr kumimoji="0" lang="en-US" sz="1400" b="1" u="none" strike="noStrike" kern="1200" dirty="0">
                        <a:solidFill>
                          <a:schemeClr val="accent1"/>
                        </a:solidFill>
                        <a:effectLst/>
                        <a:latin typeface="+mn-lt"/>
                        <a:ea typeface="+mn-ea"/>
                        <a:cs typeface="+mn-cs"/>
                      </a:endParaRPr>
                    </a:p>
                  </a:txBody>
                  <a:tcPr marL="7620" marR="7620" marT="7619" marB="0"/>
                </a:tc>
                <a:extLst>
                  <a:ext uri="{0D108BD9-81ED-4DB2-BD59-A6C34878D82A}">
                    <a16:rowId xmlns:a16="http://schemas.microsoft.com/office/drawing/2014/main" val="10000"/>
                  </a:ext>
                </a:extLst>
              </a:tr>
              <a:tr h="399172">
                <a:tc>
                  <a:txBody>
                    <a:bodyPr/>
                    <a:lstStyle/>
                    <a:p>
                      <a:pPr algn="l" fontAlgn="b"/>
                      <a:r>
                        <a:rPr lang="en-US" sz="1400" b="1" u="none" strike="noStrike" dirty="0">
                          <a:effectLst/>
                        </a:rPr>
                        <a:t>California State University - Long Beach</a:t>
                      </a:r>
                    </a:p>
                    <a:p>
                      <a:pPr marL="0" marR="0" indent="0" algn="l" rtl="0" eaLnBrk="1" fontAlgn="b" latinLnBrk="0" hangingPunct="1">
                        <a:lnSpc>
                          <a:spcPct val="100000"/>
                        </a:lnSpc>
                        <a:spcBef>
                          <a:spcPts val="0"/>
                        </a:spcBef>
                        <a:spcAft>
                          <a:spcPts val="0"/>
                        </a:spcAft>
                        <a:buClrTx/>
                        <a:buSzTx/>
                        <a:buFontTx/>
                        <a:buNone/>
                      </a:pPr>
                      <a:r>
                        <a:rPr lang="it-IT" sz="1400" u="none" strike="noStrike" dirty="0" err="1">
                          <a:effectLst/>
                        </a:rPr>
                        <a:t>Arabic</a:t>
                      </a:r>
                      <a:r>
                        <a:rPr lang="it-IT" sz="1400" u="none" strike="noStrike" dirty="0">
                          <a:effectLst/>
                        </a:rPr>
                        <a:t>, </a:t>
                      </a:r>
                      <a:r>
                        <a:rPr lang="it-IT" sz="1400" u="none" strike="noStrike" dirty="0" err="1">
                          <a:effectLst/>
                        </a:rPr>
                        <a:t>Chinese</a:t>
                      </a:r>
                      <a:r>
                        <a:rPr lang="it-IT" sz="1400" u="none" strike="noStrike" dirty="0">
                          <a:effectLst/>
                        </a:rPr>
                        <a:t>, </a:t>
                      </a:r>
                      <a:r>
                        <a:rPr lang="it-IT" sz="1400" u="none" strike="noStrike" baseline="0" dirty="0">
                          <a:effectLst/>
                        </a:rPr>
                        <a:t> French</a:t>
                      </a:r>
                      <a:r>
                        <a:rPr lang="it-IT" sz="1400" u="none" strike="noStrike" dirty="0">
                          <a:effectLst/>
                        </a:rPr>
                        <a:t>, Russian, Spanish</a:t>
                      </a:r>
                      <a:endParaRPr lang="en-US" sz="1400" b="1" i="0" u="none" strike="noStrike" dirty="0">
                        <a:solidFill>
                          <a:schemeClr val="accent1"/>
                        </a:solidFill>
                        <a:effectLst/>
                        <a:latin typeface="Calibri"/>
                      </a:endParaRPr>
                    </a:p>
                  </a:txBody>
                  <a:tcPr marL="7280" marR="7280" marT="7279" marB="0"/>
                </a:tc>
                <a:tc>
                  <a:txBody>
                    <a:bodyPr/>
                    <a:lstStyle/>
                    <a:p>
                      <a:pPr algn="l" fontAlgn="b"/>
                      <a:r>
                        <a:rPr kumimoji="0" lang="en-US" sz="1400" u="none" strike="noStrike" kern="1200" dirty="0">
                          <a:effectLst/>
                        </a:rPr>
                        <a:t>California Army National Guard</a:t>
                      </a:r>
                      <a:r>
                        <a:rPr lang="en-US" sz="1400" u="none" strike="noStrike" kern="1200" dirty="0">
                          <a:effectLst/>
                        </a:rPr>
                        <a:t>/Other National Guard; Foreign Area Officers; U.S. Army Reserve; Defense Intelligence Agency</a:t>
                      </a:r>
                      <a:endParaRPr kumimoji="0" lang="en-US" sz="1400" u="none" strike="noStrike" kern="1200" dirty="0">
                        <a:effectLst/>
                      </a:endParaRPr>
                    </a:p>
                  </a:txBody>
                  <a:tcPr marL="7620" marR="7620" marT="7619" marB="0"/>
                </a:tc>
                <a:extLst>
                  <a:ext uri="{0D108BD9-81ED-4DB2-BD59-A6C34878D82A}">
                    <a16:rowId xmlns:a16="http://schemas.microsoft.com/office/drawing/2014/main" val="10001"/>
                  </a:ext>
                </a:extLst>
              </a:tr>
              <a:tr h="594944">
                <a:tc>
                  <a:txBody>
                    <a:bodyPr/>
                    <a:lstStyle/>
                    <a:p>
                      <a:pPr algn="l" fontAlgn="b"/>
                      <a:r>
                        <a:rPr lang="en-US" sz="1400" b="1" u="none" strike="noStrike" dirty="0">
                          <a:effectLst/>
                        </a:rPr>
                        <a:t>Concordia College</a:t>
                      </a:r>
                    </a:p>
                    <a:p>
                      <a:pPr marL="0" marR="0" indent="0" algn="l" rtl="0" eaLnBrk="1" fontAlgn="b" latinLnBrk="0" hangingPunct="1">
                        <a:lnSpc>
                          <a:spcPct val="100000"/>
                        </a:lnSpc>
                        <a:spcBef>
                          <a:spcPts val="0"/>
                        </a:spcBef>
                        <a:spcAft>
                          <a:spcPts val="0"/>
                        </a:spcAft>
                        <a:buClrTx/>
                        <a:buSzTx/>
                        <a:buFontTx/>
                        <a:buNone/>
                      </a:pPr>
                      <a:r>
                        <a:rPr lang="en-US" sz="1400" u="none" strike="noStrike" dirty="0">
                          <a:effectLst/>
                        </a:rPr>
                        <a:t>Arabic, Chinese, French, Korean, Russian, Spanish, Ukrainian</a:t>
                      </a:r>
                      <a:endParaRPr lang="en-US" sz="1400" b="1" i="0" u="none" strike="noStrike" dirty="0">
                        <a:solidFill>
                          <a:schemeClr val="accent1"/>
                        </a:solidFill>
                        <a:effectLst/>
                        <a:latin typeface="Calibri"/>
                      </a:endParaRPr>
                    </a:p>
                  </a:txBody>
                  <a:tcPr marL="7280" marR="7280" marT="7279" marB="0"/>
                </a:tc>
                <a:tc>
                  <a:txBody>
                    <a:bodyPr/>
                    <a:lstStyle/>
                    <a:p>
                      <a:pPr algn="l" fontAlgn="b"/>
                      <a:r>
                        <a:rPr kumimoji="0" lang="en-US" sz="1400" u="none" strike="noStrike" kern="1200" dirty="0">
                          <a:effectLst/>
                        </a:rPr>
                        <a:t>300</a:t>
                      </a:r>
                      <a:r>
                        <a:rPr kumimoji="0" lang="en-US" sz="1400" u="none" strike="noStrike" kern="1200" baseline="0" dirty="0">
                          <a:effectLst/>
                        </a:rPr>
                        <a:t>th</a:t>
                      </a:r>
                      <a:r>
                        <a:rPr kumimoji="0" lang="en-US" sz="1400" u="none" strike="noStrike" kern="1200" dirty="0">
                          <a:effectLst/>
                        </a:rPr>
                        <a:t> Military Intelligence Brigade; </a:t>
                      </a:r>
                      <a:r>
                        <a:rPr lang="en-US" sz="1400" u="none" strike="noStrike" kern="1200" dirty="0">
                          <a:effectLst/>
                        </a:rPr>
                        <a:t>16th Air Force; 1st Special Forces Command</a:t>
                      </a:r>
                      <a:endParaRPr kumimoji="0" lang="en-US" sz="1400" u="none" strike="noStrike" kern="1200" baseline="0" dirty="0">
                        <a:effectLst/>
                      </a:endParaRPr>
                    </a:p>
                  </a:txBody>
                  <a:tcPr marL="7620" marR="7620" marT="7619" marB="0"/>
                </a:tc>
                <a:extLst>
                  <a:ext uri="{0D108BD9-81ED-4DB2-BD59-A6C34878D82A}">
                    <a16:rowId xmlns:a16="http://schemas.microsoft.com/office/drawing/2014/main" val="10002"/>
                  </a:ext>
                </a:extLst>
              </a:tr>
              <a:tr h="398859">
                <a:tc>
                  <a:txBody>
                    <a:bodyPr/>
                    <a:lstStyle/>
                    <a:p>
                      <a:pPr algn="l" fontAlgn="b"/>
                      <a:r>
                        <a:rPr lang="en-US" sz="1400" b="1" u="none" strike="noStrike" dirty="0">
                          <a:effectLst/>
                        </a:rPr>
                        <a:t>George</a:t>
                      </a:r>
                      <a:r>
                        <a:rPr lang="en-US" sz="1400" b="1" u="none" strike="noStrike" baseline="0" dirty="0">
                          <a:effectLst/>
                        </a:rPr>
                        <a:t> Washington University</a:t>
                      </a:r>
                      <a:endParaRPr lang="en-US" sz="1400" b="1" u="none" strike="noStrike" dirty="0">
                        <a:effectLs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FAO Regional Skill Sustainment Initiative</a:t>
                      </a:r>
                      <a:endParaRPr lang="en-US" sz="1400" b="1" i="0" u="none" strike="noStrike" dirty="0">
                        <a:solidFill>
                          <a:schemeClr val="accent1"/>
                        </a:solidFill>
                        <a:effectLst/>
                        <a:latin typeface="Calibri"/>
                      </a:endParaRPr>
                    </a:p>
                  </a:txBody>
                  <a:tcPr marL="7280" marR="7280" marT="7279" marB="0"/>
                </a:tc>
                <a:tc>
                  <a:txBody>
                    <a:bodyPr/>
                    <a:lstStyle/>
                    <a:p>
                      <a:pPr algn="l" fontAlgn="b"/>
                      <a:r>
                        <a:rPr kumimoji="0" lang="en-US" sz="1400" u="none" strike="noStrike" kern="1200" dirty="0">
                          <a:effectLst/>
                        </a:rPr>
                        <a:t>US Navy CNO LREC Office/Service</a:t>
                      </a:r>
                      <a:r>
                        <a:rPr kumimoji="0" lang="en-US" sz="1400" u="none" strike="noStrike" kern="1200" baseline="0" dirty="0">
                          <a:effectLst/>
                        </a:rPr>
                        <a:t> Foreign Area Officer (FAO) </a:t>
                      </a:r>
                      <a:r>
                        <a:rPr kumimoji="0" lang="en-US" sz="1400" u="none" strike="noStrike" kern="1200" baseline="0" dirty="0" smtClean="0">
                          <a:effectLst/>
                        </a:rPr>
                        <a:t>Proponent </a:t>
                      </a:r>
                      <a:r>
                        <a:rPr kumimoji="0" lang="en-US" sz="1400" u="none" strike="noStrike" kern="1200" baseline="0" dirty="0">
                          <a:effectLst/>
                        </a:rPr>
                        <a:t>Offices</a:t>
                      </a:r>
                      <a:endParaRPr kumimoji="0" lang="en-US" sz="1400" u="none" strike="noStrike" kern="1200" dirty="0">
                        <a:effectLst/>
                      </a:endParaRPr>
                    </a:p>
                  </a:txBody>
                  <a:tcPr marL="7620" marR="7620" marT="7619" marB="0"/>
                </a:tc>
                <a:extLst>
                  <a:ext uri="{0D108BD9-81ED-4DB2-BD59-A6C34878D82A}">
                    <a16:rowId xmlns:a16="http://schemas.microsoft.com/office/drawing/2014/main" val="10003"/>
                  </a:ext>
                </a:extLst>
              </a:tr>
              <a:tr h="594944">
                <a:tc>
                  <a:txBody>
                    <a:bodyPr/>
                    <a:lstStyle/>
                    <a:p>
                      <a:pPr algn="l" fontAlgn="b"/>
                      <a:r>
                        <a:rPr lang="en-US" sz="1400" b="1" u="none" strike="noStrike" dirty="0">
                          <a:effectLst/>
                        </a:rPr>
                        <a:t>Indiana </a:t>
                      </a:r>
                      <a:r>
                        <a:rPr lang="en-US" sz="1400" b="1" u="none" strike="noStrike" baseline="0" dirty="0">
                          <a:effectLst/>
                        </a:rPr>
                        <a:t>University</a:t>
                      </a:r>
                      <a:endParaRPr lang="en-US" sz="1400" b="1" u="none" strike="noStrike" dirty="0">
                        <a:effectLst/>
                      </a:endParaRPr>
                    </a:p>
                    <a:p>
                      <a:pPr marL="0" marR="0" indent="0" algn="l" rtl="0" eaLnBrk="1" fontAlgn="b" latinLnBrk="0" hangingPunct="1">
                        <a:lnSpc>
                          <a:spcPct val="100000"/>
                        </a:lnSpc>
                        <a:spcBef>
                          <a:spcPts val="0"/>
                        </a:spcBef>
                        <a:spcAft>
                          <a:spcPts val="0"/>
                        </a:spcAft>
                        <a:buClrTx/>
                        <a:buSzTx/>
                        <a:buFontTx/>
                        <a:buNone/>
                      </a:pPr>
                      <a:r>
                        <a:rPr lang="en-US" sz="1400" u="none" strike="noStrike" baseline="0" dirty="0">
                          <a:effectLst/>
                        </a:rPr>
                        <a:t>Chinese, Dari, </a:t>
                      </a:r>
                      <a:r>
                        <a:rPr lang="en-US" sz="1400" u="none" strike="noStrike" dirty="0">
                          <a:effectLst/>
                        </a:rPr>
                        <a:t>French, Korean, Pashto,</a:t>
                      </a:r>
                      <a:r>
                        <a:rPr lang="en-US" sz="1400" u="none" strike="noStrike" baseline="0" dirty="0">
                          <a:effectLst/>
                        </a:rPr>
                        <a:t> Russian, Slovak, Spanish, Urdu</a:t>
                      </a:r>
                      <a:endParaRPr lang="en-US" sz="1400" b="1" i="0" u="none" strike="noStrike" dirty="0">
                        <a:solidFill>
                          <a:schemeClr val="accent1"/>
                        </a:solidFill>
                        <a:effectLst/>
                        <a:latin typeface="Calibri"/>
                      </a:endParaRPr>
                    </a:p>
                  </a:txBody>
                  <a:tcPr marL="7280" marR="7280" marT="7279" marB="0"/>
                </a:tc>
                <a:tc>
                  <a:txBody>
                    <a:bodyPr/>
                    <a:lstStyle/>
                    <a:p>
                      <a:pPr algn="l" fontAlgn="b"/>
                      <a:r>
                        <a:rPr lang="en-US" sz="1400" u="none" strike="noStrike" kern="1200" dirty="0">
                          <a:effectLst/>
                        </a:rPr>
                        <a:t>95th Civil Affairs Brigade; 10th Special Forces Group; 7th Special Forces Group; 3rd Special Forces Group; Indiana National Guard</a:t>
                      </a:r>
                      <a:endParaRPr kumimoji="0" lang="en-US" sz="1400" u="none" strike="noStrike" kern="1200" baseline="0" dirty="0">
                        <a:effectLst/>
                      </a:endParaRPr>
                    </a:p>
                  </a:txBody>
                  <a:tcPr marL="7620" marR="7620" marT="7619" marB="0"/>
                </a:tc>
                <a:extLst>
                  <a:ext uri="{0D108BD9-81ED-4DB2-BD59-A6C34878D82A}">
                    <a16:rowId xmlns:a16="http://schemas.microsoft.com/office/drawing/2014/main" val="10004"/>
                  </a:ext>
                </a:extLst>
              </a:tr>
              <a:tr h="791029">
                <a:tc>
                  <a:txBody>
                    <a:bodyPr/>
                    <a:lstStyle/>
                    <a:p>
                      <a:pPr algn="l" fontAlgn="b"/>
                      <a:r>
                        <a:rPr lang="en-US" sz="1400" b="1" u="none" strike="noStrike" dirty="0">
                          <a:effectLst/>
                        </a:rPr>
                        <a:t>San Diego State University</a:t>
                      </a:r>
                    </a:p>
                    <a:p>
                      <a:pPr marL="0" marR="0" indent="0" algn="l" rtl="0" eaLnBrk="1" fontAlgn="b" latinLnBrk="0" hangingPunct="1">
                        <a:lnSpc>
                          <a:spcPct val="100000"/>
                        </a:lnSpc>
                        <a:spcBef>
                          <a:spcPts val="0"/>
                        </a:spcBef>
                        <a:spcAft>
                          <a:spcPts val="0"/>
                        </a:spcAft>
                        <a:buClrTx/>
                        <a:buSzTx/>
                        <a:buFontTx/>
                        <a:buNone/>
                      </a:pPr>
                      <a:r>
                        <a:rPr lang="it-IT" sz="1400" u="none" strike="noStrike" dirty="0" err="1">
                          <a:effectLst/>
                        </a:rPr>
                        <a:t>Arabic</a:t>
                      </a:r>
                      <a:r>
                        <a:rPr lang="it-IT" sz="1400" u="none" strike="noStrike" dirty="0">
                          <a:effectLst/>
                        </a:rPr>
                        <a:t> (MSA, </a:t>
                      </a:r>
                      <a:r>
                        <a:rPr lang="it-IT" sz="1400" u="none" strike="noStrike" dirty="0" err="1">
                          <a:effectLst/>
                        </a:rPr>
                        <a:t>Egyptian</a:t>
                      </a:r>
                      <a:r>
                        <a:rPr lang="it-IT" sz="1400" u="none" strike="noStrike" dirty="0">
                          <a:effectLst/>
                        </a:rPr>
                        <a:t>, </a:t>
                      </a:r>
                      <a:r>
                        <a:rPr lang="it-IT" sz="1400" u="none" strike="noStrike" dirty="0" err="1">
                          <a:effectLst/>
                        </a:rPr>
                        <a:t>Iraqi</a:t>
                      </a:r>
                      <a:r>
                        <a:rPr lang="it-IT" sz="1400" u="none" strike="noStrike" dirty="0">
                          <a:effectLst/>
                        </a:rPr>
                        <a:t>, Levantine), </a:t>
                      </a:r>
                      <a:r>
                        <a:rPr lang="it-IT" sz="1400" u="none" strike="noStrike" dirty="0" err="1">
                          <a:effectLst/>
                        </a:rPr>
                        <a:t>Korean</a:t>
                      </a:r>
                      <a:r>
                        <a:rPr lang="it-IT" sz="1400" u="none" strike="noStrike" dirty="0">
                          <a:effectLst/>
                        </a:rPr>
                        <a:t>, Pashto, Persian (Farsi), Russian, Spanish, </a:t>
                      </a:r>
                      <a:r>
                        <a:rPr lang="it-IT" sz="1400" u="none" strike="noStrike" dirty="0" err="1">
                          <a:effectLst/>
                        </a:rPr>
                        <a:t>Chinese</a:t>
                      </a:r>
                      <a:r>
                        <a:rPr lang="it-IT" sz="1400" u="none" strike="noStrike" dirty="0">
                          <a:effectLst/>
                        </a:rPr>
                        <a:t>, </a:t>
                      </a:r>
                      <a:r>
                        <a:rPr lang="it-IT" sz="1400" u="none" strike="noStrike" dirty="0" err="1">
                          <a:effectLst/>
                        </a:rPr>
                        <a:t>Ukrainian</a:t>
                      </a:r>
                      <a:r>
                        <a:rPr lang="it-IT" sz="1400" u="none" strike="noStrike" dirty="0">
                          <a:effectLst/>
                        </a:rPr>
                        <a:t>, Tagalog, </a:t>
                      </a:r>
                      <a:r>
                        <a:rPr lang="it-IT" sz="1400" u="none" strike="noStrike" dirty="0" err="1">
                          <a:effectLst/>
                        </a:rPr>
                        <a:t>Indonesian</a:t>
                      </a:r>
                      <a:r>
                        <a:rPr lang="it-IT" sz="1400" u="none" strike="noStrike" dirty="0">
                          <a:effectLst/>
                        </a:rPr>
                        <a:t> </a:t>
                      </a:r>
                      <a:endParaRPr lang="en-US" sz="1400" b="1" i="0" u="none" strike="noStrike" dirty="0">
                        <a:solidFill>
                          <a:schemeClr val="accent1"/>
                        </a:solidFill>
                        <a:effectLst/>
                        <a:latin typeface="Calibri"/>
                      </a:endParaRPr>
                    </a:p>
                  </a:txBody>
                  <a:tcPr marL="7280" marR="7280" marT="7279" marB="0"/>
                </a:tc>
                <a:tc>
                  <a:txBody>
                    <a:bodyPr/>
                    <a:lstStyle/>
                    <a:p>
                      <a:pPr algn="l" fontAlgn="b"/>
                      <a:r>
                        <a:rPr kumimoji="0" lang="en-US" sz="1400" u="none" strike="noStrike" kern="1200" dirty="0">
                          <a:effectLst/>
                        </a:rPr>
                        <a:t>1st Marine Expeditionary Force</a:t>
                      </a:r>
                      <a:r>
                        <a:rPr lang="en-US" sz="1400" u="none" strike="noStrike" kern="1200" dirty="0">
                          <a:effectLst/>
                        </a:rPr>
                        <a:t> (1st Radio Battalion, 2nd Radio Battalion, Marine Cryptologic Support Battalion);</a:t>
                      </a:r>
                      <a:r>
                        <a:rPr kumimoji="0" lang="en-US" sz="1400" u="none" strike="noStrike" kern="1200" dirty="0">
                          <a:effectLst/>
                        </a:rPr>
                        <a:t> </a:t>
                      </a:r>
                      <a:r>
                        <a:rPr lang="en-US" sz="1400" u="none" strike="noStrike" kern="1200" dirty="0">
                          <a:effectLst/>
                        </a:rPr>
                        <a:t>16th Air Force; 1st Special Forces Command</a:t>
                      </a:r>
                      <a:endParaRPr kumimoji="0" lang="en-US" sz="1400" u="none" strike="noStrike" kern="1200" dirty="0">
                        <a:effectLst/>
                      </a:endParaRPr>
                    </a:p>
                  </a:txBody>
                  <a:tcPr marL="7620" marR="7620" marT="7619" marB="0"/>
                </a:tc>
                <a:extLst>
                  <a:ext uri="{0D108BD9-81ED-4DB2-BD59-A6C34878D82A}">
                    <a16:rowId xmlns:a16="http://schemas.microsoft.com/office/drawing/2014/main" val="10005"/>
                  </a:ext>
                </a:extLst>
              </a:tr>
              <a:tr h="536714">
                <a:tc>
                  <a:txBody>
                    <a:bodyPr/>
                    <a:lstStyle/>
                    <a:p>
                      <a:pPr algn="l" fontAlgn="b"/>
                      <a:r>
                        <a:rPr lang="en-US" sz="1400" b="1" u="none" strike="noStrike" baseline="0" dirty="0">
                          <a:effectLst/>
                        </a:rPr>
                        <a:t>University of Arizona</a:t>
                      </a:r>
                    </a:p>
                    <a:p>
                      <a:pPr lvl="0" algn="l">
                        <a:buNone/>
                      </a:pPr>
                      <a:r>
                        <a:rPr lang="en-US" sz="1400" b="0" u="none" strike="noStrike" baseline="0" dirty="0">
                          <a:effectLst/>
                        </a:rPr>
                        <a:t>Arabic, Chinese, Korean, Pashto, Persian (Farsi), Russian, Spanish, Ukrainian</a:t>
                      </a:r>
                    </a:p>
                  </a:txBody>
                  <a:tcPr marL="7280" marR="7280" marT="7279" marB="0"/>
                </a:tc>
                <a:tc>
                  <a:txBody>
                    <a:bodyPr/>
                    <a:lstStyle/>
                    <a:p>
                      <a:pPr algn="l" fontAlgn="b"/>
                      <a:r>
                        <a:rPr lang="en-US" sz="1400" u="none" strike="noStrike" kern="1200" baseline="0" dirty="0">
                          <a:effectLst/>
                        </a:rPr>
                        <a:t>16th Air Force</a:t>
                      </a:r>
                      <a:endParaRPr kumimoji="0" lang="en-US" sz="1400" u="none" strike="noStrike" kern="1200" baseline="0" dirty="0">
                        <a:effectLst/>
                      </a:endParaRPr>
                    </a:p>
                  </a:txBody>
                  <a:tcPr marL="7620" marR="7620" marT="7619" marB="0"/>
                </a:tc>
                <a:extLst>
                  <a:ext uri="{0D108BD9-81ED-4DB2-BD59-A6C34878D82A}">
                    <a16:rowId xmlns:a16="http://schemas.microsoft.com/office/drawing/2014/main" val="10006"/>
                  </a:ext>
                </a:extLst>
              </a:tr>
              <a:tr h="670894">
                <a:tc>
                  <a:txBody>
                    <a:bodyPr/>
                    <a:lstStyle/>
                    <a:p>
                      <a:pPr algn="l" fontAlgn="b"/>
                      <a:r>
                        <a:rPr lang="en-US" sz="1400" b="1" u="none" strike="noStrike" dirty="0">
                          <a:effectLst/>
                        </a:rPr>
                        <a:t>University of Kansas </a:t>
                      </a:r>
                    </a:p>
                    <a:p>
                      <a:pPr marL="0" marR="0" indent="0" algn="l" rtl="0" eaLnBrk="1" fontAlgn="b" latinLnBrk="0" hangingPunct="1">
                        <a:lnSpc>
                          <a:spcPct val="100000"/>
                        </a:lnSpc>
                        <a:spcBef>
                          <a:spcPts val="0"/>
                        </a:spcBef>
                        <a:spcAft>
                          <a:spcPts val="0"/>
                        </a:spcAft>
                        <a:buClrTx/>
                        <a:buSzTx/>
                        <a:buFontTx/>
                        <a:buNone/>
                      </a:pPr>
                      <a:r>
                        <a:rPr lang="en-US" sz="1400" u="none" strike="noStrike" dirty="0">
                          <a:effectLst/>
                        </a:rPr>
                        <a:t>Arabic (MSA), Chinese, French, German, Italian, Japanese, Korean, Persian, Russian, Spanish</a:t>
                      </a:r>
                    </a:p>
                  </a:txBody>
                  <a:tcPr marL="7280" marR="7280" marT="7279"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Command and General Staff College; 571st Mobility Support Advisory Squadron; Air Force Culture and Language Center, U.S. Army Civil Affairs and Psychological Operations Command; 1st Special Forces Command</a:t>
                      </a:r>
                      <a:endParaRPr kumimoji="0" lang="en-US" sz="1400" b="0" i="0" u="none" strike="noStrike" kern="1200" cap="none" spc="0" normalizeH="0" baseline="0" noProof="0" dirty="0">
                        <a:ln>
                          <a:noFill/>
                        </a:ln>
                        <a:solidFill>
                          <a:srgbClr val="002060"/>
                        </a:solidFill>
                        <a:effectLst/>
                        <a:uLnTx/>
                        <a:uFillTx/>
                        <a:latin typeface="+mn-lt"/>
                        <a:ea typeface="+mn-ea"/>
                        <a:cs typeface="+mn-cs"/>
                      </a:endParaRPr>
                    </a:p>
                  </a:txBody>
                  <a:tcPr marL="7620" marR="7620" marT="7619"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443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153400" cy="990600"/>
          </a:xfrm>
        </p:spPr>
        <p:txBody>
          <a:bodyPr>
            <a:normAutofit/>
          </a:bodyPr>
          <a:lstStyle/>
          <a:p>
            <a:pPr algn="l"/>
            <a:r>
              <a:rPr lang="en-US" sz="3200" dirty="0"/>
              <a:t>   </a:t>
            </a:r>
            <a:r>
              <a:rPr lang="en-US" sz="3200" b="1" dirty="0" smtClean="0">
                <a:solidFill>
                  <a:schemeClr val="tx2">
                    <a:lumMod val="50000"/>
                  </a:schemeClr>
                </a:solidFill>
              </a:rPr>
              <a:t>CURRENT</a:t>
            </a:r>
            <a:r>
              <a:rPr lang="en-US" sz="3200" dirty="0" smtClean="0">
                <a:solidFill>
                  <a:schemeClr val="tx2">
                    <a:lumMod val="50000"/>
                  </a:schemeClr>
                </a:solidFill>
              </a:rPr>
              <a:t> </a:t>
            </a:r>
            <a:r>
              <a:rPr lang="en-US" sz="3200" b="1" cap="all" dirty="0" smtClean="0">
                <a:solidFill>
                  <a:schemeClr val="tx2">
                    <a:lumMod val="50000"/>
                  </a:schemeClr>
                </a:solidFill>
              </a:rPr>
              <a:t>LTC Program institutions</a:t>
            </a:r>
            <a:endParaRPr lang="en-US" sz="3200" b="1" cap="all" dirty="0">
              <a:solidFill>
                <a:schemeClr val="tx2">
                  <a:lumMod val="50000"/>
                </a:schemeClr>
              </a:solidFill>
            </a:endParaRPr>
          </a:p>
        </p:txBody>
      </p:sp>
      <p:sp>
        <p:nvSpPr>
          <p:cNvPr id="3" name="Slide Number Placeholder 2"/>
          <p:cNvSpPr>
            <a:spLocks noGrp="1"/>
          </p:cNvSpPr>
          <p:nvPr>
            <p:ph type="sldNum" sz="quarter" idx="10"/>
          </p:nvPr>
        </p:nvSpPr>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C46E055-7522-445E-AEAA-FB7E0E1E292B}" type="slidenum">
              <a:rPr kumimoji="0" lang="en-US" sz="1400" b="1"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sz="1400" b="1"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9" name="Picture 7" descr="DLNSEOlogoPPT.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3">
            <a:extLst>
              <a:ext uri="{FF2B5EF4-FFF2-40B4-BE49-F238E27FC236}">
                <a16:creationId xmlns:a16="http://schemas.microsoft.com/office/drawing/2014/main" id="{E5C421BE-D3F6-4652-992E-6A075F8E72DC}"/>
              </a:ext>
            </a:extLst>
          </p:cNvPr>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 name="Subtitle 3">
            <a:extLst>
              <a:ext uri="{FF2B5EF4-FFF2-40B4-BE49-F238E27FC236}">
                <a16:creationId xmlns:a16="http://schemas.microsoft.com/office/drawing/2014/main" id="{B41B4741-F446-40B3-B562-82E28DF67278}"/>
              </a:ext>
            </a:extLst>
          </p:cNvPr>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aphicFrame>
        <p:nvGraphicFramePr>
          <p:cNvPr id="8" name="Table 7"/>
          <p:cNvGraphicFramePr>
            <a:graphicFrameLocks noGrp="1"/>
          </p:cNvGraphicFramePr>
          <p:nvPr>
            <p:extLst/>
          </p:nvPr>
        </p:nvGraphicFramePr>
        <p:xfrm>
          <a:off x="609600" y="1616465"/>
          <a:ext cx="8321037" cy="2803136"/>
        </p:xfrm>
        <a:graphic>
          <a:graphicData uri="http://schemas.openxmlformats.org/drawingml/2006/table">
            <a:tbl>
              <a:tblPr firstRow="1" bandRow="1">
                <a:tableStyleId>{BC89EF96-8CEA-46FF-86C4-4CE0E7609802}</a:tableStyleId>
              </a:tblPr>
              <a:tblGrid>
                <a:gridCol w="3567745">
                  <a:extLst>
                    <a:ext uri="{9D8B030D-6E8A-4147-A177-3AD203B41FA5}">
                      <a16:colId xmlns:a16="http://schemas.microsoft.com/office/drawing/2014/main" val="20000"/>
                    </a:ext>
                  </a:extLst>
                </a:gridCol>
                <a:gridCol w="4753292">
                  <a:extLst>
                    <a:ext uri="{9D8B030D-6E8A-4147-A177-3AD203B41FA5}">
                      <a16:colId xmlns:a16="http://schemas.microsoft.com/office/drawing/2014/main" val="20001"/>
                    </a:ext>
                  </a:extLst>
                </a:gridCol>
              </a:tblGrid>
              <a:tr h="18501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dirty="0">
                          <a:effectLst/>
                        </a:rPr>
                        <a:t>UNIVERSITY/LANGUAGES</a:t>
                      </a:r>
                      <a:endParaRPr kumimoji="0" lang="en-US" sz="1400" b="1" u="none" strike="noStrike" kern="1200" dirty="0">
                        <a:solidFill>
                          <a:schemeClr val="accent1"/>
                        </a:solidFill>
                        <a:effectLst/>
                        <a:latin typeface="+mn-lt"/>
                        <a:ea typeface="+mn-ea"/>
                        <a:cs typeface="+mn-cs"/>
                      </a:endParaRPr>
                    </a:p>
                  </a:txBody>
                  <a:tcPr marL="7280" marR="7280" marT="7279"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dirty="0">
                          <a:effectLst/>
                        </a:rPr>
                        <a:t>DoD PARTNER</a:t>
                      </a:r>
                      <a:endParaRPr kumimoji="0" lang="en-US" sz="1400" b="1" u="none" strike="noStrike" kern="1200" dirty="0">
                        <a:solidFill>
                          <a:schemeClr val="accent1"/>
                        </a:solidFill>
                        <a:effectLst/>
                        <a:latin typeface="+mn-lt"/>
                        <a:ea typeface="+mn-ea"/>
                        <a:cs typeface="+mn-cs"/>
                      </a:endParaRPr>
                    </a:p>
                  </a:txBody>
                  <a:tcPr marL="7620" marR="7620" marT="7619" marB="0"/>
                </a:tc>
                <a:extLst>
                  <a:ext uri="{0D108BD9-81ED-4DB2-BD59-A6C34878D82A}">
                    <a16:rowId xmlns:a16="http://schemas.microsoft.com/office/drawing/2014/main" val="10000"/>
                  </a:ext>
                </a:extLst>
              </a:tr>
              <a:tr h="336395">
                <a:tc>
                  <a:txBody>
                    <a:bodyPr/>
                    <a:lstStyle/>
                    <a:p>
                      <a:pPr algn="l" fontAlgn="b"/>
                      <a:r>
                        <a:rPr lang="en-US" sz="1400" b="1" u="none" strike="noStrike" baseline="0" dirty="0">
                          <a:effectLst/>
                        </a:rPr>
                        <a:t>University of Maryland</a:t>
                      </a:r>
                    </a:p>
                    <a:p>
                      <a:pPr lvl="0" algn="l">
                        <a:buNone/>
                      </a:pPr>
                      <a:r>
                        <a:rPr lang="en-US" sz="1400" b="0" u="none" strike="noStrike" baseline="0" dirty="0">
                          <a:effectLst/>
                        </a:rPr>
                        <a:t>Korean, Russian, Ukrainian</a:t>
                      </a:r>
                      <a:endParaRPr lang="en-US" sz="1400" b="1" u="none" strike="noStrike" baseline="0" dirty="0">
                        <a:effectLst/>
                      </a:endParaRPr>
                    </a:p>
                  </a:txBody>
                  <a:tcPr marL="7280" marR="7280" marT="7279" marB="0"/>
                </a:tc>
                <a:tc>
                  <a:txBody>
                    <a:bodyPr/>
                    <a:lstStyle/>
                    <a:p>
                      <a:pPr algn="l" fontAlgn="b"/>
                      <a:r>
                        <a:rPr lang="en-US" sz="1400" u="none" strike="noStrike" kern="1200" baseline="0" dirty="0">
                          <a:effectLst/>
                        </a:rPr>
                        <a:t>94th Intelligence Squadron; National Cryptologic University</a:t>
                      </a:r>
                      <a:endParaRPr kumimoji="0" lang="en-US" sz="1400" u="none" strike="noStrike" kern="1200" baseline="0" dirty="0">
                        <a:effectLst/>
                      </a:endParaRPr>
                    </a:p>
                  </a:txBody>
                  <a:tcPr marL="7620" marR="7620" marT="7619" marB="0"/>
                </a:tc>
                <a:extLst>
                  <a:ext uri="{0D108BD9-81ED-4DB2-BD59-A6C34878D82A}">
                    <a16:rowId xmlns:a16="http://schemas.microsoft.com/office/drawing/2014/main" val="10001"/>
                  </a:ext>
                </a:extLst>
              </a:tr>
              <a:tr h="504591">
                <a:tc>
                  <a:txBody>
                    <a:bodyPr/>
                    <a:lstStyle/>
                    <a:p>
                      <a:pPr algn="l" fontAlgn="b"/>
                      <a:r>
                        <a:rPr lang="en-US" sz="1400" b="1" u="none" strike="noStrike" dirty="0">
                          <a:effectLst/>
                        </a:rPr>
                        <a:t>University of Montana </a:t>
                      </a:r>
                    </a:p>
                    <a:p>
                      <a:pPr marL="0" marR="0" indent="0" algn="l" rtl="0" eaLnBrk="1" fontAlgn="b" latinLnBrk="0" hangingPunct="1">
                        <a:lnSpc>
                          <a:spcPct val="100000"/>
                        </a:lnSpc>
                        <a:spcBef>
                          <a:spcPts val="0"/>
                        </a:spcBef>
                        <a:spcAft>
                          <a:spcPts val="0"/>
                        </a:spcAft>
                        <a:buClrTx/>
                        <a:buSzTx/>
                        <a:buFontTx/>
                        <a:buNone/>
                      </a:pPr>
                      <a:r>
                        <a:rPr lang="en-US" sz="1400" u="none" strike="noStrike" dirty="0">
                          <a:effectLst/>
                        </a:rPr>
                        <a:t>Arabic (MSA, Egyptian, Levantine), Chinese, French, Indonesian,</a:t>
                      </a:r>
                      <a:r>
                        <a:rPr lang="en-US" sz="1400" u="none" strike="noStrike" baseline="0" dirty="0">
                          <a:effectLst/>
                        </a:rPr>
                        <a:t> </a:t>
                      </a:r>
                      <a:r>
                        <a:rPr lang="en-US" sz="1400" u="none" strike="noStrike" dirty="0">
                          <a:effectLst/>
                        </a:rPr>
                        <a:t>Korean, Persian</a:t>
                      </a:r>
                      <a:r>
                        <a:rPr lang="en-US" sz="1400" u="none" strike="noStrike" baseline="0" dirty="0">
                          <a:effectLst/>
                        </a:rPr>
                        <a:t> (Farsi), Russian, Regional Studies, ESL, Tagalog, Thai, Spanish</a:t>
                      </a:r>
                      <a:endParaRPr lang="en-US" sz="1400" b="1" i="0" u="none" strike="noStrike" dirty="0">
                        <a:solidFill>
                          <a:schemeClr val="accent1"/>
                        </a:solidFill>
                        <a:effectLst/>
                        <a:latin typeface="Calibri"/>
                      </a:endParaRPr>
                    </a:p>
                  </a:txBody>
                  <a:tcPr marL="7280" marR="7280" marT="7279" marB="0"/>
                </a:tc>
                <a:tc>
                  <a:txBody>
                    <a:bodyPr/>
                    <a:lstStyle/>
                    <a:p>
                      <a:pPr algn="l" fontAlgn="ctr"/>
                      <a:r>
                        <a:rPr kumimoji="0" lang="en-US" sz="1400" u="none" strike="noStrike" kern="1200" dirty="0">
                          <a:effectLst/>
                        </a:rPr>
                        <a:t>1</a:t>
                      </a:r>
                      <a:r>
                        <a:rPr kumimoji="0" lang="en-US" sz="1400" u="none" strike="noStrike" kern="1200" baseline="30000" dirty="0">
                          <a:effectLst/>
                        </a:rPr>
                        <a:t>st</a:t>
                      </a:r>
                      <a:r>
                        <a:rPr kumimoji="0" lang="en-US" sz="1400" u="none" strike="noStrike" kern="1200" dirty="0">
                          <a:effectLst/>
                        </a:rPr>
                        <a:t> Special Forces Group; 5</a:t>
                      </a:r>
                      <a:r>
                        <a:rPr kumimoji="0" lang="en-US" sz="1400" u="none" strike="noStrike" kern="1200" baseline="30000" dirty="0">
                          <a:effectLst/>
                        </a:rPr>
                        <a:t>th</a:t>
                      </a:r>
                      <a:r>
                        <a:rPr kumimoji="0" lang="en-US" sz="1400" u="none" strike="noStrike" kern="1200" dirty="0">
                          <a:effectLst/>
                        </a:rPr>
                        <a:t> Special Forces</a:t>
                      </a:r>
                      <a:r>
                        <a:rPr kumimoji="0" lang="en-US" sz="1400" u="none" strike="noStrike" kern="1200" baseline="0" dirty="0">
                          <a:effectLst/>
                        </a:rPr>
                        <a:t> Group</a:t>
                      </a:r>
                      <a:r>
                        <a:rPr lang="en-US" sz="1400" u="none" strike="noStrike" kern="1200" baseline="0" dirty="0">
                          <a:effectLst/>
                        </a:rPr>
                        <a:t>; 4th and 8th Psychological Operations Groups; 95th Civil Affairs Brigade; 2nd Special Warfare Training Group; Air Education and Training Command; NGA</a:t>
                      </a:r>
                      <a:endParaRPr kumimoji="0" lang="en-US" sz="1400" u="none" strike="noStrike" kern="1200" dirty="0">
                        <a:solidFill>
                          <a:schemeClr val="accent1"/>
                        </a:solidFill>
                        <a:effectLst/>
                        <a:latin typeface="+mn-lt"/>
                        <a:ea typeface="+mn-ea"/>
                        <a:cs typeface="+mn-cs"/>
                      </a:endParaRPr>
                    </a:p>
                  </a:txBody>
                  <a:tcPr marL="7620" marR="7620" marT="7619" marB="0"/>
                </a:tc>
                <a:extLst>
                  <a:ext uri="{0D108BD9-81ED-4DB2-BD59-A6C34878D82A}">
                    <a16:rowId xmlns:a16="http://schemas.microsoft.com/office/drawing/2014/main" val="10002"/>
                  </a:ext>
                </a:extLst>
              </a:tr>
              <a:tr h="336395">
                <a:tc>
                  <a:txBody>
                    <a:bodyPr/>
                    <a:lstStyle/>
                    <a:p>
                      <a:pPr marL="0" marR="0" lvl="0" indent="0" algn="l" rtl="0">
                        <a:lnSpc>
                          <a:spcPct val="100000"/>
                        </a:lnSpc>
                        <a:spcBef>
                          <a:spcPts val="0"/>
                        </a:spcBef>
                        <a:spcAft>
                          <a:spcPts val="0"/>
                        </a:spcAft>
                        <a:buClrTx/>
                        <a:buSzTx/>
                        <a:buFontTx/>
                        <a:buNone/>
                      </a:pPr>
                      <a:r>
                        <a:rPr lang="en-US" sz="1400" b="1" u="none" strike="noStrike" dirty="0">
                          <a:effectLst/>
                        </a:rPr>
                        <a:t>University of Utah</a:t>
                      </a:r>
                      <a:endParaRPr lang="en-US" dirty="0"/>
                    </a:p>
                    <a:p>
                      <a:pPr marL="0" marR="0" lvl="0" indent="0" algn="l" rtl="0">
                        <a:lnSpc>
                          <a:spcPct val="100000"/>
                        </a:lnSpc>
                        <a:spcBef>
                          <a:spcPts val="0"/>
                        </a:spcBef>
                        <a:spcAft>
                          <a:spcPts val="0"/>
                        </a:spcAft>
                        <a:buClrTx/>
                        <a:buSzTx/>
                        <a:buFontTx/>
                        <a:buNone/>
                      </a:pPr>
                      <a:r>
                        <a:rPr lang="it-IT" sz="1400" u="none" strike="noStrike" dirty="0" err="1">
                          <a:effectLst/>
                        </a:rPr>
                        <a:t>Arabic</a:t>
                      </a:r>
                      <a:r>
                        <a:rPr lang="it-IT" sz="1400" u="none" strike="noStrike" dirty="0">
                          <a:effectLst/>
                        </a:rPr>
                        <a:t> (MSA), </a:t>
                      </a:r>
                      <a:r>
                        <a:rPr lang="it-IT" sz="1400" u="none" strike="noStrike" dirty="0" err="1">
                          <a:effectLst/>
                        </a:rPr>
                        <a:t>Arabic</a:t>
                      </a:r>
                      <a:r>
                        <a:rPr lang="it-IT" sz="1400" u="none" strike="noStrike" dirty="0">
                          <a:effectLst/>
                        </a:rPr>
                        <a:t> (Levantine), ESL, French, </a:t>
                      </a:r>
                      <a:r>
                        <a:rPr lang="it-IT" sz="1400" u="none" strike="noStrike" dirty="0" err="1">
                          <a:effectLst/>
                        </a:rPr>
                        <a:t>Japanese</a:t>
                      </a:r>
                      <a:r>
                        <a:rPr lang="it-IT" sz="1400" u="none" strike="noStrike" dirty="0">
                          <a:effectLst/>
                        </a:rPr>
                        <a:t>, </a:t>
                      </a:r>
                      <a:r>
                        <a:rPr lang="it-IT" sz="1400" u="none" strike="noStrike" dirty="0" err="1">
                          <a:effectLst/>
                        </a:rPr>
                        <a:t>Korean</a:t>
                      </a:r>
                      <a:r>
                        <a:rPr lang="it-IT" sz="1400" u="none" strike="noStrike" dirty="0">
                          <a:effectLst/>
                        </a:rPr>
                        <a:t>, Persian (Farsi), </a:t>
                      </a:r>
                      <a:endParaRPr lang="en-US" dirty="0"/>
                    </a:p>
                    <a:p>
                      <a:pPr marL="0" marR="0" lvl="0" indent="0" algn="l" rtl="0">
                        <a:lnSpc>
                          <a:spcPct val="100000"/>
                        </a:lnSpc>
                        <a:spcBef>
                          <a:spcPts val="0"/>
                        </a:spcBef>
                        <a:spcAft>
                          <a:spcPts val="0"/>
                        </a:spcAft>
                        <a:buClrTx/>
                        <a:buSzTx/>
                        <a:buFontTx/>
                        <a:buNone/>
                      </a:pPr>
                      <a:r>
                        <a:rPr lang="it-IT" sz="1400" u="none" strike="noStrike" dirty="0">
                          <a:effectLst/>
                        </a:rPr>
                        <a:t>Russian, Spanish, and Second Language </a:t>
                      </a:r>
                      <a:r>
                        <a:rPr lang="it-IT" sz="1400" u="none" strike="noStrike" dirty="0" err="1">
                          <a:effectLst/>
                        </a:rPr>
                        <a:t>Acquisition</a:t>
                      </a:r>
                      <a:r>
                        <a:rPr lang="it-IT" sz="1400" u="none" strike="noStrike" dirty="0">
                          <a:effectLst/>
                        </a:rPr>
                        <a:t> </a:t>
                      </a:r>
                      <a:r>
                        <a:rPr lang="it-IT" sz="1400" u="none" strike="noStrike" dirty="0" err="1">
                          <a:effectLst/>
                        </a:rPr>
                        <a:t>Pedagogy</a:t>
                      </a:r>
                      <a:endParaRPr lang="en-US" sz="1400" b="1" i="0" u="none" strike="noStrike" dirty="0">
                        <a:solidFill>
                          <a:schemeClr val="accent1"/>
                        </a:solidFill>
                        <a:effectLst/>
                        <a:latin typeface="Calibri"/>
                      </a:endParaRPr>
                    </a:p>
                  </a:txBody>
                  <a:tcPr marL="7280" marR="7280" marT="7279" marB="0"/>
                </a:tc>
                <a:tc>
                  <a:txBody>
                    <a:bodyPr/>
                    <a:lstStyle/>
                    <a:p>
                      <a:pPr algn="l" fontAlgn="ctr"/>
                      <a:r>
                        <a:rPr lang="en-US" sz="1400" u="none" strike="noStrike" kern="1200" dirty="0">
                          <a:effectLst/>
                        </a:rPr>
                        <a:t>169th Intelligence Squadron of the Utah Air National Guard</a:t>
                      </a:r>
                      <a:r>
                        <a:rPr kumimoji="0" lang="en-US" sz="1400" u="none" strike="noStrike" kern="1200" dirty="0">
                          <a:effectLst/>
                        </a:rPr>
                        <a:t>;</a:t>
                      </a:r>
                      <a:r>
                        <a:rPr kumimoji="0" lang="en-US" sz="1400" u="none" strike="noStrike" kern="1200" baseline="0" dirty="0">
                          <a:effectLst/>
                        </a:rPr>
                        <a:t> Utah Cryptologic Team</a:t>
                      </a:r>
                      <a:endParaRPr kumimoji="0" lang="en-US" sz="1400" u="none" strike="noStrike" kern="1200" dirty="0">
                        <a:solidFill>
                          <a:schemeClr val="accent1"/>
                        </a:solidFill>
                        <a:effectLst/>
                        <a:latin typeface="+mn-lt"/>
                        <a:ea typeface="+mn-ea"/>
                        <a:cs typeface="+mn-cs"/>
                      </a:endParaRPr>
                    </a:p>
                  </a:txBody>
                  <a:tcPr marL="7620" marR="7620" marT="7619"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3955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1143000"/>
          </a:xfrm>
        </p:spPr>
        <p:txBody>
          <a:bodyPr>
            <a:normAutofit/>
          </a:bodyPr>
          <a:lstStyle/>
          <a:p>
            <a:pPr algn="l"/>
            <a:r>
              <a:rPr lang="en-US" sz="3600" b="1" cap="all" dirty="0">
                <a:solidFill>
                  <a:srgbClr val="002060"/>
                </a:solidFill>
                <a:latin typeface="+mn-lt"/>
              </a:rPr>
              <a:t>	     </a:t>
            </a:r>
            <a:r>
              <a:rPr lang="en-US" sz="3200" b="1" cap="all" dirty="0" smtClean="0">
                <a:solidFill>
                  <a:srgbClr val="002060"/>
                </a:solidFill>
                <a:latin typeface="+mn-lt"/>
              </a:rPr>
              <a:t>project go and LTC requirement </a:t>
            </a:r>
            <a:endParaRPr lang="en-US" sz="3200" b="1" cap="all" dirty="0">
              <a:solidFill>
                <a:srgbClr val="002060"/>
              </a:solidFill>
              <a:latin typeface="+mn-lt"/>
            </a:endParaRPr>
          </a:p>
        </p:txBody>
      </p:sp>
      <p:sp>
        <p:nvSpPr>
          <p:cNvPr id="3" name="Content Placeholder 2"/>
          <p:cNvSpPr>
            <a:spLocks noGrp="1"/>
          </p:cNvSpPr>
          <p:nvPr>
            <p:ph sz="half" idx="1"/>
          </p:nvPr>
        </p:nvSpPr>
        <p:spPr>
          <a:xfrm>
            <a:off x="76198" y="1524000"/>
            <a:ext cx="8915402" cy="5229840"/>
          </a:xfrm>
        </p:spPr>
        <p:txBody>
          <a:bodyPr>
            <a:noAutofit/>
          </a:bodyPr>
          <a:lstStyle/>
          <a:p>
            <a:pPr>
              <a:buSzPct val="100000"/>
              <a:defRPr/>
            </a:pPr>
            <a:r>
              <a:rPr kumimoji="1" lang="en-US" sz="2400" dirty="0">
                <a:cs typeface="Arial" panose="020B0604020202020204" pitchFamily="34" charset="0"/>
              </a:rPr>
              <a:t>DLNSEO requires contractor services to perform all critical functions in the management and administration of the Reserve Officers’ Training Corps (ROTC) Project GO and LTC programs </a:t>
            </a:r>
            <a:endParaRPr kumimoji="1" lang="en-US" sz="2400" dirty="0" smtClean="0">
              <a:cs typeface="Arial" panose="020B0604020202020204" pitchFamily="34" charset="0"/>
            </a:endParaRPr>
          </a:p>
          <a:p>
            <a:pPr>
              <a:buSzPct val="100000"/>
              <a:defRPr/>
            </a:pPr>
            <a:r>
              <a:rPr kumimoji="1" lang="en-US" sz="2400" dirty="0" smtClean="0">
                <a:cs typeface="Arial" panose="020B0604020202020204" pitchFamily="34" charset="0"/>
              </a:rPr>
              <a:t>Critical functions to be provided include:</a:t>
            </a:r>
          </a:p>
          <a:p>
            <a:pPr lvl="1">
              <a:buSzPct val="100000"/>
              <a:defRPr/>
            </a:pPr>
            <a:r>
              <a:rPr lang="en-US" sz="2000" dirty="0" smtClean="0"/>
              <a:t>Support </a:t>
            </a:r>
            <a:r>
              <a:rPr lang="en-US" sz="2000" dirty="0"/>
              <a:t>processes related to awarding grants to institutions of higher </a:t>
            </a:r>
            <a:r>
              <a:rPr lang="en-US" sz="2000" dirty="0" smtClean="0"/>
              <a:t>education</a:t>
            </a:r>
          </a:p>
          <a:p>
            <a:pPr lvl="1">
              <a:buSzPct val="100000"/>
              <a:defRPr/>
            </a:pPr>
            <a:r>
              <a:rPr lang="en-US" sz="2000" dirty="0" smtClean="0"/>
              <a:t>Support </a:t>
            </a:r>
            <a:r>
              <a:rPr lang="en-US" sz="2000" dirty="0"/>
              <a:t>monitoring of overseas student programming including health and safety </a:t>
            </a:r>
            <a:r>
              <a:rPr lang="en-US" sz="2000" dirty="0" smtClean="0"/>
              <a:t>issues</a:t>
            </a:r>
          </a:p>
          <a:p>
            <a:pPr lvl="1">
              <a:buSzPct val="100000"/>
              <a:defRPr/>
            </a:pPr>
            <a:r>
              <a:rPr lang="en-US" sz="2000" dirty="0" smtClean="0"/>
              <a:t>Support </a:t>
            </a:r>
            <a:r>
              <a:rPr lang="en-US" sz="2000" dirty="0"/>
              <a:t>language proficiency </a:t>
            </a:r>
            <a:r>
              <a:rPr lang="en-US" sz="2000" dirty="0" smtClean="0"/>
              <a:t>assessment</a:t>
            </a:r>
          </a:p>
          <a:p>
            <a:pPr lvl="1">
              <a:buSzPct val="100000"/>
              <a:defRPr/>
            </a:pPr>
            <a:r>
              <a:rPr lang="en-US" sz="2000" dirty="0" smtClean="0"/>
              <a:t>Support </a:t>
            </a:r>
            <a:r>
              <a:rPr lang="en-US" sz="2000" dirty="0"/>
              <a:t>of information technology </a:t>
            </a:r>
            <a:r>
              <a:rPr lang="en-US" sz="2000" dirty="0" smtClean="0"/>
              <a:t>requirements</a:t>
            </a:r>
          </a:p>
          <a:p>
            <a:pPr lvl="1">
              <a:buSzPct val="100000"/>
              <a:defRPr/>
            </a:pPr>
            <a:r>
              <a:rPr lang="en-US" sz="2000" dirty="0" smtClean="0"/>
              <a:t>Support </a:t>
            </a:r>
            <a:r>
              <a:rPr lang="en-US" sz="2000" dirty="0"/>
              <a:t>for special event </a:t>
            </a:r>
            <a:r>
              <a:rPr lang="en-US" sz="2000" dirty="0" smtClean="0"/>
              <a:t>coordination</a:t>
            </a:r>
          </a:p>
          <a:p>
            <a:pPr lvl="1">
              <a:buSzPct val="100000"/>
              <a:defRPr/>
            </a:pPr>
            <a:r>
              <a:rPr lang="en-US" sz="2000" dirty="0" smtClean="0"/>
              <a:t>Assistance </a:t>
            </a:r>
            <a:r>
              <a:rPr lang="en-US" sz="2000" dirty="0"/>
              <a:t>with branding, outreach, marketing, and related printing</a:t>
            </a:r>
            <a:endParaRPr lang="en-US" sz="2000" dirty="0" smtClean="0"/>
          </a:p>
          <a:p>
            <a:pPr>
              <a:spcBef>
                <a:spcPts val="576"/>
              </a:spcBef>
              <a:buSzPct val="100000"/>
              <a:defRPr/>
            </a:pPr>
            <a:r>
              <a:rPr kumimoji="1" lang="en-US" sz="2400" dirty="0" smtClean="0">
                <a:cs typeface="Arial" panose="020B0604020202020204" pitchFamily="34" charset="0"/>
              </a:rPr>
              <a:t>Period of Performance: April 2023 – April 2028</a:t>
            </a:r>
            <a:endParaRPr kumimoji="1" lang="en-US" sz="2400" dirty="0">
              <a:cs typeface="Arial" panose="020B0604020202020204" pitchFamily="34" charset="0"/>
            </a:endParaRPr>
          </a:p>
          <a:p>
            <a:pPr marL="0" indent="0" fontAlgn="auto">
              <a:spcBef>
                <a:spcPts val="0"/>
              </a:spcBef>
              <a:spcAft>
                <a:spcPts val="0"/>
              </a:spcAft>
              <a:buSzPct val="100000"/>
              <a:buNone/>
              <a:defRPr/>
            </a:pPr>
            <a:endParaRPr lang="en-US" sz="2400" dirty="0"/>
          </a:p>
          <a:p>
            <a:pPr marL="0" indent="0" fontAlgn="auto">
              <a:spcBef>
                <a:spcPts val="0"/>
              </a:spcBef>
              <a:spcAft>
                <a:spcPts val="0"/>
              </a:spcAft>
              <a:buSzPct val="100000"/>
              <a:buNone/>
              <a:defRPr/>
            </a:pPr>
            <a:endParaRPr lang="en-US" sz="2400" dirty="0"/>
          </a:p>
          <a:p>
            <a:pPr marL="3175" lvl="2" indent="0">
              <a:spcAft>
                <a:spcPts val="600"/>
              </a:spcAft>
              <a:buClrTx/>
              <a:buSzPct val="100000"/>
              <a:buNone/>
              <a:defRPr/>
            </a:pPr>
            <a:endParaRPr lang="en-US" dirty="0">
              <a:cs typeface="Arial" panose="020B0604020202020204" pitchFamily="34" charset="0"/>
            </a:endParaRPr>
          </a:p>
          <a:p>
            <a:endParaRPr lang="en-US" sz="1800" dirty="0">
              <a:solidFill>
                <a:srgbClr val="002060"/>
              </a:solidFill>
              <a:latin typeface="Arial" panose="020B0604020202020204" pitchFamily="34" charset="0"/>
              <a:cs typeface="Arial" panose="020B0604020202020204" pitchFamily="34" charset="0"/>
            </a:endParaRPr>
          </a:p>
        </p:txBody>
      </p:sp>
      <p:pic>
        <p:nvPicPr>
          <p:cNvPr id="14" name="Picture 13"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3"/>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3" name="Subtitle 3"/>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66099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2564296"/>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199400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97" y="269371"/>
            <a:ext cx="7886700" cy="1325563"/>
          </a:xfrm>
        </p:spPr>
        <p:txBody>
          <a:bodyPr/>
          <a:lstStyle/>
          <a:p>
            <a:pPr algn="ctr"/>
            <a:r>
              <a:rPr lang="en-US" dirty="0" smtClean="0">
                <a:latin typeface="Cambria" panose="02040503050406030204" pitchFamily="18" charset="0"/>
              </a:rPr>
              <a:t>Acquisition Strategy</a:t>
            </a:r>
            <a:endParaRPr lang="en-US" dirty="0">
              <a:latin typeface="Cambria" panose="02040503050406030204" pitchFamily="18" charset="0"/>
            </a:endParaRPr>
          </a:p>
        </p:txBody>
      </p:sp>
      <p:sp>
        <p:nvSpPr>
          <p:cNvPr id="12" name="TextBox 11"/>
          <p:cNvSpPr txBox="1"/>
          <p:nvPr/>
        </p:nvSpPr>
        <p:spPr>
          <a:xfrm>
            <a:off x="4731391" y="1861847"/>
            <a:ext cx="3967992" cy="2308324"/>
          </a:xfrm>
          <a:prstGeom prst="rect">
            <a:avLst/>
          </a:prstGeom>
          <a:noFill/>
        </p:spPr>
        <p:txBody>
          <a:bodyPr wrap="square" rtlCol="0">
            <a:spAutoFit/>
          </a:bodyPr>
          <a:lstStyle/>
          <a:p>
            <a:r>
              <a:rPr lang="en-US" dirty="0"/>
              <a:t>The Government is conducting this source selection in accordance </a:t>
            </a:r>
            <a:r>
              <a:rPr lang="en-US" dirty="0" smtClean="0"/>
              <a:t>FAR </a:t>
            </a:r>
            <a:r>
              <a:rPr lang="en-US" dirty="0"/>
              <a:t>parts 12 and 15. </a:t>
            </a:r>
            <a:endParaRPr lang="en-US" dirty="0">
              <a:solidFill>
                <a:srgbClr val="164995"/>
              </a:solidFill>
              <a:latin typeface="Times New Roman" panose="02020603050405020304" pitchFamily="18" charset="0"/>
              <a:cs typeface="Times New Roman" panose="02020603050405020304" pitchFamily="18" charset="0"/>
            </a:endParaRPr>
          </a:p>
          <a:p>
            <a:pPr marL="742950" lvl="1" indent="-285750">
              <a:buClr>
                <a:srgbClr val="213E63"/>
              </a:buClr>
              <a:buFont typeface="Wingdings" panose="05000000000000000000" pitchFamily="2" charset="2"/>
              <a:buChar char="Ø"/>
            </a:pPr>
            <a:r>
              <a:rPr lang="en-US" dirty="0" smtClean="0">
                <a:solidFill>
                  <a:srgbClr val="164995"/>
                </a:solidFill>
                <a:latin typeface="Times New Roman" panose="02020603050405020304" pitchFamily="18" charset="0"/>
                <a:cs typeface="Times New Roman" panose="02020603050405020304" pitchFamily="18" charset="0"/>
              </a:rPr>
              <a:t>Best Value </a:t>
            </a:r>
            <a:endParaRPr lang="en-US" dirty="0">
              <a:solidFill>
                <a:srgbClr val="164995"/>
              </a:solidFill>
              <a:latin typeface="Times New Roman" panose="02020603050405020304" pitchFamily="18" charset="0"/>
              <a:cs typeface="Times New Roman" panose="02020603050405020304" pitchFamily="18" charset="0"/>
            </a:endParaRPr>
          </a:p>
          <a:p>
            <a:pPr marL="742950" lvl="1" indent="-285750">
              <a:buClr>
                <a:srgbClr val="213E63"/>
              </a:buClr>
              <a:buFont typeface="Wingdings" panose="05000000000000000000" pitchFamily="2" charset="2"/>
              <a:buChar char="Ø"/>
            </a:pPr>
            <a:r>
              <a:rPr lang="en-US" dirty="0" smtClean="0">
                <a:solidFill>
                  <a:srgbClr val="164995"/>
                </a:solidFill>
                <a:latin typeface="Times New Roman" panose="02020603050405020304" pitchFamily="18" charset="0"/>
                <a:cs typeface="Times New Roman" panose="02020603050405020304" pitchFamily="18" charset="0"/>
              </a:rPr>
              <a:t>Full Trade-off</a:t>
            </a:r>
          </a:p>
          <a:p>
            <a:pPr marL="742950" lvl="1" indent="-285750">
              <a:buClr>
                <a:srgbClr val="213E63"/>
              </a:buClr>
              <a:buFont typeface="Wingdings" panose="05000000000000000000" pitchFamily="2" charset="2"/>
              <a:buChar char="Ø"/>
            </a:pPr>
            <a:r>
              <a:rPr lang="en-US" dirty="0" smtClean="0">
                <a:solidFill>
                  <a:srgbClr val="164995"/>
                </a:solidFill>
                <a:latin typeface="Times New Roman" panose="02020603050405020304" pitchFamily="18" charset="0"/>
                <a:cs typeface="Times New Roman" panose="02020603050405020304" pitchFamily="18" charset="0"/>
              </a:rPr>
              <a:t>12 Month Base</a:t>
            </a:r>
          </a:p>
          <a:p>
            <a:pPr marL="742950" lvl="1" indent="-285750">
              <a:buClr>
                <a:srgbClr val="213E63"/>
              </a:buClr>
              <a:buFont typeface="Wingdings" panose="05000000000000000000" pitchFamily="2" charset="2"/>
              <a:buChar char="Ø"/>
            </a:pPr>
            <a:r>
              <a:rPr lang="en-US" dirty="0" smtClean="0">
                <a:solidFill>
                  <a:srgbClr val="164995"/>
                </a:solidFill>
                <a:latin typeface="Times New Roman" panose="02020603050405020304" pitchFamily="18" charset="0"/>
                <a:cs typeface="Times New Roman" panose="02020603050405020304" pitchFamily="18" charset="0"/>
              </a:rPr>
              <a:t>Four 12 Month Options</a:t>
            </a:r>
            <a:endParaRPr lang="en-US" dirty="0">
              <a:solidFill>
                <a:srgbClr val="164995"/>
              </a:solidFill>
              <a:latin typeface="Times New Roman" panose="02020603050405020304" pitchFamily="18" charset="0"/>
              <a:cs typeface="Times New Roman" panose="02020603050405020304" pitchFamily="18" charset="0"/>
            </a:endParaRPr>
          </a:p>
          <a:p>
            <a:endParaRPr lang="en-US" dirty="0">
              <a:solidFill>
                <a:srgbClr val="164995"/>
              </a:solidFill>
              <a:latin typeface="Times New Roman" panose="02020603050405020304" pitchFamily="18" charset="0"/>
              <a:cs typeface="Times New Roman" panose="02020603050405020304" pitchFamily="18" charset="0"/>
            </a:endParaRPr>
          </a:p>
        </p:txBody>
      </p:sp>
      <p:graphicFrame>
        <p:nvGraphicFramePr>
          <p:cNvPr id="13" name="Chart 12"/>
          <p:cNvGraphicFramePr/>
          <p:nvPr>
            <p:extLst>
              <p:ext uri="{D42A27DB-BD31-4B8C-83A1-F6EECF244321}">
                <p14:modId xmlns:p14="http://schemas.microsoft.com/office/powerpoint/2010/main" val="1123092904"/>
              </p:ext>
            </p:extLst>
          </p:nvPr>
        </p:nvGraphicFramePr>
        <p:xfrm>
          <a:off x="350874" y="1861847"/>
          <a:ext cx="410236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F5F9A797-7022-4D57-A69C-DD2C05569986}"/>
              </a:ext>
            </a:extLst>
          </p:cNvPr>
          <p:cNvSpPr>
            <a:spLocks noGrp="1"/>
          </p:cNvSpPr>
          <p:nvPr>
            <p:ph type="sldNum" sz="quarter" idx="12"/>
          </p:nvPr>
        </p:nvSpPr>
        <p:spPr>
          <a:xfrm>
            <a:off x="6641983" y="6651374"/>
            <a:ext cx="2057400" cy="365125"/>
          </a:xfrm>
        </p:spPr>
        <p:txBody>
          <a:bodyPr/>
          <a:lstStyle/>
          <a:p>
            <a:fld id="{4DAF4A82-A386-47B8-82F5-1CAA1B1C32CB}" type="slidenum">
              <a:rPr lang="en-US" smtClean="0"/>
              <a:t>17</a:t>
            </a:fld>
            <a:endParaRPr lang="en-US" dirty="0"/>
          </a:p>
        </p:txBody>
      </p:sp>
    </p:spTree>
    <p:extLst>
      <p:ext uri="{BB962C8B-B14F-4D97-AF65-F5344CB8AC3E}">
        <p14:creationId xmlns:p14="http://schemas.microsoft.com/office/powerpoint/2010/main" val="3703639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34" y="695394"/>
            <a:ext cx="7886700" cy="1325563"/>
          </a:xfrm>
        </p:spPr>
        <p:txBody>
          <a:bodyPr/>
          <a:lstStyle/>
          <a:p>
            <a:pPr algn="ctr"/>
            <a:r>
              <a:rPr lang="en-US" dirty="0" smtClean="0"/>
              <a:t>Basis of Award</a:t>
            </a:r>
            <a:endParaRPr lang="en-US" dirty="0">
              <a:latin typeface="Cambria" panose="02040503050406030204" pitchFamily="18" charset="0"/>
            </a:endParaRPr>
          </a:p>
        </p:txBody>
      </p:sp>
      <p:sp>
        <p:nvSpPr>
          <p:cNvPr id="7" name="Slide Number Placeholder 5">
            <a:extLst>
              <a:ext uri="{FF2B5EF4-FFF2-40B4-BE49-F238E27FC236}">
                <a16:creationId xmlns:a16="http://schemas.microsoft.com/office/drawing/2014/main" id="{618B4219-3406-46B8-838B-827199DA835B}"/>
              </a:ext>
            </a:extLst>
          </p:cNvPr>
          <p:cNvSpPr>
            <a:spLocks noGrp="1"/>
          </p:cNvSpPr>
          <p:nvPr>
            <p:ph type="sldNum" sz="quarter" idx="12"/>
          </p:nvPr>
        </p:nvSpPr>
        <p:spPr>
          <a:xfrm>
            <a:off x="6675664" y="6632751"/>
            <a:ext cx="2057400" cy="365125"/>
          </a:xfrm>
        </p:spPr>
        <p:txBody>
          <a:bodyPr/>
          <a:lstStyle/>
          <a:p>
            <a:fld id="{4DAF4A82-A386-47B8-82F5-1CAA1B1C32CB}" type="slidenum">
              <a:rPr lang="en-US" smtClean="0"/>
              <a:t>18</a:t>
            </a:fld>
            <a:endParaRPr lang="en-US" dirty="0"/>
          </a:p>
        </p:txBody>
      </p:sp>
      <p:sp>
        <p:nvSpPr>
          <p:cNvPr id="6" name="TextBox 5"/>
          <p:cNvSpPr txBox="1"/>
          <p:nvPr/>
        </p:nvSpPr>
        <p:spPr>
          <a:xfrm>
            <a:off x="410981" y="1842254"/>
            <a:ext cx="8322083" cy="4247317"/>
          </a:xfrm>
          <a:prstGeom prst="rect">
            <a:avLst/>
          </a:prstGeom>
          <a:noFill/>
        </p:spPr>
        <p:txBody>
          <a:bodyPr wrap="square" rtlCol="0">
            <a:spAutoFit/>
          </a:bodyPr>
          <a:lstStyle/>
          <a:p>
            <a:r>
              <a:rPr lang="en-US" dirty="0" smtClean="0"/>
              <a:t>The </a:t>
            </a:r>
            <a:r>
              <a:rPr lang="en-US" dirty="0"/>
              <a:t>Government will award a contract resulting from this solicitation to the responsible </a:t>
            </a:r>
            <a:r>
              <a:rPr lang="en-US" dirty="0" err="1"/>
              <a:t>offeror</a:t>
            </a:r>
            <a:r>
              <a:rPr lang="en-US" dirty="0"/>
              <a:t> whose offer conforming to the solicitation will be most advantageous to the Government, price and other factors considered. The following factors, in descending order of importance, shall be used to evaluate offers:</a:t>
            </a:r>
          </a:p>
          <a:p>
            <a:pPr marL="285750" indent="-285750">
              <a:buFont typeface="Wingdings" panose="05000000000000000000" pitchFamily="2" charset="2"/>
              <a:buChar char="Ø"/>
            </a:pPr>
            <a:r>
              <a:rPr lang="en-US" dirty="0"/>
              <a:t>Technical</a:t>
            </a:r>
          </a:p>
          <a:p>
            <a:pPr marL="285750" indent="-285750">
              <a:buFont typeface="Wingdings" panose="05000000000000000000" pitchFamily="2" charset="2"/>
              <a:buChar char="Ø"/>
            </a:pPr>
            <a:r>
              <a:rPr lang="en-US" dirty="0"/>
              <a:t>Past Performance</a:t>
            </a:r>
          </a:p>
          <a:p>
            <a:pPr marL="285750" indent="-285750">
              <a:buFont typeface="Wingdings" panose="05000000000000000000" pitchFamily="2" charset="2"/>
              <a:buChar char="Ø"/>
            </a:pPr>
            <a:r>
              <a:rPr lang="en-US" dirty="0" smtClean="0"/>
              <a:t>Price</a:t>
            </a:r>
          </a:p>
          <a:p>
            <a:endParaRPr lang="en-US" dirty="0"/>
          </a:p>
          <a:p>
            <a:endParaRPr lang="en-US" dirty="0" smtClean="0"/>
          </a:p>
          <a:p>
            <a:endParaRPr lang="en-US" dirty="0"/>
          </a:p>
          <a:p>
            <a:endParaRPr lang="en-US" dirty="0"/>
          </a:p>
          <a:p>
            <a:endParaRPr lang="en-US" dirty="0" smtClean="0"/>
          </a:p>
          <a:p>
            <a:r>
              <a:rPr lang="en-US" dirty="0" smtClean="0"/>
              <a:t>Technical </a:t>
            </a:r>
            <a:r>
              <a:rPr lang="en-US" dirty="0"/>
              <a:t>and Past Performance, when combined, are significantly more important than Price.</a:t>
            </a:r>
          </a:p>
          <a:p>
            <a:endParaRPr lang="en-US" dirty="0">
              <a:solidFill>
                <a:srgbClr val="164995"/>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90392" y="2921344"/>
            <a:ext cx="2689179" cy="1987978"/>
          </a:xfrm>
          <a:prstGeom prst="rect">
            <a:avLst/>
          </a:prstGeom>
        </p:spPr>
      </p:pic>
    </p:spTree>
    <p:extLst>
      <p:ext uri="{BB962C8B-B14F-4D97-AF65-F5344CB8AC3E}">
        <p14:creationId xmlns:p14="http://schemas.microsoft.com/office/powerpoint/2010/main" val="3864226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panose="02040503050406030204" pitchFamily="18" charset="0"/>
              </a:rPr>
              <a:t>Evaluation Criteria</a:t>
            </a:r>
            <a:endParaRPr lang="en-US" dirty="0">
              <a:latin typeface="Cambria" panose="02040503050406030204" pitchFamily="18" charset="0"/>
            </a:endParaRPr>
          </a:p>
        </p:txBody>
      </p:sp>
      <p:sp>
        <p:nvSpPr>
          <p:cNvPr id="3" name="Content Placeholder 2"/>
          <p:cNvSpPr>
            <a:spLocks noGrp="1"/>
          </p:cNvSpPr>
          <p:nvPr>
            <p:ph idx="1"/>
          </p:nvPr>
        </p:nvSpPr>
        <p:spPr>
          <a:xfrm>
            <a:off x="678469" y="3213265"/>
            <a:ext cx="7886700" cy="3353790"/>
          </a:xfrm>
        </p:spPr>
        <p:txBody>
          <a:bodyPr>
            <a:normAutofit/>
          </a:bodyPr>
          <a:lstStyle/>
          <a:p>
            <a:pPr algn="ctr"/>
            <a:r>
              <a:rPr lang="en-US" sz="2000" dirty="0" smtClean="0">
                <a:latin typeface="+mj-lt"/>
              </a:rPr>
              <a:t>Factor 2- Past Performance</a:t>
            </a:r>
          </a:p>
          <a:p>
            <a:pPr marL="342900" indent="-342900">
              <a:buFont typeface="Arial" panose="020B0604020202020204" pitchFamily="34" charset="0"/>
              <a:buChar char="•"/>
            </a:pPr>
            <a:r>
              <a:rPr lang="en-US" dirty="0"/>
              <a:t>The Government will evaluate past performance that is recent and relevant to the acquisition requirements. Past Performance references that are not determined to be recent (within the last five (5) years of the published date of the solicitation) will not be evaluated. </a:t>
            </a:r>
            <a:endParaRPr lang="en-US" dirty="0" smtClean="0"/>
          </a:p>
          <a:p>
            <a:pPr marL="285750" indent="-285750">
              <a:buFont typeface="Arial" panose="020B0604020202020204" pitchFamily="34" charset="0"/>
              <a:buChar char="•"/>
            </a:pPr>
            <a:r>
              <a:rPr lang="en-US" dirty="0" smtClean="0"/>
              <a:t>Past performance </a:t>
            </a:r>
            <a:r>
              <a:rPr lang="en-US" dirty="0"/>
              <a:t>of the Prime, Subcontractors, and as a prime under a cooperative agreement will be considered </a:t>
            </a:r>
            <a:endParaRPr lang="en-US" dirty="0" smtClean="0"/>
          </a:p>
          <a:p>
            <a:pPr algn="ctr"/>
            <a:r>
              <a:rPr lang="en-US" sz="2000" dirty="0" smtClean="0">
                <a:latin typeface="+mj-lt"/>
              </a:rPr>
              <a:t>Factor 3- Price</a:t>
            </a:r>
          </a:p>
          <a:p>
            <a:pPr marL="342900" indent="-342900">
              <a:buFont typeface="Arial" panose="020B0604020202020204" pitchFamily="34" charset="0"/>
              <a:buChar char="•"/>
            </a:pPr>
            <a:r>
              <a:rPr lang="en-US" dirty="0"/>
              <a:t>Price factor will not be assigned an adjectival rating however they will be reviewed to determine whether they are fair and reasonable. </a:t>
            </a:r>
            <a:endParaRPr lang="en-US" sz="2000" dirty="0" smtClean="0">
              <a:latin typeface="+mj-lt"/>
            </a:endParaRPr>
          </a:p>
          <a:p>
            <a:pPr algn="ctr"/>
            <a:endParaRPr lang="en-US" sz="2000" dirty="0">
              <a:latin typeface="+mj-lt"/>
            </a:endParaRPr>
          </a:p>
        </p:txBody>
      </p:sp>
      <p:sp>
        <p:nvSpPr>
          <p:cNvPr id="7" name="Slide Number Placeholder 5">
            <a:extLst>
              <a:ext uri="{FF2B5EF4-FFF2-40B4-BE49-F238E27FC236}">
                <a16:creationId xmlns:a16="http://schemas.microsoft.com/office/drawing/2014/main" id="{618B4219-3406-46B8-838B-827199DA835B}"/>
              </a:ext>
            </a:extLst>
          </p:cNvPr>
          <p:cNvSpPr>
            <a:spLocks noGrp="1"/>
          </p:cNvSpPr>
          <p:nvPr>
            <p:ph type="sldNum" sz="quarter" idx="12"/>
          </p:nvPr>
        </p:nvSpPr>
        <p:spPr/>
        <p:txBody>
          <a:bodyPr/>
          <a:lstStyle/>
          <a:p>
            <a:fld id="{4DAF4A82-A386-47B8-82F5-1CAA1B1C32CB}" type="slidenum">
              <a:rPr lang="en-US" smtClean="0"/>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92373945"/>
              </p:ext>
            </p:extLst>
          </p:nvPr>
        </p:nvGraphicFramePr>
        <p:xfrm>
          <a:off x="1438275" y="1887702"/>
          <a:ext cx="6096000" cy="1137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63560523"/>
                    </a:ext>
                  </a:extLst>
                </a:gridCol>
                <a:gridCol w="3048000">
                  <a:extLst>
                    <a:ext uri="{9D8B030D-6E8A-4147-A177-3AD203B41FA5}">
                      <a16:colId xmlns:a16="http://schemas.microsoft.com/office/drawing/2014/main" val="968708898"/>
                    </a:ext>
                  </a:extLst>
                </a:gridCol>
              </a:tblGrid>
              <a:tr h="394792">
                <a:tc gridSpan="2">
                  <a:txBody>
                    <a:bodyPr/>
                    <a:lstStyle/>
                    <a:p>
                      <a:pPr algn="ctr"/>
                      <a:r>
                        <a:rPr lang="en-US" sz="2000" b="1" kern="1200" dirty="0" smtClean="0">
                          <a:solidFill>
                            <a:srgbClr val="F3C727"/>
                          </a:solidFill>
                          <a:latin typeface="Cambria" panose="02040503050406030204" pitchFamily="18" charset="0"/>
                          <a:ea typeface="+mn-ea"/>
                          <a:cs typeface="+mn-cs"/>
                        </a:rPr>
                        <a:t>Factor</a:t>
                      </a:r>
                      <a:r>
                        <a:rPr lang="en-US" sz="2000" b="1" kern="1200" baseline="0" dirty="0" smtClean="0">
                          <a:solidFill>
                            <a:srgbClr val="F3C727"/>
                          </a:solidFill>
                          <a:latin typeface="Cambria" panose="02040503050406030204" pitchFamily="18" charset="0"/>
                          <a:ea typeface="+mn-ea"/>
                          <a:cs typeface="+mn-cs"/>
                        </a:rPr>
                        <a:t> 1- Technical Evaluation</a:t>
                      </a:r>
                      <a:endParaRPr lang="en-US" sz="2000" b="1" kern="1200" dirty="0">
                        <a:solidFill>
                          <a:srgbClr val="F3C727"/>
                        </a:solidFill>
                        <a:latin typeface="Cambria" panose="02040503050406030204" pitchFamily="18" charset="0"/>
                        <a:ea typeface="+mn-ea"/>
                        <a:cs typeface="+mn-cs"/>
                      </a:endParaRPr>
                    </a:p>
                  </a:txBody>
                  <a:tcPr anchor="ctr">
                    <a:solidFill>
                      <a:srgbClr val="164995"/>
                    </a:solidFill>
                  </a:tcPr>
                </a:tc>
                <a:tc hMerge="1">
                  <a:txBody>
                    <a:bodyPr/>
                    <a:lstStyle/>
                    <a:p>
                      <a:endParaRPr lang="en-US" sz="1800" b="1" kern="1200" dirty="0">
                        <a:solidFill>
                          <a:schemeClr val="lt1"/>
                        </a:solidFill>
                        <a:latin typeface="+mn-lt"/>
                        <a:ea typeface="+mn-ea"/>
                        <a:cs typeface="+mn-cs"/>
                      </a:endParaRPr>
                    </a:p>
                  </a:txBody>
                  <a:tcPr>
                    <a:solidFill>
                      <a:srgbClr val="213E63"/>
                    </a:solidFill>
                  </a:tcPr>
                </a:tc>
                <a:extLst>
                  <a:ext uri="{0D108BD9-81ED-4DB2-BD59-A6C34878D82A}">
                    <a16:rowId xmlns:a16="http://schemas.microsoft.com/office/drawing/2014/main" val="35286791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164995"/>
                          </a:solidFill>
                          <a:latin typeface="Times New Roman" panose="02020603050405020304" pitchFamily="18" charset="0"/>
                          <a:ea typeface="+mn-ea"/>
                          <a:cs typeface="Times New Roman" panose="02020603050405020304" pitchFamily="18" charset="0"/>
                        </a:rPr>
                        <a:t>Technical</a:t>
                      </a:r>
                      <a:r>
                        <a:rPr lang="en-US" sz="1400" kern="1200" baseline="0" dirty="0" smtClean="0">
                          <a:solidFill>
                            <a:srgbClr val="164995"/>
                          </a:solidFill>
                          <a:latin typeface="Times New Roman" panose="02020603050405020304" pitchFamily="18" charset="0"/>
                          <a:ea typeface="+mn-ea"/>
                          <a:cs typeface="Times New Roman" panose="02020603050405020304" pitchFamily="18" charset="0"/>
                        </a:rPr>
                        <a:t> Approach and Methodology</a:t>
                      </a:r>
                      <a:endParaRPr lang="en-US" sz="1400" kern="1200" dirty="0">
                        <a:solidFill>
                          <a:srgbClr val="164995"/>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164995"/>
                          </a:solidFill>
                          <a:latin typeface="Times New Roman" panose="02020603050405020304" pitchFamily="18" charset="0"/>
                          <a:ea typeface="+mn-ea"/>
                          <a:cs typeface="Times New Roman" panose="02020603050405020304" pitchFamily="18" charset="0"/>
                        </a:rPr>
                        <a:t>Grant</a:t>
                      </a:r>
                      <a:r>
                        <a:rPr lang="en-US" sz="1400" kern="1200" baseline="0" dirty="0" smtClean="0">
                          <a:solidFill>
                            <a:srgbClr val="164995"/>
                          </a:solidFill>
                          <a:latin typeface="Times New Roman" panose="02020603050405020304" pitchFamily="18" charset="0"/>
                          <a:ea typeface="+mn-ea"/>
                          <a:cs typeface="Times New Roman" panose="02020603050405020304" pitchFamily="18" charset="0"/>
                        </a:rPr>
                        <a:t> Administration Process</a:t>
                      </a:r>
                      <a:endParaRPr lang="en-US" sz="1400" kern="1200" dirty="0">
                        <a:solidFill>
                          <a:srgbClr val="164995"/>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6296709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164995"/>
                          </a:solidFill>
                          <a:latin typeface="Times New Roman" panose="02020603050405020304" pitchFamily="18" charset="0"/>
                          <a:ea typeface="+mn-ea"/>
                          <a:cs typeface="Times New Roman" panose="02020603050405020304" pitchFamily="18" charset="0"/>
                        </a:rPr>
                        <a:t>Staffing</a:t>
                      </a:r>
                      <a:r>
                        <a:rPr lang="en-US" sz="1400" kern="1200" baseline="0" dirty="0" smtClean="0">
                          <a:solidFill>
                            <a:srgbClr val="164995"/>
                          </a:solidFill>
                          <a:latin typeface="Times New Roman" panose="02020603050405020304" pitchFamily="18" charset="0"/>
                          <a:ea typeface="+mn-ea"/>
                          <a:cs typeface="Times New Roman" panose="02020603050405020304" pitchFamily="18" charset="0"/>
                        </a:rPr>
                        <a:t> Plan</a:t>
                      </a:r>
                      <a:endParaRPr lang="en-US" sz="1400" kern="1200" dirty="0">
                        <a:solidFill>
                          <a:srgbClr val="164995"/>
                        </a:solidFill>
                        <a:latin typeface="Times New Roman" panose="02020603050405020304" pitchFamily="18" charset="0"/>
                        <a:ea typeface="+mn-ea"/>
                        <a:cs typeface="Times New Roman" panose="02020603050405020304" pitchFamily="18" charset="0"/>
                      </a:endParaRPr>
                    </a:p>
                  </a:txBody>
                  <a:tcPr>
                    <a:solidFill>
                      <a:srgbClr val="D1CC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164995"/>
                          </a:solidFill>
                          <a:latin typeface="Times New Roman" panose="02020603050405020304" pitchFamily="18" charset="0"/>
                          <a:ea typeface="+mn-ea"/>
                          <a:cs typeface="Times New Roman" panose="02020603050405020304" pitchFamily="18" charset="0"/>
                        </a:rPr>
                        <a:t>Small Business Subcontracting</a:t>
                      </a:r>
                      <a:r>
                        <a:rPr lang="en-US" sz="1400" kern="1200" baseline="0" dirty="0" smtClean="0">
                          <a:solidFill>
                            <a:srgbClr val="164995"/>
                          </a:solidFill>
                          <a:latin typeface="Times New Roman" panose="02020603050405020304" pitchFamily="18" charset="0"/>
                          <a:ea typeface="+mn-ea"/>
                          <a:cs typeface="Times New Roman" panose="02020603050405020304" pitchFamily="18" charset="0"/>
                        </a:rPr>
                        <a:t> Plan</a:t>
                      </a:r>
                      <a:endParaRPr lang="en-US" sz="1400" kern="1200" dirty="0">
                        <a:solidFill>
                          <a:srgbClr val="164995"/>
                        </a:solidFill>
                        <a:latin typeface="Times New Roman" panose="02020603050405020304" pitchFamily="18" charset="0"/>
                        <a:ea typeface="+mn-ea"/>
                        <a:cs typeface="Times New Roman" panose="02020603050405020304" pitchFamily="18" charset="0"/>
                      </a:endParaRPr>
                    </a:p>
                  </a:txBody>
                  <a:tcPr>
                    <a:solidFill>
                      <a:srgbClr val="D1CCD4"/>
                    </a:solidFill>
                  </a:tcPr>
                </a:tc>
                <a:extLst>
                  <a:ext uri="{0D108BD9-81ED-4DB2-BD59-A6C34878D82A}">
                    <a16:rowId xmlns:a16="http://schemas.microsoft.com/office/drawing/2014/main" val="4265043089"/>
                  </a:ext>
                </a:extLst>
              </a:tr>
            </a:tbl>
          </a:graphicData>
        </a:graphic>
      </p:graphicFrame>
    </p:spTree>
    <p:extLst>
      <p:ext uri="{BB962C8B-B14F-4D97-AF65-F5344CB8AC3E}">
        <p14:creationId xmlns:p14="http://schemas.microsoft.com/office/powerpoint/2010/main" val="67414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this Industry Day</a:t>
            </a:r>
            <a:endParaRPr lang="en-US" dirty="0"/>
          </a:p>
        </p:txBody>
      </p:sp>
      <p:sp>
        <p:nvSpPr>
          <p:cNvPr id="3" name="Content Placeholder 2"/>
          <p:cNvSpPr>
            <a:spLocks noGrp="1"/>
          </p:cNvSpPr>
          <p:nvPr>
            <p:ph idx="1"/>
          </p:nvPr>
        </p:nvSpPr>
        <p:spPr/>
        <p:txBody>
          <a:bodyPr/>
          <a:lstStyle/>
          <a:p>
            <a:pPr>
              <a:spcBef>
                <a:spcPts val="0"/>
              </a:spcBef>
            </a:pPr>
            <a:r>
              <a:rPr lang="en-US" dirty="0" smtClean="0"/>
              <a:t>Inform and exchange information with Industry; encourage competition</a:t>
            </a:r>
            <a:endParaRPr lang="en-US" dirty="0"/>
          </a:p>
          <a:p>
            <a:pPr>
              <a:spcBef>
                <a:spcPts val="0"/>
              </a:spcBef>
            </a:pPr>
            <a:endParaRPr lang="en-US" dirty="0"/>
          </a:p>
          <a:p>
            <a:pPr>
              <a:spcBef>
                <a:spcPts val="0"/>
              </a:spcBef>
            </a:pPr>
            <a:r>
              <a:rPr lang="en-US" dirty="0"/>
              <a:t>Provide an Overview of </a:t>
            </a:r>
            <a:r>
              <a:rPr lang="en-US" dirty="0" smtClean="0"/>
              <a:t>DLNSEO’s Project GO and LTC </a:t>
            </a:r>
            <a:r>
              <a:rPr lang="en-US" dirty="0"/>
              <a:t>Requirement</a:t>
            </a:r>
          </a:p>
          <a:p>
            <a:pPr>
              <a:spcBef>
                <a:spcPts val="0"/>
              </a:spcBef>
            </a:pPr>
            <a:endParaRPr lang="en-US" dirty="0"/>
          </a:p>
          <a:p>
            <a:pPr>
              <a:spcBef>
                <a:spcPts val="0"/>
              </a:spcBef>
            </a:pPr>
            <a:r>
              <a:rPr lang="en-US" dirty="0"/>
              <a:t>Provide General Acquisition Information and Timeline</a:t>
            </a:r>
          </a:p>
          <a:p>
            <a:pPr>
              <a:spcBef>
                <a:spcPts val="0"/>
              </a:spcBef>
            </a:pPr>
            <a:endParaRPr lang="en-US" dirty="0"/>
          </a:p>
          <a:p>
            <a:pPr>
              <a:spcBef>
                <a:spcPts val="0"/>
              </a:spcBef>
            </a:pPr>
            <a:r>
              <a:rPr lang="en-US" dirty="0"/>
              <a:t>Answer Questions Submitted Prior to the Industry Day</a:t>
            </a:r>
          </a:p>
          <a:p>
            <a:pPr>
              <a:spcBef>
                <a:spcPts val="0"/>
              </a:spcBef>
            </a:pPr>
            <a:endParaRPr lang="en-US" dirty="0"/>
          </a:p>
          <a:p>
            <a:pPr>
              <a:spcBef>
                <a:spcPts val="0"/>
              </a:spcBef>
            </a:pPr>
            <a:r>
              <a:rPr lang="en-US" dirty="0"/>
              <a:t>Establish an Interested Parties List to </a:t>
            </a:r>
            <a:r>
              <a:rPr lang="en-US" dirty="0" smtClean="0"/>
              <a:t>share, enable efficient engagement </a:t>
            </a:r>
            <a:r>
              <a:rPr lang="en-US" dirty="0"/>
              <a:t>and </a:t>
            </a:r>
            <a:r>
              <a:rPr lang="en-US" dirty="0" smtClean="0"/>
              <a:t>to provide periodic updates</a:t>
            </a:r>
            <a:endParaRPr lang="en-US" dirty="0"/>
          </a:p>
          <a:p>
            <a:pPr>
              <a:spcBef>
                <a:spcPts val="0"/>
              </a:spcBef>
            </a:pPr>
            <a:endParaRPr lang="en-US" dirty="0"/>
          </a:p>
        </p:txBody>
      </p:sp>
      <p:sp>
        <p:nvSpPr>
          <p:cNvPr id="4" name="Slide Number Placeholder 3"/>
          <p:cNvSpPr>
            <a:spLocks noGrp="1"/>
          </p:cNvSpPr>
          <p:nvPr>
            <p:ph type="sldNum" sz="quarter" idx="12"/>
          </p:nvPr>
        </p:nvSpPr>
        <p:spPr/>
        <p:txBody>
          <a:bodyPr/>
          <a:lstStyle/>
          <a:p>
            <a:fld id="{4DAF4A82-A386-47B8-82F5-1CAA1B1C32CB}" type="slidenum">
              <a:rPr lang="en-US" smtClean="0"/>
              <a:pPr/>
              <a:t>2</a:t>
            </a:fld>
            <a:endParaRPr lang="en-US" dirty="0">
              <a:solidFill>
                <a:srgbClr val="164995"/>
              </a:solidFill>
            </a:endParaRPr>
          </a:p>
        </p:txBody>
      </p:sp>
    </p:spTree>
    <p:extLst>
      <p:ext uri="{BB962C8B-B14F-4D97-AF65-F5344CB8AC3E}">
        <p14:creationId xmlns:p14="http://schemas.microsoft.com/office/powerpoint/2010/main" val="3199857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Business Participation</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Joint Venturing and Teaming are welcome and encouraged</a:t>
            </a:r>
          </a:p>
          <a:p>
            <a:endParaRPr lang="en-US" dirty="0" smtClean="0"/>
          </a:p>
          <a:p>
            <a:pPr marL="285750" indent="-285750">
              <a:buFont typeface="Arial" panose="020B0604020202020204" pitchFamily="34" charset="0"/>
              <a:buChar char="•"/>
            </a:pPr>
            <a:r>
              <a:rPr lang="en-US" dirty="0" smtClean="0"/>
              <a:t>Robust small business participation is expected in line with the overarching DoD subcontracting goal of 32.2% </a:t>
            </a:r>
          </a:p>
          <a:p>
            <a:endParaRPr lang="en-US" dirty="0" smtClean="0"/>
          </a:p>
          <a:p>
            <a:pPr marL="285750" indent="-285750">
              <a:buFont typeface="Arial" panose="020B0604020202020204" pitchFamily="34" charset="0"/>
              <a:buChar char="•"/>
            </a:pPr>
            <a:r>
              <a:rPr lang="en-US" dirty="0" smtClean="0"/>
              <a:t>Prime contractors are encouraged to provide maximum practicable opportunities to small businesses, including a minimum 5% to Small Disadvantaged Businesses. Goals for all socio-economic categories, </a:t>
            </a:r>
            <a:r>
              <a:rPr lang="en-US" dirty="0" err="1" smtClean="0"/>
              <a:t>HUBZone</a:t>
            </a:r>
            <a:r>
              <a:rPr lang="en-US" dirty="0" smtClean="0"/>
              <a:t>, Woman-Owned Small Business, and Service-Disabled Veteran-Owned Small Business are expected.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Small Business Utilization is a factor in past performance evaluation.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4DAF4A82-A386-47B8-82F5-1CAA1B1C32CB}" type="slidenum">
              <a:rPr lang="en-US" smtClean="0"/>
              <a:pPr/>
              <a:t>20</a:t>
            </a:fld>
            <a:endParaRPr lang="en-US" dirty="0">
              <a:solidFill>
                <a:srgbClr val="164995"/>
              </a:solidFill>
            </a:endParaRPr>
          </a:p>
        </p:txBody>
      </p:sp>
    </p:spTree>
    <p:extLst>
      <p:ext uri="{BB962C8B-B14F-4D97-AF65-F5344CB8AC3E}">
        <p14:creationId xmlns:p14="http://schemas.microsoft.com/office/powerpoint/2010/main" val="2550084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AF4A82-A386-47B8-82F5-1CAA1B1C32CB}" type="slidenum">
              <a:rPr lang="en-US" smtClean="0"/>
              <a:t>21</a:t>
            </a:fld>
            <a:endParaRPr lang="en-US" dirty="0"/>
          </a:p>
        </p:txBody>
      </p:sp>
      <p:graphicFrame>
        <p:nvGraphicFramePr>
          <p:cNvPr id="5" name="Diagram 4"/>
          <p:cNvGraphicFramePr/>
          <p:nvPr>
            <p:extLst>
              <p:ext uri="{D42A27DB-BD31-4B8C-83A1-F6EECF244321}">
                <p14:modId xmlns:p14="http://schemas.microsoft.com/office/powerpoint/2010/main" val="242562735"/>
              </p:ext>
            </p:extLst>
          </p:nvPr>
        </p:nvGraphicFramePr>
        <p:xfrm>
          <a:off x="256903" y="1619068"/>
          <a:ext cx="8624096" cy="4095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772479" y="2645229"/>
            <a:ext cx="559178" cy="667158"/>
          </a:xfrm>
          <a:prstGeom prst="rect">
            <a:avLst/>
          </a:prstGeom>
        </p:spPr>
      </p:pic>
      <p:pic>
        <p:nvPicPr>
          <p:cNvPr id="7" name="Picture 6"/>
          <p:cNvPicPr>
            <a:picLocks noChangeAspect="1"/>
          </p:cNvPicPr>
          <p:nvPr/>
        </p:nvPicPr>
        <p:blipFill>
          <a:blip r:embed="rId8"/>
          <a:stretch>
            <a:fillRect/>
          </a:stretch>
        </p:blipFill>
        <p:spPr>
          <a:xfrm>
            <a:off x="2969862" y="2731021"/>
            <a:ext cx="622617" cy="581365"/>
          </a:xfrm>
          <a:prstGeom prst="rect">
            <a:avLst/>
          </a:prstGeom>
        </p:spPr>
      </p:pic>
      <p:pic>
        <p:nvPicPr>
          <p:cNvPr id="8" name="Picture 7"/>
          <p:cNvPicPr>
            <a:picLocks noChangeAspect="1"/>
          </p:cNvPicPr>
          <p:nvPr/>
        </p:nvPicPr>
        <p:blipFill>
          <a:blip r:embed="rId9"/>
          <a:stretch>
            <a:fillRect/>
          </a:stretch>
        </p:blipFill>
        <p:spPr>
          <a:xfrm>
            <a:off x="5131934" y="2630193"/>
            <a:ext cx="890130" cy="697230"/>
          </a:xfrm>
          <a:prstGeom prst="rect">
            <a:avLst/>
          </a:prstGeom>
        </p:spPr>
      </p:pic>
      <p:pic>
        <p:nvPicPr>
          <p:cNvPr id="9" name="Picture 8"/>
          <p:cNvPicPr>
            <a:picLocks noChangeAspect="1"/>
          </p:cNvPicPr>
          <p:nvPr/>
        </p:nvPicPr>
        <p:blipFill>
          <a:blip r:embed="rId10"/>
          <a:stretch>
            <a:fillRect/>
          </a:stretch>
        </p:blipFill>
        <p:spPr>
          <a:xfrm>
            <a:off x="7561519" y="2589188"/>
            <a:ext cx="747304" cy="738235"/>
          </a:xfrm>
          <a:prstGeom prst="rect">
            <a:avLst/>
          </a:prstGeom>
        </p:spPr>
      </p:pic>
      <p:sp>
        <p:nvSpPr>
          <p:cNvPr id="10" name="TextBox 9"/>
          <p:cNvSpPr txBox="1"/>
          <p:nvPr/>
        </p:nvSpPr>
        <p:spPr>
          <a:xfrm>
            <a:off x="772479" y="1379473"/>
            <a:ext cx="7765869" cy="584775"/>
          </a:xfrm>
          <a:prstGeom prst="rect">
            <a:avLst/>
          </a:prstGeom>
          <a:noFill/>
        </p:spPr>
        <p:txBody>
          <a:bodyPr wrap="square" rtlCol="0">
            <a:spAutoFit/>
          </a:bodyPr>
          <a:lstStyle/>
          <a:p>
            <a:r>
              <a:rPr lang="en-US" sz="3200" dirty="0" smtClean="0"/>
              <a:t>Anticipated Timeline for Project GO and LTC </a:t>
            </a:r>
            <a:endParaRPr lang="en-US" sz="3200" dirty="0"/>
          </a:p>
        </p:txBody>
      </p:sp>
    </p:spTree>
    <p:extLst>
      <p:ext uri="{BB962C8B-B14F-4D97-AF65-F5344CB8AC3E}">
        <p14:creationId xmlns:p14="http://schemas.microsoft.com/office/powerpoint/2010/main" val="4021985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AF4A82-A386-47B8-82F5-1CAA1B1C32CB}" type="slidenum">
              <a:rPr lang="en-US" smtClean="0"/>
              <a:t>22</a:t>
            </a:fld>
            <a:endParaRPr lang="en-US" dirty="0"/>
          </a:p>
        </p:txBody>
      </p:sp>
      <p:sp>
        <p:nvSpPr>
          <p:cNvPr id="3" name="Title 2"/>
          <p:cNvSpPr>
            <a:spLocks noGrp="1"/>
          </p:cNvSpPr>
          <p:nvPr>
            <p:ph type="title"/>
          </p:nvPr>
        </p:nvSpPr>
        <p:spPr/>
        <p:txBody>
          <a:bodyPr/>
          <a:lstStyle/>
          <a:p>
            <a:r>
              <a:rPr lang="en-US" dirty="0">
                <a:latin typeface="Arial" charset="0"/>
                <a:cs typeface="Arial" charset="0"/>
              </a:rPr>
              <a:t>Responses to Pre-submitted Industry Questions</a:t>
            </a:r>
            <a:endParaRPr lang="en-US" dirty="0"/>
          </a:p>
        </p:txBody>
      </p:sp>
    </p:spTree>
    <p:extLst>
      <p:ext uri="{BB962C8B-B14F-4D97-AF65-F5344CB8AC3E}">
        <p14:creationId xmlns:p14="http://schemas.microsoft.com/office/powerpoint/2010/main" val="1235146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677089"/>
            <a:ext cx="7886700" cy="45719"/>
          </a:xfrm>
        </p:spPr>
        <p:txBody>
          <a:bodyPr>
            <a:normAutofit fontScale="90000"/>
          </a:bodyPr>
          <a:lstStyle/>
          <a:p>
            <a:endParaRPr lang="en-US" dirty="0"/>
          </a:p>
        </p:txBody>
      </p:sp>
      <p:sp>
        <p:nvSpPr>
          <p:cNvPr id="3" name="Content Placeholder 2"/>
          <p:cNvSpPr>
            <a:spLocks noGrp="1"/>
          </p:cNvSpPr>
          <p:nvPr>
            <p:ph idx="1"/>
          </p:nvPr>
        </p:nvSpPr>
        <p:spPr>
          <a:xfrm>
            <a:off x="687705" y="1385455"/>
            <a:ext cx="7886700" cy="4968535"/>
          </a:xfrm>
        </p:spPr>
        <p:txBody>
          <a:bodyPr>
            <a:normAutofit/>
          </a:bodyPr>
          <a:lstStyle/>
          <a:p>
            <a:pPr lvl="0"/>
            <a:r>
              <a:rPr lang="en-US" dirty="0"/>
              <a:t/>
            </a:r>
            <a:br>
              <a:rPr lang="en-US" dirty="0"/>
            </a:br>
            <a:r>
              <a:rPr lang="en-US" dirty="0" smtClean="0"/>
              <a:t>Q: Acquisition </a:t>
            </a:r>
            <a:r>
              <a:rPr lang="en-US" dirty="0"/>
              <a:t>Strategy: Will this solicitation be released as Best Value Trade-Off or LPTA?</a:t>
            </a:r>
          </a:p>
          <a:p>
            <a:r>
              <a:rPr lang="en-US" dirty="0" smtClean="0"/>
              <a:t>A:</a:t>
            </a:r>
            <a:r>
              <a:rPr lang="en-US" dirty="0"/>
              <a:t> </a:t>
            </a:r>
            <a:r>
              <a:rPr lang="en-US" dirty="0" smtClean="0"/>
              <a:t>Best Value Trade-Off</a:t>
            </a:r>
            <a:endParaRPr lang="en-US" dirty="0"/>
          </a:p>
          <a:p>
            <a:pPr lvl="0"/>
            <a:endParaRPr lang="en-US" dirty="0" smtClean="0"/>
          </a:p>
          <a:p>
            <a:pPr lvl="0"/>
            <a:r>
              <a:rPr lang="en-US" dirty="0" smtClean="0"/>
              <a:t>Q: Please </a:t>
            </a:r>
            <a:r>
              <a:rPr lang="en-US" dirty="0"/>
              <a:t>confirm the incumbent cooperative agreement number, period of performance, and obligated value</a:t>
            </a:r>
            <a:r>
              <a:rPr lang="en-US" dirty="0" smtClean="0"/>
              <a:t>.</a:t>
            </a:r>
          </a:p>
          <a:p>
            <a:r>
              <a:rPr lang="en-US" dirty="0" smtClean="0"/>
              <a:t>A:</a:t>
            </a:r>
            <a:r>
              <a:rPr lang="en-US" dirty="0"/>
              <a:t>The incumbent cooperative agreement number is H98210-18-2-0002 with a period of performance of 60 months and the Government’s maximum obligation for the term of the cooperative agreement at $106,067,398.00</a:t>
            </a:r>
          </a:p>
          <a:p>
            <a:r>
              <a:rPr lang="en-US" dirty="0"/>
              <a:t> </a:t>
            </a:r>
          </a:p>
          <a:p>
            <a:pPr lvl="0"/>
            <a:r>
              <a:rPr lang="en-US" dirty="0" smtClean="0"/>
              <a:t>Q: PWS </a:t>
            </a:r>
            <a:r>
              <a:rPr lang="en-US" dirty="0"/>
              <a:t>6.3 – Small business subcontracting plan – will the Government please clarify any socioeconomic categories which apply, or if the plan is for general small business subcontracting @ </a:t>
            </a:r>
            <a:r>
              <a:rPr lang="en-US" dirty="0" smtClean="0"/>
              <a:t>30</a:t>
            </a:r>
            <a:r>
              <a:rPr lang="en-US" dirty="0"/>
              <a:t>% only?</a:t>
            </a:r>
          </a:p>
          <a:p>
            <a:r>
              <a:rPr lang="en-US" dirty="0" smtClean="0"/>
              <a:t>A:  Answered on slide 20</a:t>
            </a:r>
            <a:endParaRPr lang="en-US" dirty="0"/>
          </a:p>
        </p:txBody>
      </p:sp>
      <p:sp>
        <p:nvSpPr>
          <p:cNvPr id="4" name="Slide Number Placeholder 3"/>
          <p:cNvSpPr>
            <a:spLocks noGrp="1"/>
          </p:cNvSpPr>
          <p:nvPr>
            <p:ph type="sldNum" sz="quarter" idx="12"/>
          </p:nvPr>
        </p:nvSpPr>
        <p:spPr/>
        <p:txBody>
          <a:bodyPr/>
          <a:lstStyle/>
          <a:p>
            <a:fld id="{4DAF4A82-A386-47B8-82F5-1CAA1B1C32CB}" type="slidenum">
              <a:rPr lang="en-US" smtClean="0"/>
              <a:pPr/>
              <a:t>23</a:t>
            </a:fld>
            <a:endParaRPr lang="en-US" dirty="0">
              <a:solidFill>
                <a:srgbClr val="164995"/>
              </a:solidFill>
            </a:endParaRPr>
          </a:p>
        </p:txBody>
      </p:sp>
    </p:spTree>
    <p:extLst>
      <p:ext uri="{BB962C8B-B14F-4D97-AF65-F5344CB8AC3E}">
        <p14:creationId xmlns:p14="http://schemas.microsoft.com/office/powerpoint/2010/main" val="1549558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677089"/>
            <a:ext cx="7886700" cy="292729"/>
          </a:xfrm>
        </p:spPr>
        <p:txBody>
          <a:bodyPr>
            <a:normAutofit fontScale="90000"/>
          </a:bodyPr>
          <a:lstStyle/>
          <a:p>
            <a:endParaRPr lang="en-US" dirty="0"/>
          </a:p>
        </p:txBody>
      </p:sp>
      <p:sp>
        <p:nvSpPr>
          <p:cNvPr id="3" name="Content Placeholder 2"/>
          <p:cNvSpPr>
            <a:spLocks noGrp="1"/>
          </p:cNvSpPr>
          <p:nvPr>
            <p:ph idx="1"/>
          </p:nvPr>
        </p:nvSpPr>
        <p:spPr/>
        <p:txBody>
          <a:bodyPr/>
          <a:lstStyle/>
          <a:p>
            <a:pPr lvl="0"/>
            <a:r>
              <a:rPr lang="en-US" dirty="0" smtClean="0"/>
              <a:t>Q: Please </a:t>
            </a:r>
            <a:r>
              <a:rPr lang="en-US" dirty="0"/>
              <a:t>confirm the anticipated contract type is Firm Fixed Price (FFP) Labor, plus Cost Reimbursable (CR) Travel</a:t>
            </a:r>
            <a:r>
              <a:rPr lang="en-US" dirty="0" smtClean="0"/>
              <a:t>.</a:t>
            </a:r>
          </a:p>
          <a:p>
            <a:pPr lvl="0"/>
            <a:endParaRPr lang="en-US" dirty="0"/>
          </a:p>
          <a:p>
            <a:pPr lvl="0"/>
            <a:r>
              <a:rPr lang="en-US" dirty="0" smtClean="0"/>
              <a:t>A: Answered on slide 17</a:t>
            </a:r>
            <a:endParaRPr lang="en-US" dirty="0"/>
          </a:p>
          <a:p>
            <a:r>
              <a:rPr lang="en-US" dirty="0"/>
              <a:t> </a:t>
            </a:r>
          </a:p>
          <a:p>
            <a:pPr lvl="0"/>
            <a:r>
              <a:rPr lang="en-US" dirty="0" smtClean="0"/>
              <a:t>Q: 8.3.1 </a:t>
            </a:r>
            <a:r>
              <a:rPr lang="en-US" dirty="0"/>
              <a:t>– Asks for list of key personnel; 4.8 only identifies the Program Manager as key personnel. Are there additional key personnel roles to be identified in support of this program</a:t>
            </a:r>
            <a:r>
              <a:rPr lang="en-US" dirty="0" smtClean="0"/>
              <a:t>?</a:t>
            </a:r>
          </a:p>
          <a:p>
            <a:pPr lvl="0"/>
            <a:endParaRPr lang="en-US" dirty="0"/>
          </a:p>
          <a:p>
            <a:pPr lvl="0"/>
            <a:r>
              <a:rPr lang="en-US" dirty="0" smtClean="0"/>
              <a:t>A: The PWS identifies </a:t>
            </a:r>
            <a:r>
              <a:rPr lang="en-US" dirty="0"/>
              <a:t>the Program Manager </a:t>
            </a:r>
            <a:r>
              <a:rPr lang="en-US" dirty="0" smtClean="0"/>
              <a:t>as </a:t>
            </a:r>
            <a:r>
              <a:rPr lang="en-US" dirty="0"/>
              <a:t>key personnel.  However, </a:t>
            </a:r>
            <a:r>
              <a:rPr lang="en-US" dirty="0" smtClean="0"/>
              <a:t>the </a:t>
            </a:r>
            <a:r>
              <a:rPr lang="en-US" dirty="0" err="1" smtClean="0"/>
              <a:t>offeror</a:t>
            </a:r>
            <a:r>
              <a:rPr lang="en-US" dirty="0" smtClean="0"/>
              <a:t> </a:t>
            </a:r>
            <a:r>
              <a:rPr lang="en-US" dirty="0"/>
              <a:t>must have a staffing plan that can support the management of these two grant </a:t>
            </a:r>
            <a:r>
              <a:rPr lang="en-US" dirty="0" smtClean="0"/>
              <a:t>programs.</a:t>
            </a:r>
            <a:endParaRPr lang="en-US" dirty="0"/>
          </a:p>
        </p:txBody>
      </p:sp>
      <p:sp>
        <p:nvSpPr>
          <p:cNvPr id="4" name="Slide Number Placeholder 3"/>
          <p:cNvSpPr>
            <a:spLocks noGrp="1"/>
          </p:cNvSpPr>
          <p:nvPr>
            <p:ph type="sldNum" sz="quarter" idx="12"/>
          </p:nvPr>
        </p:nvSpPr>
        <p:spPr/>
        <p:txBody>
          <a:bodyPr/>
          <a:lstStyle/>
          <a:p>
            <a:fld id="{4DAF4A82-A386-47B8-82F5-1CAA1B1C32CB}" type="slidenum">
              <a:rPr lang="en-US" smtClean="0"/>
              <a:pPr/>
              <a:t>24</a:t>
            </a:fld>
            <a:endParaRPr lang="en-US" dirty="0">
              <a:solidFill>
                <a:srgbClr val="164995"/>
              </a:solidFill>
            </a:endParaRPr>
          </a:p>
        </p:txBody>
      </p:sp>
    </p:spTree>
    <p:extLst>
      <p:ext uri="{BB962C8B-B14F-4D97-AF65-F5344CB8AC3E}">
        <p14:creationId xmlns:p14="http://schemas.microsoft.com/office/powerpoint/2010/main" val="2708002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4DAF4A82-A386-47B8-82F5-1CAA1B1C32CB}" type="slidenum">
              <a:rPr lang="en-US" smtClean="0"/>
              <a:pPr/>
              <a:t>25</a:t>
            </a:fld>
            <a:endParaRPr lang="en-US" dirty="0">
              <a:solidFill>
                <a:srgbClr val="164995"/>
              </a:solidFill>
            </a:endParaRPr>
          </a:p>
        </p:txBody>
      </p:sp>
    </p:spTree>
    <p:extLst>
      <p:ext uri="{BB962C8B-B14F-4D97-AF65-F5344CB8AC3E}">
        <p14:creationId xmlns:p14="http://schemas.microsoft.com/office/powerpoint/2010/main" val="4199931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spcBef>
                <a:spcPts val="1200"/>
              </a:spcBef>
            </a:pPr>
            <a:r>
              <a:rPr lang="en-US" dirty="0" smtClean="0"/>
              <a:t>Welcome and Introductions</a:t>
            </a:r>
            <a:endParaRPr lang="en-US" dirty="0"/>
          </a:p>
          <a:p>
            <a:pPr>
              <a:spcBef>
                <a:spcPts val="1200"/>
              </a:spcBef>
            </a:pPr>
            <a:r>
              <a:rPr lang="en-US" dirty="0" smtClean="0"/>
              <a:t>DLNSEO Overview</a:t>
            </a:r>
            <a:endParaRPr lang="en-US" dirty="0"/>
          </a:p>
          <a:p>
            <a:pPr>
              <a:spcBef>
                <a:spcPts val="1200"/>
              </a:spcBef>
            </a:pPr>
            <a:r>
              <a:rPr lang="en-US" dirty="0" smtClean="0"/>
              <a:t>Description and Discussion of </a:t>
            </a:r>
            <a:r>
              <a:rPr lang="en-US" dirty="0"/>
              <a:t>Project GO and LTC Requirement</a:t>
            </a:r>
          </a:p>
          <a:p>
            <a:pPr>
              <a:spcBef>
                <a:spcPts val="1200"/>
              </a:spcBef>
            </a:pPr>
            <a:r>
              <a:rPr lang="en-US" dirty="0" smtClean="0"/>
              <a:t>Acquisition </a:t>
            </a:r>
            <a:r>
              <a:rPr lang="en-US" dirty="0"/>
              <a:t>Strategy Overview</a:t>
            </a:r>
          </a:p>
          <a:p>
            <a:pPr>
              <a:spcBef>
                <a:spcPts val="1200"/>
              </a:spcBef>
            </a:pPr>
            <a:r>
              <a:rPr lang="en-US" dirty="0" smtClean="0"/>
              <a:t>Responses </a:t>
            </a:r>
            <a:r>
              <a:rPr lang="en-US" dirty="0"/>
              <a:t>to Pre-submitted Industry Questions</a:t>
            </a:r>
          </a:p>
          <a:p>
            <a:pPr>
              <a:spcBef>
                <a:spcPts val="1200"/>
              </a:spcBef>
            </a:pPr>
            <a:r>
              <a:rPr lang="en-US" dirty="0" smtClean="0"/>
              <a:t>Questions and Closing </a:t>
            </a:r>
            <a:r>
              <a:rPr lang="en-US" dirty="0"/>
              <a:t>Remarks</a:t>
            </a:r>
          </a:p>
        </p:txBody>
      </p:sp>
      <p:sp>
        <p:nvSpPr>
          <p:cNvPr id="4" name="Slide Number Placeholder 3"/>
          <p:cNvSpPr>
            <a:spLocks noGrp="1"/>
          </p:cNvSpPr>
          <p:nvPr>
            <p:ph type="sldNum" sz="quarter" idx="12"/>
          </p:nvPr>
        </p:nvSpPr>
        <p:spPr/>
        <p:txBody>
          <a:bodyPr/>
          <a:lstStyle/>
          <a:p>
            <a:fld id="{4DAF4A82-A386-47B8-82F5-1CAA1B1C32CB}" type="slidenum">
              <a:rPr lang="en-US" smtClean="0"/>
              <a:pPr/>
              <a:t>3</a:t>
            </a:fld>
            <a:endParaRPr lang="en-US" dirty="0">
              <a:solidFill>
                <a:srgbClr val="164995"/>
              </a:solidFill>
            </a:endParaRPr>
          </a:p>
        </p:txBody>
      </p:sp>
    </p:spTree>
    <p:extLst>
      <p:ext uri="{BB962C8B-B14F-4D97-AF65-F5344CB8AC3E}">
        <p14:creationId xmlns:p14="http://schemas.microsoft.com/office/powerpoint/2010/main" val="1148842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a:bodyPr>
          <a:lstStyle/>
          <a:p>
            <a:r>
              <a:rPr lang="en-US" dirty="0"/>
              <a:t>Dr. Sam Eisen, </a:t>
            </a:r>
            <a:r>
              <a:rPr lang="en-US" i="1" dirty="0"/>
              <a:t>Director of Programs, DLNSEO</a:t>
            </a:r>
          </a:p>
          <a:p>
            <a:endParaRPr lang="en-US" dirty="0" smtClean="0"/>
          </a:p>
          <a:p>
            <a:r>
              <a:rPr lang="en-US" dirty="0" smtClean="0"/>
              <a:t>Shirley Rapues, </a:t>
            </a:r>
            <a:r>
              <a:rPr lang="en-US" i="1" dirty="0" smtClean="0"/>
              <a:t>Senior </a:t>
            </a:r>
            <a:r>
              <a:rPr lang="en-US" i="1" dirty="0"/>
              <a:t>Program </a:t>
            </a:r>
            <a:r>
              <a:rPr lang="en-US" i="1" dirty="0" smtClean="0"/>
              <a:t>Manager, DLNSEO</a:t>
            </a:r>
          </a:p>
          <a:p>
            <a:endParaRPr lang="en-US" dirty="0"/>
          </a:p>
          <a:p>
            <a:r>
              <a:rPr lang="en-US" dirty="0" smtClean="0"/>
              <a:t>Dr. Kevin Gormley, </a:t>
            </a:r>
            <a:r>
              <a:rPr lang="en-US" i="1" dirty="0" smtClean="0"/>
              <a:t>Senior </a:t>
            </a:r>
            <a:r>
              <a:rPr lang="en-US" i="1" dirty="0"/>
              <a:t>P</a:t>
            </a:r>
            <a:r>
              <a:rPr lang="en-US" i="1" dirty="0" smtClean="0"/>
              <a:t>rogram Officer, DLNSEO</a:t>
            </a:r>
            <a:endParaRPr lang="en-US" i="1" dirty="0"/>
          </a:p>
          <a:p>
            <a:endParaRPr lang="en-US" dirty="0" smtClean="0"/>
          </a:p>
          <a:p>
            <a:r>
              <a:rPr lang="en-US" dirty="0" smtClean="0"/>
              <a:t>Nathan Shumway, </a:t>
            </a:r>
            <a:r>
              <a:rPr lang="en-US" i="1" dirty="0" smtClean="0"/>
              <a:t>Contracting Officer</a:t>
            </a:r>
          </a:p>
          <a:p>
            <a:endParaRPr lang="en-US" i="1" dirty="0"/>
          </a:p>
          <a:p>
            <a:r>
              <a:rPr lang="en-US" dirty="0" smtClean="0"/>
              <a:t>Joel Auer, </a:t>
            </a:r>
            <a:r>
              <a:rPr lang="en-US" i="1" dirty="0" smtClean="0"/>
              <a:t>Contract Specialist</a:t>
            </a:r>
          </a:p>
          <a:p>
            <a:endParaRPr lang="en-US" i="1" dirty="0"/>
          </a:p>
          <a:p>
            <a:r>
              <a:rPr lang="en-US" dirty="0" smtClean="0"/>
              <a:t>Tammy Proffitt, </a:t>
            </a:r>
            <a:r>
              <a:rPr lang="en-US" i="1" dirty="0" smtClean="0"/>
              <a:t>Office of Small Business Programs</a:t>
            </a:r>
            <a:endParaRPr lang="en-US" i="1" dirty="0"/>
          </a:p>
        </p:txBody>
      </p:sp>
      <p:sp>
        <p:nvSpPr>
          <p:cNvPr id="4" name="Slide Number Placeholder 3"/>
          <p:cNvSpPr>
            <a:spLocks noGrp="1"/>
          </p:cNvSpPr>
          <p:nvPr>
            <p:ph type="sldNum" sz="quarter" idx="12"/>
          </p:nvPr>
        </p:nvSpPr>
        <p:spPr/>
        <p:txBody>
          <a:bodyPr/>
          <a:lstStyle/>
          <a:p>
            <a:fld id="{4DAF4A82-A386-47B8-82F5-1CAA1B1C32CB}" type="slidenum">
              <a:rPr lang="en-US" smtClean="0"/>
              <a:pPr/>
              <a:t>4</a:t>
            </a:fld>
            <a:endParaRPr lang="en-US" dirty="0">
              <a:solidFill>
                <a:srgbClr val="164995"/>
              </a:solidFill>
            </a:endParaRPr>
          </a:p>
        </p:txBody>
      </p:sp>
    </p:spTree>
    <p:extLst>
      <p:ext uri="{BB962C8B-B14F-4D97-AF65-F5344CB8AC3E}">
        <p14:creationId xmlns:p14="http://schemas.microsoft.com/office/powerpoint/2010/main" val="2524846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8600" y="0"/>
            <a:ext cx="8610600" cy="1295400"/>
          </a:xfrm>
        </p:spPr>
        <p:txBody>
          <a:bodyPr/>
          <a:lstStyle/>
          <a:p>
            <a:r>
              <a:rPr lang="en-US" sz="3200" dirty="0">
                <a:solidFill>
                  <a:srgbClr val="002060"/>
                </a:solidFill>
              </a:rPr>
              <a:t>          </a:t>
            </a:r>
            <a:endParaRPr lang="en-US" sz="3200" b="1" dirty="0">
              <a:solidFill>
                <a:srgbClr val="002060"/>
              </a:solidFill>
            </a:endParaRPr>
          </a:p>
        </p:txBody>
      </p:sp>
      <p:sp>
        <p:nvSpPr>
          <p:cNvPr id="2" name="Slide Number Placeholder 1"/>
          <p:cNvSpPr>
            <a:spLocks noGrp="1"/>
          </p:cNvSpPr>
          <p:nvPr>
            <p:ph type="sldNum" sz="quarter" idx="10"/>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B0245-FEE1-4074-89C9-E75DF1B74B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2"/>
          <p:cNvSpPr txBox="1">
            <a:spLocks noChangeArrowheads="1"/>
          </p:cNvSpPr>
          <p:nvPr/>
        </p:nvSpPr>
        <p:spPr>
          <a:xfrm>
            <a:off x="152400" y="152400"/>
            <a:ext cx="8684812" cy="58674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t>DEFENSE LANGUAGE AND</a:t>
            </a:r>
            <a:br>
              <a:rPr kumimoji="0" lang="en-US" sz="3600" b="1"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br>
            <a:r>
              <a:rPr kumimoji="0" lang="en-US" sz="3600" b="1"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t>NATIONAL SECURITY EDUCATION</a:t>
            </a:r>
            <a:br>
              <a:rPr kumimoji="0" lang="en-US" sz="3600" b="1"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br>
            <a:r>
              <a:rPr kumimoji="0" lang="en-US" sz="3600" b="1"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t>OFFICE (DLNSEO)</a:t>
            </a:r>
            <a:br>
              <a:rPr kumimoji="0" lang="en-US" sz="3600" b="1"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br>
            <a: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t/>
            </a:r>
            <a:b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br>
            <a: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t/>
            </a:r>
            <a:b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br>
            <a: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t/>
            </a:r>
            <a:b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br>
            <a: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t/>
            </a:r>
            <a:b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br>
            <a: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t/>
            </a:r>
            <a:b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br>
            <a: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t/>
            </a:r>
            <a:br>
              <a:rPr kumimoji="0" lang="en-US" sz="4000" b="0" i="0" u="none" strike="noStrike" kern="1200" cap="none" spc="0" normalizeH="0" baseline="0" noProof="0" dirty="0">
                <a:ln>
                  <a:noFill/>
                </a:ln>
                <a:solidFill>
                  <a:srgbClr val="002060"/>
                </a:solidFill>
                <a:effectLst/>
                <a:uLnTx/>
                <a:uFillTx/>
                <a:latin typeface="Calibri"/>
                <a:ea typeface="+mj-ea"/>
                <a:cs typeface="Arial" panose="020B0604020202020204" pitchFamily="34" charset="0"/>
              </a:rPr>
            </a:br>
            <a:endParaRPr kumimoji="0" lang="en-US" sz="2000" b="1" i="0" u="none" strike="noStrike" kern="1200" cap="none" spc="0" normalizeH="0" baseline="0" noProof="0" dirty="0">
              <a:ln>
                <a:noFill/>
              </a:ln>
              <a:solidFill>
                <a:srgbClr val="FF0000"/>
              </a:solidFill>
              <a:effectLst/>
              <a:uLnTx/>
              <a:uFillTx/>
              <a:latin typeface="Calibri"/>
              <a:ea typeface="+mj-ea"/>
              <a:cs typeface="Arial" panose="020B0604020202020204" pitchFamily="34" charset="0"/>
            </a:endParaRPr>
          </a:p>
        </p:txBody>
      </p:sp>
      <p:pic>
        <p:nvPicPr>
          <p:cNvPr id="10" name="Picture 5" descr="DLNSEOlogoPPT.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111624" y="2438400"/>
            <a:ext cx="7239000" cy="25853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lumMod val="90000"/>
                  <a:lumOff val="1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122D64"/>
                </a:solidFill>
                <a:effectLst/>
                <a:uLnTx/>
                <a:uFillTx/>
                <a:latin typeface="Calibri"/>
                <a:ea typeface="+mn-ea"/>
                <a:cs typeface="+mn-cs"/>
              </a:rPr>
              <a:t>DLNSEO Connecting with Industry</a:t>
            </a:r>
            <a:endParaRPr kumimoji="0" lang="en-US" sz="3600" b="1" i="0" u="none" strike="noStrike" kern="1200" cap="none" spc="0" normalizeH="0" baseline="0" noProof="0" dirty="0">
              <a:ln>
                <a:noFill/>
              </a:ln>
              <a:solidFill>
                <a:srgbClr val="122D64"/>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122D64"/>
                </a:solidFill>
                <a:effectLst/>
                <a:uLnTx/>
                <a:uFillTx/>
                <a:latin typeface="Calibri"/>
                <a:ea typeface="+mn-ea"/>
                <a:cs typeface="+mn-cs"/>
              </a:rPr>
              <a:t>September 22, </a:t>
            </a:r>
            <a:r>
              <a:rPr kumimoji="0" lang="en-US" sz="3600" b="1" i="0" u="none" strike="noStrike" kern="1200" cap="none" spc="0" normalizeH="0" baseline="0" noProof="0" dirty="0">
                <a:ln>
                  <a:noFill/>
                </a:ln>
                <a:solidFill>
                  <a:srgbClr val="122D64"/>
                </a:solidFill>
                <a:effectLst/>
                <a:uLnTx/>
                <a:uFillTx/>
                <a:latin typeface="Calibri"/>
                <a:ea typeface="+mn-ea"/>
                <a:cs typeface="+mn-cs"/>
              </a:rPr>
              <a:t>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22D64"/>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22D64"/>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D64"/>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22D64"/>
                </a:solidFill>
                <a:effectLst/>
                <a:uLnTx/>
                <a:uFillTx/>
                <a:latin typeface="Calibri"/>
                <a:ea typeface="+mn-ea"/>
                <a:cs typeface="+mn-cs"/>
              </a:rPr>
              <a:t>					</a:t>
            </a:r>
          </a:p>
        </p:txBody>
      </p:sp>
      <p:sp>
        <p:nvSpPr>
          <p:cNvPr id="12" name="Subtitle 3"/>
          <p:cNvSpPr txBox="1">
            <a:spLocks/>
          </p:cNvSpPr>
          <p:nvPr/>
        </p:nvSpPr>
        <p:spPr>
          <a:xfrm>
            <a:off x="2362200" y="6049963"/>
            <a:ext cx="6629400" cy="685800"/>
          </a:xfrm>
          <a:prstGeom prst="rect">
            <a:avLst/>
          </a:prstGeom>
          <a:solidFill>
            <a:srgbClr val="000066"/>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3" name="Subtitle 3"/>
          <p:cNvSpPr txBox="1">
            <a:spLocks/>
          </p:cNvSpPr>
          <p:nvPr/>
        </p:nvSpPr>
        <p:spPr>
          <a:xfrm>
            <a:off x="152400" y="6049963"/>
            <a:ext cx="2133599" cy="685800"/>
          </a:xfrm>
          <a:prstGeom prst="rect">
            <a:avLst/>
          </a:prstGeom>
          <a:solidFill>
            <a:srgbClr val="BE9B42"/>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672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LNSEOlogoPPT.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28600" y="0"/>
            <a:ext cx="8610600" cy="1295400"/>
          </a:xfrm>
        </p:spPr>
        <p:txBody>
          <a:bodyPr/>
          <a:lstStyle/>
          <a:p>
            <a:r>
              <a:rPr lang="en-US" sz="3200" dirty="0">
                <a:solidFill>
                  <a:srgbClr val="002060"/>
                </a:solidFill>
              </a:rPr>
              <a:t>          </a:t>
            </a:r>
            <a:endParaRPr lang="en-US" sz="3200" b="1" dirty="0">
              <a:solidFill>
                <a:srgbClr val="002060"/>
              </a:solidFill>
            </a:endParaRPr>
          </a:p>
        </p:txBody>
      </p:sp>
      <p:sp>
        <p:nvSpPr>
          <p:cNvPr id="2" name="Slide Number Placeholder 1"/>
          <p:cNvSpPr>
            <a:spLocks noGrp="1"/>
          </p:cNvSpPr>
          <p:nvPr>
            <p:ph type="sldNum" sz="quarter" idx="10"/>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B0245-FEE1-4074-89C9-E75DF1B74B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1371600" y="170646"/>
            <a:ext cx="6553200" cy="954107"/>
          </a:xfrm>
          <a:prstGeom prst="rect">
            <a:avLst/>
          </a:prstGeom>
        </p:spPr>
        <p:txBody>
          <a:bodyPr wrap="square">
            <a:spAutoFit/>
          </a:bodyPr>
          <a:lstStyle/>
          <a:p>
            <a:pPr marL="55563"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DEFENSE </a:t>
            </a:r>
            <a:r>
              <a:rPr kumimoji="0" lang="en-US" sz="2800" b="1" i="0" u="none" strike="noStrike" kern="1200" cap="none" spc="0" normalizeH="0" baseline="0" noProof="0" dirty="0" smtClean="0">
                <a:ln>
                  <a:noFill/>
                </a:ln>
                <a:solidFill>
                  <a:srgbClr val="002060"/>
                </a:solidFill>
                <a:effectLst/>
                <a:uLnTx/>
                <a:uFillTx/>
                <a:latin typeface="Calibri"/>
                <a:ea typeface="+mn-ea"/>
                <a:cs typeface="+mn-cs"/>
              </a:rPr>
              <a:t>LANGUAGE </a:t>
            </a:r>
            <a:r>
              <a:rPr kumimoji="0" lang="en-US" sz="2800" b="1" i="0" u="none" strike="noStrike" kern="1200" cap="none" spc="0" normalizeH="0" baseline="0" noProof="0" dirty="0">
                <a:ln>
                  <a:noFill/>
                </a:ln>
                <a:solidFill>
                  <a:srgbClr val="002060"/>
                </a:solidFill>
                <a:effectLst/>
                <a:uLnTx/>
                <a:uFillTx/>
                <a:latin typeface="Calibri"/>
                <a:ea typeface="+mn-ea"/>
                <a:cs typeface="+mn-cs"/>
              </a:rPr>
              <a:t>AND NATIONAL SECURITY EDUCATION OFFICE (DLNSEO)</a:t>
            </a:r>
          </a:p>
        </p:txBody>
      </p:sp>
      <p:sp>
        <p:nvSpPr>
          <p:cNvPr id="9" name="TextBox 8"/>
          <p:cNvSpPr txBox="1"/>
          <p:nvPr/>
        </p:nvSpPr>
        <p:spPr>
          <a:xfrm>
            <a:off x="464820" y="1690286"/>
            <a:ext cx="8221980" cy="50937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DLNSEO manages the Defense Language Regional Expertise and Culture (LREC) Program which make up a complex set of Defense-wide programs essential to National Defense Strategy Implementation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Defense LREC Readiness Analytics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National Security Education Program (NSEP)</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Foreign Area Officer Program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Testing and Assessment Program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Culture Program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Defense Language Institute Foreign Language Center</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Defense Language English Language Center</a:t>
            </a:r>
          </a:p>
        </p:txBody>
      </p:sp>
      <p:sp>
        <p:nvSpPr>
          <p:cNvPr id="10" name="Subtitle 3"/>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1" name="Subtitle 3"/>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7038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4065494" y="1592184"/>
            <a:ext cx="4975412" cy="5143176"/>
          </a:xfrm>
          <a:prstGeom prst="roundRect">
            <a:avLst>
              <a:gd name="adj" fmla="val 9486"/>
            </a:avLst>
          </a:prstGeom>
          <a:solidFill>
            <a:srgbClr val="B9CD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7" descr="DLNSEOlogoPPT.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6200" y="0"/>
            <a:ext cx="8610600" cy="1295400"/>
          </a:xfrm>
        </p:spPr>
        <p:txBody>
          <a:bodyPr/>
          <a:lstStyle/>
          <a:p>
            <a:r>
              <a:rPr lang="en-US" sz="3200" b="1" cap="all" dirty="0">
                <a:solidFill>
                  <a:schemeClr val="tx2">
                    <a:lumMod val="50000"/>
                  </a:schemeClr>
                </a:solidFill>
              </a:rPr>
              <a:t>DLNSEO MISSION AND PRIORITIES</a:t>
            </a:r>
            <a:endParaRPr lang="en-US" sz="3200" b="1" dirty="0">
              <a:solidFill>
                <a:schemeClr val="tx2">
                  <a:lumMod val="50000"/>
                </a:schemeClr>
              </a:solidFill>
            </a:endParaRPr>
          </a:p>
        </p:txBody>
      </p:sp>
      <p:sp>
        <p:nvSpPr>
          <p:cNvPr id="2" name="Slide Number Placeholder 1"/>
          <p:cNvSpPr>
            <a:spLocks noGrp="1"/>
          </p:cNvSpPr>
          <p:nvPr>
            <p:ph type="sldNum" sz="quarter" idx="10"/>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B0245-FEE1-4074-89C9-E75DF1B74B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p:cNvSpPr txBox="1"/>
          <p:nvPr/>
        </p:nvSpPr>
        <p:spPr>
          <a:xfrm>
            <a:off x="4065494" y="1692869"/>
            <a:ext cx="4800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2060"/>
                </a:solidFill>
                <a:effectLst/>
                <a:uLnTx/>
                <a:uFillTx/>
                <a:latin typeface="Calibri"/>
                <a:ea typeface="+mn-ea"/>
                <a:cs typeface="+mn-cs"/>
              </a:rPr>
              <a:t>PRIORITIES</a:t>
            </a: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33"/>
          <p:cNvSpPr txBox="1">
            <a:spLocks/>
          </p:cNvSpPr>
          <p:nvPr/>
        </p:nvSpPr>
        <p:spPr bwMode="auto">
          <a:xfrm>
            <a:off x="4030557" y="2047328"/>
            <a:ext cx="4975412" cy="476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28600" marR="0" lvl="0" indent="-228600" algn="l" defTabSz="914400" rtl="0" eaLnBrk="1" fontAlgn="auto" latinLnBrk="0" hangingPunct="1">
              <a:lnSpc>
                <a:spcPts val="1600"/>
              </a:lnSpc>
              <a:spcBef>
                <a:spcPts val="0"/>
              </a:spcBef>
              <a:spcAft>
                <a:spcPts val="600"/>
              </a:spcAft>
              <a:buClr>
                <a:srgbClr val="002060"/>
              </a:buClr>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Build a Talent Pipeline </a:t>
            </a:r>
            <a:r>
              <a:rPr kumimoji="0" lang="en-US" sz="14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Work with schools, universities, and federal training institutions to build the capabilities of U.S. citizens to become and to remain skilled in critical languages</a:t>
            </a:r>
          </a:p>
          <a:p>
            <a:pPr marL="228600" marR="0" lvl="0" indent="-228600" algn="l" defTabSz="914400" rtl="0" eaLnBrk="1" fontAlgn="auto" latinLnBrk="0" hangingPunct="1">
              <a:lnSpc>
                <a:spcPts val="1600"/>
              </a:lnSpc>
              <a:spcBef>
                <a:spcPts val="0"/>
              </a:spcBef>
              <a:spcAft>
                <a:spcPts val="600"/>
              </a:spcAft>
              <a:buClr>
                <a:srgbClr val="002060"/>
              </a:buClr>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Strengthen Workforce Readiness </a:t>
            </a:r>
            <a:r>
              <a:rPr kumimoji="0" lang="en-US" sz="14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Provide a ready pool of U.S. citizens who possess language and culture expertise critical for public service and sustain these skills</a:t>
            </a:r>
          </a:p>
          <a:p>
            <a:pPr marL="228600" marR="0" lvl="0" indent="-228600" algn="l" defTabSz="914400" rtl="0" eaLnBrk="1" fontAlgn="auto" latinLnBrk="0" hangingPunct="1">
              <a:lnSpc>
                <a:spcPts val="1600"/>
              </a:lnSpc>
              <a:spcBef>
                <a:spcPts val="0"/>
              </a:spcBef>
              <a:spcAft>
                <a:spcPts val="600"/>
              </a:spcAft>
              <a:buClr>
                <a:srgbClr val="002060"/>
              </a:buClr>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Improve Testing and Assessment </a:t>
            </a:r>
            <a:r>
              <a:rPr kumimoji="0" lang="en-US" sz="14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Develop proficiency metrics and tools to validate the language and culture expertise of DoD personnel and our nation’s citizenry</a:t>
            </a:r>
          </a:p>
          <a:p>
            <a:pPr marL="228600" marR="0" lvl="0" indent="-228600" algn="l" defTabSz="914400" rtl="0" eaLnBrk="1" fontAlgn="auto" latinLnBrk="0" hangingPunct="1">
              <a:lnSpc>
                <a:spcPts val="1600"/>
              </a:lnSpc>
              <a:spcBef>
                <a:spcPts val="0"/>
              </a:spcBef>
              <a:spcAft>
                <a:spcPts val="600"/>
              </a:spcAft>
              <a:buClr>
                <a:srgbClr val="002060"/>
              </a:buClr>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Create Surge Capability </a:t>
            </a:r>
            <a:r>
              <a:rPr kumimoji="0" lang="en-US" sz="14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Access and deploy personnel with language &amp; culture expertise necessary for immediate needs</a:t>
            </a:r>
          </a:p>
          <a:p>
            <a:pPr marL="228600" marR="0" lvl="0" indent="-228600" algn="l" defTabSz="914400" rtl="0" eaLnBrk="1" fontAlgn="auto" latinLnBrk="0" hangingPunct="1">
              <a:lnSpc>
                <a:spcPts val="1600"/>
              </a:lnSpc>
              <a:spcBef>
                <a:spcPts val="0"/>
              </a:spcBef>
              <a:spcAft>
                <a:spcPts val="600"/>
              </a:spcAft>
              <a:buClr>
                <a:srgbClr val="002060"/>
              </a:buClr>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Enhancing LREC Capabilities </a:t>
            </a:r>
            <a:r>
              <a:rPr kumimoji="0" lang="en-US" sz="14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Record</a:t>
            </a:r>
            <a:r>
              <a:rPr kumimoji="0" lang="en-US" sz="1400" b="0" i="0" u="none" strike="sngStrike" kern="1200" cap="none" spc="0" normalizeH="0" baseline="0" noProof="0" dirty="0">
                <a:ln>
                  <a:noFill/>
                </a:ln>
                <a:solidFill>
                  <a:schemeClr val="accent1">
                    <a:lumMod val="75000"/>
                  </a:schemeClr>
                </a:solidFill>
                <a:effectLst/>
                <a:uLnTx/>
                <a:uFillTx/>
                <a:latin typeface="Calibri"/>
                <a:ea typeface="+mn-ea"/>
                <a:cs typeface="Arial" panose="020B0604020202020204" pitchFamily="34" charset="0"/>
              </a:rPr>
              <a:t> </a:t>
            </a:r>
            <a:r>
              <a:rPr kumimoji="0" lang="en-US" sz="14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requirements, examine gaps in capabilities, establish policy, guide language training programs, and continually improve processes to capture and retain quality data</a:t>
            </a:r>
          </a:p>
          <a:p>
            <a:pPr marL="228600" marR="0" lvl="0" indent="-228600" algn="l" defTabSz="914400" rtl="0" eaLnBrk="1" fontAlgn="auto" latinLnBrk="0" hangingPunct="1">
              <a:lnSpc>
                <a:spcPts val="1600"/>
              </a:lnSpc>
              <a:spcBef>
                <a:spcPts val="0"/>
              </a:spcBef>
              <a:spcAft>
                <a:spcPts val="600"/>
              </a:spcAft>
              <a:buClr>
                <a:srgbClr val="002060"/>
              </a:buClr>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Leverage Technology </a:t>
            </a:r>
            <a:r>
              <a:rPr kumimoji="0" lang="en-US" sz="14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Employ cutting edge technologies to create effective blended-learning opportunities for language training and maintenance, and cultural training </a:t>
            </a:r>
          </a:p>
        </p:txBody>
      </p:sp>
      <p:sp>
        <p:nvSpPr>
          <p:cNvPr id="12" name="Rounded Rectangle 11"/>
          <p:cNvSpPr/>
          <p:nvPr/>
        </p:nvSpPr>
        <p:spPr>
          <a:xfrm>
            <a:off x="155202" y="1590535"/>
            <a:ext cx="3733800" cy="5137666"/>
          </a:xfrm>
          <a:prstGeom prst="roundRect">
            <a:avLst>
              <a:gd name="adj" fmla="val 8024"/>
            </a:avLst>
          </a:prstGeom>
          <a:solidFill>
            <a:srgbClr val="B9CD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Content Placeholder 33"/>
          <p:cNvSpPr>
            <a:spLocks noGrp="1"/>
          </p:cNvSpPr>
          <p:nvPr>
            <p:ph sz="quarter" idx="1"/>
          </p:nvPr>
        </p:nvSpPr>
        <p:spPr>
          <a:xfrm>
            <a:off x="193302" y="2080001"/>
            <a:ext cx="3657600" cy="4648200"/>
          </a:xfrm>
        </p:spPr>
        <p:txBody>
          <a:bodyPr>
            <a:normAutofit fontScale="62500" lnSpcReduction="20000"/>
          </a:bodyPr>
          <a:lstStyle/>
          <a:p>
            <a:pPr marL="91440" indent="0" fontAlgn="auto">
              <a:spcBef>
                <a:spcPts val="0"/>
              </a:spcBef>
              <a:spcAft>
                <a:spcPts val="0"/>
              </a:spcAft>
              <a:buSzPct val="100000"/>
              <a:buNone/>
              <a:defRPr/>
            </a:pPr>
            <a:r>
              <a:rPr lang="en-US" sz="2300" b="1" dirty="0">
                <a:solidFill>
                  <a:srgbClr val="002060"/>
                </a:solidFill>
                <a:cs typeface="Arial" panose="020B0604020202020204" pitchFamily="34" charset="0"/>
              </a:rPr>
              <a:t>Support the nation in recruiting, training, sustaining, and </a:t>
            </a:r>
            <a:r>
              <a:rPr lang="en-US" sz="2300" b="1" dirty="0">
                <a:solidFill>
                  <a:srgbClr val="002445"/>
                </a:solidFill>
                <a:cs typeface="Arial" panose="020B0604020202020204" pitchFamily="34" charset="0"/>
              </a:rPr>
              <a:t>enhancing</a:t>
            </a:r>
            <a:r>
              <a:rPr lang="en-US" sz="2300" b="1" dirty="0">
                <a:solidFill>
                  <a:srgbClr val="002060"/>
                </a:solidFill>
                <a:cs typeface="Arial" panose="020B0604020202020204" pitchFamily="34" charset="0"/>
              </a:rPr>
              <a:t> </a:t>
            </a:r>
            <a:r>
              <a:rPr lang="en-US" sz="2300" b="1" dirty="0">
                <a:solidFill>
                  <a:srgbClr val="002445"/>
                </a:solidFill>
                <a:cs typeface="Arial" panose="020B0604020202020204" pitchFamily="34" charset="0"/>
              </a:rPr>
              <a:t>language, regional expertise, and culture (LREC) </a:t>
            </a:r>
            <a:r>
              <a:rPr lang="en-US" sz="2300" b="1" dirty="0">
                <a:solidFill>
                  <a:srgbClr val="002060"/>
                </a:solidFill>
                <a:cs typeface="Arial" panose="020B0604020202020204" pitchFamily="34" charset="0"/>
              </a:rPr>
              <a:t>capabilities to ensure national and defense readiness: </a:t>
            </a:r>
          </a:p>
          <a:p>
            <a:pPr marL="91440" indent="0" fontAlgn="auto">
              <a:spcBef>
                <a:spcPts val="0"/>
              </a:spcBef>
              <a:spcAft>
                <a:spcPts val="0"/>
              </a:spcAft>
              <a:buClr>
                <a:schemeClr val="accent1"/>
              </a:buClr>
              <a:buFont typeface="Wingdings"/>
              <a:buNone/>
              <a:defRPr/>
            </a:pPr>
            <a:endParaRPr lang="en-US" sz="2300" dirty="0">
              <a:solidFill>
                <a:srgbClr val="002060"/>
              </a:solidFill>
              <a:cs typeface="Arial" panose="020B0604020202020204" pitchFamily="34" charset="0"/>
            </a:endParaRPr>
          </a:p>
          <a:p>
            <a:pPr marL="282575" lvl="1" indent="-169863" fontAlgn="auto">
              <a:lnSpc>
                <a:spcPts val="1600"/>
              </a:lnSpc>
              <a:spcBef>
                <a:spcPts val="0"/>
              </a:spcBef>
              <a:spcAft>
                <a:spcPts val="0"/>
              </a:spcAft>
              <a:buSzPct val="100000"/>
              <a:buFont typeface="Wingdings" pitchFamily="2" charset="2"/>
              <a:buChar char="§"/>
              <a:defRPr/>
            </a:pPr>
            <a:r>
              <a:rPr lang="en-US" sz="2300" dirty="0">
                <a:solidFill>
                  <a:srgbClr val="002060"/>
                </a:solidFill>
                <a:cs typeface="Arial" panose="020B0604020202020204" pitchFamily="34" charset="0"/>
              </a:rPr>
              <a:t>Build a highly-qualified pool of U.S. citizens with foreign language capabilities and international expertise committed to public service through programs and policies</a:t>
            </a:r>
          </a:p>
          <a:p>
            <a:pPr marL="282575" lvl="1" indent="-169863" fontAlgn="auto">
              <a:lnSpc>
                <a:spcPts val="1600"/>
              </a:lnSpc>
              <a:spcBef>
                <a:spcPts val="0"/>
              </a:spcBef>
              <a:spcAft>
                <a:spcPts val="0"/>
              </a:spcAft>
              <a:buFont typeface="Wingdings" pitchFamily="2" charset="2"/>
              <a:buChar char="§"/>
              <a:defRPr/>
            </a:pPr>
            <a:endParaRPr lang="en-US" sz="2300" dirty="0">
              <a:solidFill>
                <a:srgbClr val="002060"/>
              </a:solidFill>
              <a:cs typeface="Arial" panose="020B0604020202020204" pitchFamily="34" charset="0"/>
            </a:endParaRPr>
          </a:p>
          <a:p>
            <a:pPr marL="282575" lvl="1" indent="-169863" fontAlgn="auto">
              <a:lnSpc>
                <a:spcPts val="1600"/>
              </a:lnSpc>
              <a:spcBef>
                <a:spcPts val="0"/>
              </a:spcBef>
              <a:spcAft>
                <a:spcPts val="0"/>
              </a:spcAft>
              <a:buSzPct val="100000"/>
              <a:buFont typeface="Wingdings" pitchFamily="2" charset="2"/>
              <a:buChar char="§"/>
              <a:defRPr/>
            </a:pPr>
            <a:r>
              <a:rPr lang="en-US" sz="2300" dirty="0">
                <a:solidFill>
                  <a:srgbClr val="002060"/>
                </a:solidFill>
                <a:cs typeface="Arial" panose="020B0604020202020204" pitchFamily="34" charset="0"/>
              </a:rPr>
              <a:t>Support the Department’s strategic policy planning in foreign language, culture, and regional expertise</a:t>
            </a:r>
          </a:p>
          <a:p>
            <a:pPr marL="282575" lvl="1" indent="-169863" fontAlgn="auto">
              <a:lnSpc>
                <a:spcPts val="1600"/>
              </a:lnSpc>
              <a:spcBef>
                <a:spcPts val="0"/>
              </a:spcBef>
              <a:spcAft>
                <a:spcPts val="0"/>
              </a:spcAft>
              <a:buFont typeface="Wingdings 2"/>
              <a:buNone/>
              <a:defRPr/>
            </a:pPr>
            <a:endParaRPr lang="en-US" sz="2300" dirty="0">
              <a:solidFill>
                <a:srgbClr val="002060"/>
              </a:solidFill>
              <a:cs typeface="Arial" panose="020B0604020202020204" pitchFamily="34" charset="0"/>
            </a:endParaRPr>
          </a:p>
          <a:p>
            <a:pPr marL="282575" lvl="1" indent="-169863" fontAlgn="auto">
              <a:lnSpc>
                <a:spcPts val="1600"/>
              </a:lnSpc>
              <a:spcBef>
                <a:spcPts val="0"/>
              </a:spcBef>
              <a:spcAft>
                <a:spcPts val="0"/>
              </a:spcAft>
              <a:buSzPct val="100000"/>
              <a:buFont typeface="Wingdings" pitchFamily="2" charset="2"/>
              <a:buChar char="§"/>
              <a:defRPr/>
            </a:pPr>
            <a:r>
              <a:rPr lang="en-US" sz="2300" dirty="0">
                <a:solidFill>
                  <a:srgbClr val="002060"/>
                </a:solidFill>
                <a:cs typeface="Arial" panose="020B0604020202020204" pitchFamily="34" charset="0"/>
              </a:rPr>
              <a:t>Provide programmatic oversight of high-value national security and Defense training and education</a:t>
            </a:r>
          </a:p>
          <a:p>
            <a:pPr marL="282575" lvl="1" indent="-169863" fontAlgn="auto">
              <a:lnSpc>
                <a:spcPts val="1600"/>
              </a:lnSpc>
              <a:spcBef>
                <a:spcPts val="0"/>
              </a:spcBef>
              <a:spcAft>
                <a:spcPts val="0"/>
              </a:spcAft>
              <a:buFont typeface="Wingdings 2"/>
              <a:buNone/>
              <a:defRPr/>
            </a:pPr>
            <a:endParaRPr lang="en-US" sz="2300" dirty="0">
              <a:solidFill>
                <a:srgbClr val="002060"/>
              </a:solidFill>
              <a:cs typeface="Arial" panose="020B0604020202020204" pitchFamily="34" charset="0"/>
            </a:endParaRPr>
          </a:p>
          <a:p>
            <a:pPr marL="282575" lvl="1" indent="-169863" fontAlgn="auto">
              <a:lnSpc>
                <a:spcPts val="1600"/>
              </a:lnSpc>
              <a:spcBef>
                <a:spcPts val="0"/>
              </a:spcBef>
              <a:spcAft>
                <a:spcPts val="0"/>
              </a:spcAft>
              <a:buSzPct val="100000"/>
              <a:buFont typeface="Wingdings" pitchFamily="2" charset="2"/>
              <a:buChar char="§"/>
              <a:defRPr/>
            </a:pPr>
            <a:r>
              <a:rPr lang="en-US" sz="2300" dirty="0">
                <a:solidFill>
                  <a:srgbClr val="002060"/>
                </a:solidFill>
                <a:cs typeface="Arial" panose="020B0604020202020204" pitchFamily="34" charset="0"/>
              </a:rPr>
              <a:t>Ensure national and departmental coordination through the National Security Education Board and the Defense Language Steering Committee</a:t>
            </a:r>
          </a:p>
        </p:txBody>
      </p:sp>
      <p:sp>
        <p:nvSpPr>
          <p:cNvPr id="9" name="TextBox 8"/>
          <p:cNvSpPr txBox="1"/>
          <p:nvPr/>
        </p:nvSpPr>
        <p:spPr>
          <a:xfrm>
            <a:off x="152400" y="1676400"/>
            <a:ext cx="36275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2060"/>
                </a:solidFill>
                <a:effectLst/>
                <a:uLnTx/>
                <a:uFillTx/>
                <a:latin typeface="Calibri"/>
                <a:ea typeface="+mn-ea"/>
                <a:cs typeface="+mn-cs"/>
              </a:rPr>
              <a:t>MISSION</a:t>
            </a: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p:txBody>
      </p:sp>
      <p:sp>
        <p:nvSpPr>
          <p:cNvPr id="16" name="Subtitle 3"/>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7" name="Subtitle 3"/>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68820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0"/>
            <a:ext cx="8610600" cy="1295400"/>
          </a:xfrm>
        </p:spPr>
        <p:txBody>
          <a:bodyPr>
            <a:normAutofit/>
          </a:bodyPr>
          <a:lstStyle/>
          <a:p>
            <a:r>
              <a:rPr lang="en-US" sz="3200" dirty="0">
                <a:solidFill>
                  <a:srgbClr val="002060"/>
                </a:solidFill>
              </a:rPr>
              <a:t>          </a:t>
            </a:r>
            <a:r>
              <a:rPr lang="en-US" sz="3200" b="1" dirty="0">
                <a:solidFill>
                  <a:srgbClr val="002060"/>
                </a:solidFill>
              </a:rPr>
              <a:t>DEFENSE – LREC PROGRAM COORDINATION</a:t>
            </a:r>
          </a:p>
        </p:txBody>
      </p:sp>
      <p:sp>
        <p:nvSpPr>
          <p:cNvPr id="2" name="Slide Number Placeholder 1"/>
          <p:cNvSpPr>
            <a:spLocks noGrp="1"/>
          </p:cNvSpPr>
          <p:nvPr>
            <p:ph type="sldNum" sz="quarter" idx="10"/>
          </p:nvPr>
        </p:nvSpPr>
        <p:spPr>
          <a:xfrm>
            <a:off x="6553200" y="6326396"/>
            <a:ext cx="21336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B0245-FEE1-4074-89C9-E75DF1B74B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9" name="Straight Arrow Connector 8"/>
          <p:cNvCxnSpPr>
            <a:stCxn id="20" idx="2"/>
            <a:endCxn id="26" idx="0"/>
          </p:cNvCxnSpPr>
          <p:nvPr/>
        </p:nvCxnSpPr>
        <p:spPr>
          <a:xfrm flipH="1">
            <a:off x="1401600" y="2675381"/>
            <a:ext cx="3278985" cy="8693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p:nvSpPr>
        <p:spPr bwMode="auto">
          <a:xfrm>
            <a:off x="534990" y="4700800"/>
            <a:ext cx="184731"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1" name="Text Box 4"/>
          <p:cNvSpPr txBox="1">
            <a:spLocks noChangeArrowheads="1"/>
          </p:cNvSpPr>
          <p:nvPr/>
        </p:nvSpPr>
        <p:spPr bwMode="auto">
          <a:xfrm>
            <a:off x="3125498" y="1906796"/>
            <a:ext cx="184731" cy="276999"/>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2" name="Text Box 6"/>
          <p:cNvSpPr txBox="1">
            <a:spLocks noChangeArrowheads="1"/>
          </p:cNvSpPr>
          <p:nvPr/>
        </p:nvSpPr>
        <p:spPr bwMode="auto">
          <a:xfrm>
            <a:off x="4641852" y="6370846"/>
            <a:ext cx="200025" cy="276999"/>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200" b="0" i="0" u="none" strike="noStrike" kern="1200" cap="none" spc="0" normalizeH="0" baseline="0" noProof="0" dirty="0">
              <a:ln>
                <a:noFill/>
              </a:ln>
              <a:solidFill>
                <a:srgbClr val="4F81BD"/>
              </a:solidFill>
              <a:effectLst/>
              <a:uLnTx/>
              <a:uFillTx/>
              <a:latin typeface="Calibri"/>
              <a:ea typeface="+mn-ea"/>
              <a:cs typeface="+mn-cs"/>
            </a:endParaRPr>
          </a:p>
        </p:txBody>
      </p:sp>
      <p:cxnSp>
        <p:nvCxnSpPr>
          <p:cNvPr id="13" name="AutoShape 19"/>
          <p:cNvCxnSpPr>
            <a:cxnSpLocks noChangeShapeType="1"/>
          </p:cNvCxnSpPr>
          <p:nvPr/>
        </p:nvCxnSpPr>
        <p:spPr bwMode="auto">
          <a:xfrm flipH="1">
            <a:off x="5838825" y="3856250"/>
            <a:ext cx="846138" cy="11779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cxnSp>
      <p:pic>
        <p:nvPicPr>
          <p:cNvPr id="14" name="Picture 31" descr="DLNSEOlogoPPT.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60"/>
          <p:cNvCxnSpPr>
            <a:cxnSpLocks noChangeShapeType="1"/>
          </p:cNvCxnSpPr>
          <p:nvPr/>
        </p:nvCxnSpPr>
        <p:spPr bwMode="auto">
          <a:xfrm rot="16200000" flipH="1">
            <a:off x="2391617" y="2463130"/>
            <a:ext cx="1476889" cy="259877"/>
          </a:xfrm>
          <a:prstGeom prst="bentConnector3">
            <a:avLst>
              <a:gd name="adj1" fmla="val 99033"/>
            </a:avLst>
          </a:prstGeom>
          <a:ln>
            <a:solidFill>
              <a:schemeClr val="tx1"/>
            </a:solidFill>
            <a:headEnd/>
            <a:tailEnd type="triangle" w="med" len="med"/>
          </a:ln>
        </p:spPr>
        <p:style>
          <a:lnRef idx="2">
            <a:schemeClr val="accent6"/>
          </a:lnRef>
          <a:fillRef idx="0">
            <a:schemeClr val="accent6"/>
          </a:fillRef>
          <a:effectRef idx="1">
            <a:schemeClr val="accent6"/>
          </a:effectRef>
          <a:fontRef idx="minor">
            <a:schemeClr val="tx1"/>
          </a:fontRef>
        </p:style>
      </p:cxnSp>
      <p:cxnSp>
        <p:nvCxnSpPr>
          <p:cNvPr id="17" name="Shape 97"/>
          <p:cNvCxnSpPr>
            <a:cxnSpLocks noChangeShapeType="1"/>
            <a:stCxn id="21" idx="3"/>
            <a:endCxn id="24" idx="2"/>
          </p:cNvCxnSpPr>
          <p:nvPr/>
        </p:nvCxnSpPr>
        <p:spPr bwMode="auto">
          <a:xfrm flipV="1">
            <a:off x="6150515" y="2738988"/>
            <a:ext cx="1473537" cy="618787"/>
          </a:xfrm>
          <a:prstGeom prst="bentConnector2">
            <a:avLst/>
          </a:prstGeom>
          <a:noFill/>
          <a:ln w="25400" algn="ctr">
            <a:solidFill>
              <a:schemeClr val="tx1"/>
            </a:solidFill>
            <a:prstDash val="sysDash"/>
            <a:round/>
            <a:headEnd/>
            <a:tailEnd type="triangle" w="med" len="med"/>
          </a:ln>
        </p:spPr>
      </p:cxnSp>
      <p:cxnSp>
        <p:nvCxnSpPr>
          <p:cNvPr id="18" name="Shape 97"/>
          <p:cNvCxnSpPr>
            <a:cxnSpLocks noChangeShapeType="1"/>
            <a:endCxn id="50" idx="2"/>
          </p:cNvCxnSpPr>
          <p:nvPr/>
        </p:nvCxnSpPr>
        <p:spPr bwMode="auto">
          <a:xfrm rot="10800000">
            <a:off x="1621213" y="3010076"/>
            <a:ext cx="1600646" cy="452108"/>
          </a:xfrm>
          <a:prstGeom prst="bentConnector2">
            <a:avLst/>
          </a:prstGeom>
          <a:noFill/>
          <a:ln w="25400" algn="ctr">
            <a:solidFill>
              <a:schemeClr val="tx1"/>
            </a:solidFill>
            <a:prstDash val="sysDash"/>
            <a:round/>
            <a:headEnd/>
            <a:tailEnd type="triangle" w="med" len="med"/>
          </a:ln>
        </p:spPr>
      </p:cxnSp>
      <p:sp>
        <p:nvSpPr>
          <p:cNvPr id="19" name="Rectangle 2"/>
          <p:cNvSpPr>
            <a:spLocks noChangeArrowheads="1"/>
          </p:cNvSpPr>
          <p:nvPr/>
        </p:nvSpPr>
        <p:spPr bwMode="auto">
          <a:xfrm>
            <a:off x="3224435" y="1574127"/>
            <a:ext cx="2926080" cy="321233"/>
          </a:xfrm>
          <a:prstGeom prst="rect">
            <a:avLst/>
          </a:prstGeom>
          <a:solidFill>
            <a:srgbClr val="122D64"/>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USD (Personnel &amp; Readiness)</a:t>
            </a:r>
          </a:p>
        </p:txBody>
      </p:sp>
      <p:sp>
        <p:nvSpPr>
          <p:cNvPr id="20" name="Text Box 8"/>
          <p:cNvSpPr txBox="1">
            <a:spLocks noChangeArrowheads="1"/>
          </p:cNvSpPr>
          <p:nvPr/>
        </p:nvSpPr>
        <p:spPr bwMode="auto">
          <a:xfrm>
            <a:off x="3217545" y="2285018"/>
            <a:ext cx="2926080" cy="390363"/>
          </a:xfrm>
          <a:prstGeom prst="rect">
            <a:avLst/>
          </a:prstGeom>
          <a:solidFill>
            <a:srgbClr val="122D64"/>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0" marR="0" lvl="0" indent="0" algn="ctr" defTabSz="914400" rtl="0" eaLnBrk="1" fontAlgn="auto" latinLnBrk="0" hangingPunct="1">
              <a:lnSpc>
                <a:spcPct val="80000"/>
              </a:lnSpc>
              <a:spcBef>
                <a:spcPct val="30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ASD (Readiness)/DASD FE&amp;T</a:t>
            </a:r>
            <a:br>
              <a:rPr kumimoji="0" lang="en-US" sz="1200" b="0" i="0" u="none" strike="noStrike" kern="1200" cap="none" spc="0" normalizeH="0" baseline="0" noProof="0" dirty="0">
                <a:ln>
                  <a:noFill/>
                </a:ln>
                <a:solidFill>
                  <a:prstClr val="white"/>
                </a:solidFill>
                <a:effectLst/>
                <a:uLnTx/>
                <a:uFillTx/>
                <a:latin typeface="Calibri"/>
                <a:ea typeface="+mn-ea"/>
                <a:cs typeface="+mn-cs"/>
              </a:rPr>
            </a:br>
            <a:r>
              <a:rPr kumimoji="0" lang="en-US" sz="1200" b="0" i="0" u="none" strike="noStrike" kern="1200" cap="none" spc="0" normalizeH="0" baseline="0" noProof="0" dirty="0">
                <a:ln>
                  <a:noFill/>
                </a:ln>
                <a:solidFill>
                  <a:prstClr val="white"/>
                </a:solidFill>
                <a:effectLst/>
                <a:uLnTx/>
                <a:uFillTx/>
                <a:latin typeface="Calibri"/>
                <a:ea typeface="+mn-ea"/>
                <a:cs typeface="+mn-cs"/>
              </a:rPr>
              <a:t>Policy Lead/Senior Language Authority (SLA)</a:t>
            </a:r>
          </a:p>
        </p:txBody>
      </p:sp>
      <p:sp>
        <p:nvSpPr>
          <p:cNvPr id="21" name="Text Box 9"/>
          <p:cNvSpPr txBox="1">
            <a:spLocks noChangeArrowheads="1"/>
          </p:cNvSpPr>
          <p:nvPr/>
        </p:nvSpPr>
        <p:spPr bwMode="auto">
          <a:xfrm>
            <a:off x="3224435" y="3129175"/>
            <a:ext cx="2926080" cy="457200"/>
          </a:xfrm>
          <a:prstGeom prst="rect">
            <a:avLst/>
          </a:prstGeom>
          <a:solidFill>
            <a:srgbClr val="122D64"/>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Director, Defense Language and National Security Education Office DHRA/DSSC</a:t>
            </a:r>
          </a:p>
        </p:txBody>
      </p:sp>
      <p:sp>
        <p:nvSpPr>
          <p:cNvPr id="22" name="Text Box 10"/>
          <p:cNvSpPr txBox="1">
            <a:spLocks noChangeArrowheads="1"/>
          </p:cNvSpPr>
          <p:nvPr/>
        </p:nvSpPr>
        <p:spPr bwMode="auto">
          <a:xfrm>
            <a:off x="7912090" y="4106465"/>
            <a:ext cx="1116382" cy="2544542"/>
          </a:xfrm>
          <a:prstGeom prst="rect">
            <a:avLst/>
          </a:prstGeom>
          <a:noFill/>
          <a:ln w="12700" algn="ctr">
            <a:solidFill>
              <a:schemeClr val="tx1"/>
            </a:solidFill>
            <a:miter lim="800000"/>
            <a:headEnd/>
            <a:tailEnd/>
          </a:ln>
        </p:spPr>
        <p:txBody>
          <a:bodyPr/>
          <a:lstStyle/>
          <a:p>
            <a:pPr marL="0" marR="0" lvl="0" indent="-176213" algn="ctr" defTabSz="914400" rtl="0" eaLnBrk="1" fontAlgn="auto" latinLnBrk="0" hangingPunct="1">
              <a:lnSpc>
                <a:spcPct val="85000"/>
              </a:lnSpc>
              <a:spcBef>
                <a:spcPts val="600"/>
              </a:spcBef>
              <a:spcAft>
                <a:spcPts val="0"/>
              </a:spcAft>
              <a:buClrTx/>
              <a:buSzTx/>
              <a:buFont typeface="Wingdings" pitchFamily="2" charset="2"/>
              <a:buNone/>
              <a:tabLst/>
              <a:defRPr/>
            </a:pPr>
            <a:r>
              <a:rPr kumimoji="0" lang="en-US" sz="1200" b="1" i="0" u="sng" strike="noStrike" kern="1200" cap="none" spc="0" normalizeH="0" baseline="0" noProof="0" dirty="0">
                <a:ln>
                  <a:noFill/>
                </a:ln>
                <a:solidFill>
                  <a:srgbClr val="122D64"/>
                </a:solidFill>
                <a:effectLst/>
                <a:uLnTx/>
                <a:uFillTx/>
                <a:latin typeface="Calibri"/>
                <a:ea typeface="+mn-ea"/>
                <a:cs typeface="+mn-cs"/>
              </a:rPr>
              <a:t>Key Members</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Joint Staff </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Services</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Combatant Commands</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Defense Agencies</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OSD Staff</a:t>
            </a:r>
          </a:p>
        </p:txBody>
      </p:sp>
      <p:sp>
        <p:nvSpPr>
          <p:cNvPr id="23" name="Text Box 13"/>
          <p:cNvSpPr txBox="1">
            <a:spLocks noChangeArrowheads="1"/>
          </p:cNvSpPr>
          <p:nvPr/>
        </p:nvSpPr>
        <p:spPr bwMode="auto">
          <a:xfrm>
            <a:off x="1979604" y="4111417"/>
            <a:ext cx="4120552" cy="2539590"/>
          </a:xfrm>
          <a:prstGeom prst="rect">
            <a:avLst/>
          </a:prstGeom>
          <a:noFill/>
          <a:ln w="12700" algn="ctr">
            <a:solidFill>
              <a:schemeClr val="tx1"/>
            </a:solidFill>
            <a:miter lim="800000"/>
            <a:headEnd/>
            <a:tailEnd/>
          </a:ln>
        </p:spPr>
        <p:txBody>
          <a:bodyPr/>
          <a:lstStyle/>
          <a:p>
            <a:pPr marL="0" marR="0" lvl="0" indent="-176213" algn="ctr" defTabSz="914400" rtl="0" eaLnBrk="1" fontAlgn="auto" latinLnBrk="0" hangingPunct="1">
              <a:lnSpc>
                <a:spcPct val="80000"/>
              </a:lnSpc>
              <a:spcBef>
                <a:spcPts val="0"/>
              </a:spcBef>
              <a:spcAft>
                <a:spcPts val="600"/>
              </a:spcAft>
              <a:buClrTx/>
              <a:buSzTx/>
              <a:buFont typeface="Wingdings" pitchFamily="2" charset="2"/>
              <a:buNone/>
              <a:tabLst/>
              <a:defRPr/>
            </a:pPr>
            <a:r>
              <a:rPr kumimoji="0" lang="en-US" sz="1200" b="1" i="0" u="sng" strike="noStrike" kern="1200" cap="none" spc="0" normalizeH="0" baseline="0" noProof="0" dirty="0">
                <a:ln>
                  <a:noFill/>
                </a:ln>
                <a:solidFill>
                  <a:srgbClr val="122D64"/>
                </a:solidFill>
                <a:effectLst/>
                <a:uLnTx/>
                <a:uFillTx/>
                <a:latin typeface="Calibri"/>
                <a:ea typeface="+mn-ea"/>
                <a:cs typeface="+mn-cs"/>
              </a:rPr>
              <a:t>DoD Working Groups (WG</a:t>
            </a:r>
            <a:r>
              <a:rPr kumimoji="0" lang="en-US" sz="1200" b="0" i="0" u="sng" strike="noStrike" kern="1200" cap="none" spc="0" normalizeH="0" baseline="0" noProof="0" dirty="0">
                <a:ln>
                  <a:noFill/>
                </a:ln>
                <a:solidFill>
                  <a:srgbClr val="122D64"/>
                </a:solidFill>
                <a:effectLst/>
                <a:uLnTx/>
                <a:uFillTx/>
                <a:latin typeface="Calibri"/>
                <a:ea typeface="+mn-ea"/>
                <a:cs typeface="+mn-cs"/>
              </a:rPr>
              <a:t>)</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Defense Language Action Panel</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NDS-I Forum Force Cultivation</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NDS Irregular Warfare Annex Implementation</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Foreign Area Officer Council</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LREC Readiness Reporting</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Command Language Program Manager</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Culture Coordinating Committee</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Defense Intelligence Foreign Language Area Advisory Group</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Capability Based Review </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Language Assessment </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endParaRPr kumimoji="0" lang="en-US" sz="12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4" name="Text Box 18"/>
          <p:cNvSpPr txBox="1">
            <a:spLocks noChangeArrowheads="1"/>
          </p:cNvSpPr>
          <p:nvPr/>
        </p:nvSpPr>
        <p:spPr bwMode="auto">
          <a:xfrm>
            <a:off x="6363563" y="2351190"/>
            <a:ext cx="2520977" cy="387798"/>
          </a:xfrm>
          <a:prstGeom prst="rect">
            <a:avLst/>
          </a:prstGeom>
          <a:noFill/>
          <a:ln w="19050" algn="ctr">
            <a:solidFill>
              <a:srgbClr val="122D64"/>
            </a:solidFill>
            <a:miter lim="800000"/>
            <a:headEnd/>
            <a:tailEnd/>
          </a:ln>
        </p:spPr>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Defense Language Institute Foreign Language Center (DLIFLC)</a:t>
            </a:r>
          </a:p>
        </p:txBody>
      </p:sp>
      <p:sp>
        <p:nvSpPr>
          <p:cNvPr id="25" name="Text Box 23"/>
          <p:cNvSpPr txBox="1">
            <a:spLocks noChangeArrowheads="1"/>
          </p:cNvSpPr>
          <p:nvPr/>
        </p:nvSpPr>
        <p:spPr bwMode="auto">
          <a:xfrm>
            <a:off x="82384" y="4108526"/>
            <a:ext cx="1780068" cy="2542481"/>
          </a:xfrm>
          <a:prstGeom prst="rect">
            <a:avLst/>
          </a:prstGeom>
          <a:noFill/>
          <a:ln w="12700" algn="ctr">
            <a:solidFill>
              <a:schemeClr val="tx1"/>
            </a:solidFill>
            <a:miter lim="800000"/>
            <a:headEnd/>
            <a:tailEnd/>
          </a:ln>
        </p:spPr>
        <p:txBody>
          <a:bodyPr/>
          <a:lstStyle/>
          <a:p>
            <a:pPr marL="0" marR="0" lvl="0" indent="-176213" algn="ctr" defTabSz="914400" rtl="0" eaLnBrk="1" fontAlgn="auto" latinLnBrk="0" hangingPunct="1">
              <a:lnSpc>
                <a:spcPct val="80000"/>
              </a:lnSpc>
              <a:spcBef>
                <a:spcPts val="600"/>
              </a:spcBef>
              <a:spcAft>
                <a:spcPts val="0"/>
              </a:spcAft>
              <a:buClrTx/>
              <a:buSzTx/>
              <a:buFont typeface="Wingdings" pitchFamily="2" charset="2"/>
              <a:buNone/>
              <a:tabLst/>
              <a:defRPr/>
            </a:pPr>
            <a:r>
              <a:rPr kumimoji="0" lang="en-US" sz="1200" b="1" i="0" u="sng" strike="noStrike" kern="1200" cap="none" spc="0" normalizeH="0" baseline="0" noProof="0" dirty="0">
                <a:ln>
                  <a:noFill/>
                </a:ln>
                <a:solidFill>
                  <a:srgbClr val="122D64"/>
                </a:solidFill>
                <a:effectLst/>
                <a:uLnTx/>
                <a:uFillTx/>
                <a:latin typeface="Calibri"/>
                <a:ea typeface="+mn-ea"/>
                <a:cs typeface="+mn-cs"/>
              </a:rPr>
              <a:t>Key Members</a:t>
            </a:r>
          </a:p>
          <a:p>
            <a:pPr marL="176213" marR="0" lvl="0" indent="-176213" algn="l" defTabSz="914400" rtl="0" eaLnBrk="1" fontAlgn="auto" latinLnBrk="0" hangingPunct="1">
              <a:lnSpc>
                <a:spcPct val="80000"/>
              </a:lnSpc>
              <a:spcBef>
                <a:spcPct val="30000"/>
              </a:spcBef>
              <a:spcAft>
                <a:spcPts val="0"/>
              </a:spcAft>
              <a:buClrTx/>
              <a:buSzTx/>
              <a:buFontTx/>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Departments of Defense, Commerce, Education, Energy, Homeland Security, and State</a:t>
            </a:r>
          </a:p>
          <a:p>
            <a:pPr marL="176213" marR="0" lvl="0" indent="-176213" algn="l" defTabSz="914400" rtl="0" eaLnBrk="1" fontAlgn="auto" latinLnBrk="0" hangingPunct="1">
              <a:lnSpc>
                <a:spcPct val="80000"/>
              </a:lnSpc>
              <a:spcBef>
                <a:spcPct val="30000"/>
              </a:spcBef>
              <a:spcAft>
                <a:spcPts val="0"/>
              </a:spcAft>
              <a:buClrTx/>
              <a:buSzTx/>
              <a:buFontTx/>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National Endowment for the Humanities</a:t>
            </a:r>
          </a:p>
          <a:p>
            <a:pPr marL="176213" marR="0" lvl="0" indent="-176213" algn="l" defTabSz="914400" rtl="0" eaLnBrk="1" fontAlgn="auto" latinLnBrk="0" hangingPunct="1">
              <a:lnSpc>
                <a:spcPct val="80000"/>
              </a:lnSpc>
              <a:spcBef>
                <a:spcPct val="30000"/>
              </a:spcBef>
              <a:spcAft>
                <a:spcPts val="0"/>
              </a:spcAft>
              <a:buClrTx/>
              <a:buSzTx/>
              <a:buFontTx/>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Office of the Director of National Intelligence</a:t>
            </a:r>
          </a:p>
          <a:p>
            <a:pPr marL="176213" marR="0" lvl="0" indent="-176213" algn="l" defTabSz="914400" rtl="0" eaLnBrk="1" fontAlgn="auto" latinLnBrk="0" hangingPunct="1">
              <a:lnSpc>
                <a:spcPct val="80000"/>
              </a:lnSpc>
              <a:spcBef>
                <a:spcPct val="30000"/>
              </a:spcBef>
              <a:spcAft>
                <a:spcPts val="0"/>
              </a:spcAft>
              <a:buClrTx/>
              <a:buSzTx/>
              <a:buFontTx/>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Presidential appointees from higher education, non-profit, and industry</a:t>
            </a:r>
          </a:p>
        </p:txBody>
      </p:sp>
      <p:sp>
        <p:nvSpPr>
          <p:cNvPr id="26" name="Text Box 18"/>
          <p:cNvSpPr txBox="1">
            <a:spLocks noChangeArrowheads="1"/>
          </p:cNvSpPr>
          <p:nvPr/>
        </p:nvSpPr>
        <p:spPr bwMode="auto">
          <a:xfrm>
            <a:off x="355384" y="3544768"/>
            <a:ext cx="2092431" cy="593496"/>
          </a:xfrm>
          <a:prstGeom prst="rect">
            <a:avLst/>
          </a:prstGeom>
          <a:solidFill>
            <a:srgbClr val="122D64"/>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National Security Education Board</a:t>
            </a:r>
          </a:p>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Chair, ASD (Readiness)</a:t>
            </a:r>
          </a:p>
        </p:txBody>
      </p:sp>
      <p:sp>
        <p:nvSpPr>
          <p:cNvPr id="27" name="Text Box 18"/>
          <p:cNvSpPr txBox="1">
            <a:spLocks noChangeArrowheads="1"/>
          </p:cNvSpPr>
          <p:nvPr/>
        </p:nvSpPr>
        <p:spPr bwMode="auto">
          <a:xfrm>
            <a:off x="6937162" y="3544768"/>
            <a:ext cx="2092431" cy="535531"/>
          </a:xfrm>
          <a:prstGeom prst="rect">
            <a:avLst/>
          </a:prstGeom>
          <a:solidFill>
            <a:srgbClr val="122D64"/>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91440" marR="0" lvl="0" indent="-117475"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Defense Language</a:t>
            </a:r>
          </a:p>
          <a:p>
            <a:pPr marL="91440" marR="0" lvl="0" indent="-117475"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Steering Committee</a:t>
            </a:r>
          </a:p>
          <a:p>
            <a:pPr marL="91440" marR="0" lvl="0" indent="-117475" algn="ctr" defTabSz="914400"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Chair/DoD SLA</a:t>
            </a:r>
          </a:p>
        </p:txBody>
      </p:sp>
      <p:sp>
        <p:nvSpPr>
          <p:cNvPr id="28" name="Text Box 18"/>
          <p:cNvSpPr txBox="1">
            <a:spLocks noChangeArrowheads="1"/>
          </p:cNvSpPr>
          <p:nvPr/>
        </p:nvSpPr>
        <p:spPr bwMode="auto">
          <a:xfrm>
            <a:off x="359897" y="2020558"/>
            <a:ext cx="2522632" cy="387798"/>
          </a:xfrm>
          <a:prstGeom prst="rect">
            <a:avLst/>
          </a:prstGeom>
          <a:noFill/>
          <a:ln w="19050" algn="ctr">
            <a:solidFill>
              <a:srgbClr val="122D64"/>
            </a:solidFill>
            <a:miter lim="800000"/>
            <a:headEnd/>
            <a:tailEnd/>
          </a:ln>
        </p:spPr>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Air Education Training Command (AETC)</a:t>
            </a:r>
          </a:p>
        </p:txBody>
      </p:sp>
      <p:sp>
        <p:nvSpPr>
          <p:cNvPr id="29" name="Text Box 18"/>
          <p:cNvSpPr txBox="1">
            <a:spLocks noChangeArrowheads="1"/>
          </p:cNvSpPr>
          <p:nvPr/>
        </p:nvSpPr>
        <p:spPr bwMode="auto">
          <a:xfrm>
            <a:off x="6360252" y="1719696"/>
            <a:ext cx="2522632" cy="387798"/>
          </a:xfrm>
          <a:prstGeom prst="rect">
            <a:avLst/>
          </a:prstGeom>
          <a:noFill/>
          <a:ln w="19050" algn="ctr">
            <a:solidFill>
              <a:srgbClr val="122D64"/>
            </a:solidFill>
            <a:miter lim="800000"/>
            <a:headEnd/>
            <a:tailEnd/>
          </a:ln>
        </p:spPr>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Army Training &amp; Doctrine Command (TRADOC)</a:t>
            </a:r>
          </a:p>
        </p:txBody>
      </p:sp>
      <p:cxnSp>
        <p:nvCxnSpPr>
          <p:cNvPr id="30" name="Straight Arrow Connector 24"/>
          <p:cNvCxnSpPr>
            <a:cxnSpLocks noChangeShapeType="1"/>
            <a:stCxn id="28" idx="2"/>
            <a:endCxn id="50" idx="0"/>
          </p:cNvCxnSpPr>
          <p:nvPr/>
        </p:nvCxnSpPr>
        <p:spPr bwMode="auto">
          <a:xfrm>
            <a:off x="1621213" y="2408356"/>
            <a:ext cx="0" cy="213922"/>
          </a:xfrm>
          <a:prstGeom prst="straightConnector1">
            <a:avLst/>
          </a:prstGeom>
          <a:noFill/>
          <a:ln w="28575" algn="ctr">
            <a:solidFill>
              <a:schemeClr val="tx1"/>
            </a:solidFill>
            <a:round/>
            <a:headEnd/>
            <a:tailEnd type="triangle" w="med" len="med"/>
          </a:ln>
        </p:spPr>
      </p:cxnSp>
      <p:cxnSp>
        <p:nvCxnSpPr>
          <p:cNvPr id="31" name="Straight Arrow Connector 25"/>
          <p:cNvCxnSpPr>
            <a:cxnSpLocks noChangeShapeType="1"/>
            <a:stCxn id="29" idx="2"/>
            <a:endCxn id="24" idx="0"/>
          </p:cNvCxnSpPr>
          <p:nvPr/>
        </p:nvCxnSpPr>
        <p:spPr bwMode="auto">
          <a:xfrm>
            <a:off x="7621568" y="2107494"/>
            <a:ext cx="2484" cy="243696"/>
          </a:xfrm>
          <a:prstGeom prst="straightConnector1">
            <a:avLst/>
          </a:prstGeom>
          <a:noFill/>
          <a:ln w="28575" algn="ctr">
            <a:solidFill>
              <a:schemeClr val="tx1"/>
            </a:solidFill>
            <a:round/>
            <a:headEnd/>
            <a:tailEnd type="triangle" w="med" len="med"/>
          </a:ln>
        </p:spPr>
      </p:cxnSp>
      <p:sp>
        <p:nvSpPr>
          <p:cNvPr id="32" name="TextBox 31"/>
          <p:cNvSpPr txBox="1"/>
          <p:nvPr/>
        </p:nvSpPr>
        <p:spPr>
          <a:xfrm>
            <a:off x="3995529" y="6599446"/>
            <a:ext cx="1226556" cy="2616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22D64"/>
                </a:solidFill>
                <a:effectLst/>
                <a:uLnTx/>
                <a:uFillTx/>
                <a:latin typeface="Calibri"/>
                <a:ea typeface="+mn-ea"/>
                <a:cs typeface="+mn-cs"/>
              </a:rPr>
              <a:t>Collaboration</a:t>
            </a:r>
          </a:p>
        </p:txBody>
      </p:sp>
      <p:cxnSp>
        <p:nvCxnSpPr>
          <p:cNvPr id="33" name="Straight Arrow Connector 28"/>
          <p:cNvCxnSpPr>
            <a:cxnSpLocks noChangeShapeType="1"/>
          </p:cNvCxnSpPr>
          <p:nvPr/>
        </p:nvCxnSpPr>
        <p:spPr bwMode="auto">
          <a:xfrm>
            <a:off x="1770901" y="6751846"/>
            <a:ext cx="392300" cy="1567"/>
          </a:xfrm>
          <a:prstGeom prst="straightConnector1">
            <a:avLst/>
          </a:prstGeom>
          <a:noFill/>
          <a:ln w="25400" algn="ctr">
            <a:solidFill>
              <a:schemeClr val="tx1"/>
            </a:solidFill>
            <a:round/>
            <a:headEnd/>
            <a:tailEnd type="triangle" w="med" len="med"/>
          </a:ln>
        </p:spPr>
      </p:cxnSp>
      <p:cxnSp>
        <p:nvCxnSpPr>
          <p:cNvPr id="34" name="Straight Arrow Connector 30"/>
          <p:cNvCxnSpPr>
            <a:cxnSpLocks noChangeShapeType="1"/>
          </p:cNvCxnSpPr>
          <p:nvPr/>
        </p:nvCxnSpPr>
        <p:spPr bwMode="auto">
          <a:xfrm>
            <a:off x="5483148" y="6751846"/>
            <a:ext cx="392299" cy="1567"/>
          </a:xfrm>
          <a:prstGeom prst="straightConnector1">
            <a:avLst/>
          </a:prstGeom>
          <a:noFill/>
          <a:ln w="25400" algn="ctr">
            <a:solidFill>
              <a:schemeClr val="tx1"/>
            </a:solidFill>
            <a:prstDash val="sysDash"/>
            <a:round/>
            <a:headEnd/>
            <a:tailEnd type="triangle" w="med" len="med"/>
          </a:ln>
        </p:spPr>
      </p:cxnSp>
      <p:sp>
        <p:nvSpPr>
          <p:cNvPr id="35" name="Text Box 8"/>
          <p:cNvSpPr txBox="1">
            <a:spLocks noChangeArrowheads="1"/>
          </p:cNvSpPr>
          <p:nvPr/>
        </p:nvSpPr>
        <p:spPr bwMode="auto">
          <a:xfrm>
            <a:off x="66454" y="1644477"/>
            <a:ext cx="2913665" cy="242631"/>
          </a:xfrm>
          <a:prstGeom prst="rect">
            <a:avLst/>
          </a:prstGeom>
          <a:solidFill>
            <a:srgbClr val="122D64"/>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0" marR="0" lvl="0" indent="0" algn="ctr" defTabSz="914400" rtl="0" eaLnBrk="1" fontAlgn="auto" latinLnBrk="0" hangingPunct="1">
              <a:lnSpc>
                <a:spcPct val="80000"/>
              </a:lnSpc>
              <a:spcBef>
                <a:spcPct val="30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DHRA/DSSC</a:t>
            </a:r>
          </a:p>
        </p:txBody>
      </p:sp>
      <p:cxnSp>
        <p:nvCxnSpPr>
          <p:cNvPr id="36" name="Straight Arrow Connector 43"/>
          <p:cNvCxnSpPr>
            <a:cxnSpLocks noChangeShapeType="1"/>
            <a:stCxn id="20" idx="2"/>
            <a:endCxn id="21" idx="0"/>
          </p:cNvCxnSpPr>
          <p:nvPr/>
        </p:nvCxnSpPr>
        <p:spPr bwMode="auto">
          <a:xfrm>
            <a:off x="4680585" y="2675381"/>
            <a:ext cx="6890" cy="453794"/>
          </a:xfrm>
          <a:prstGeom prst="straightConnector1">
            <a:avLst/>
          </a:prstGeom>
          <a:noFill/>
          <a:ln w="25400" algn="ctr">
            <a:solidFill>
              <a:schemeClr val="tx1"/>
            </a:solidFill>
            <a:round/>
            <a:headEnd/>
            <a:tailEnd type="triangle" w="med" len="med"/>
          </a:ln>
        </p:spPr>
      </p:cxnSp>
      <p:sp>
        <p:nvSpPr>
          <p:cNvPr id="37" name="TextBox 36"/>
          <p:cNvSpPr txBox="1"/>
          <p:nvPr/>
        </p:nvSpPr>
        <p:spPr>
          <a:xfrm>
            <a:off x="2161163" y="6599446"/>
            <a:ext cx="1226556" cy="2616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22D64"/>
                </a:solidFill>
                <a:effectLst/>
                <a:uLnTx/>
                <a:uFillTx/>
                <a:latin typeface="Calibri"/>
                <a:ea typeface="+mn-ea"/>
                <a:cs typeface="+mn-cs"/>
              </a:rPr>
              <a:t>Oversight</a:t>
            </a:r>
          </a:p>
        </p:txBody>
      </p:sp>
      <p:sp>
        <p:nvSpPr>
          <p:cNvPr id="38" name="TextBox 37"/>
          <p:cNvSpPr txBox="1"/>
          <p:nvPr/>
        </p:nvSpPr>
        <p:spPr>
          <a:xfrm>
            <a:off x="5894296" y="6447046"/>
            <a:ext cx="1402014" cy="415498"/>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22D64"/>
                </a:solidFill>
                <a:effectLst/>
                <a:uLnTx/>
                <a:uFillTx/>
                <a:latin typeface="Calibri"/>
                <a:ea typeface="+mn-ea"/>
                <a:cs typeface="+mn-cs"/>
              </a:rPr>
              <a:t>Policy Guidance</a:t>
            </a:r>
          </a:p>
        </p:txBody>
      </p:sp>
      <p:cxnSp>
        <p:nvCxnSpPr>
          <p:cNvPr id="39" name="Straight Arrow Connector 44"/>
          <p:cNvCxnSpPr>
            <a:cxnSpLocks noChangeShapeType="1"/>
            <a:endCxn id="20" idx="0"/>
          </p:cNvCxnSpPr>
          <p:nvPr/>
        </p:nvCxnSpPr>
        <p:spPr bwMode="auto">
          <a:xfrm flipH="1">
            <a:off x="4680585" y="1870123"/>
            <a:ext cx="9372" cy="414895"/>
          </a:xfrm>
          <a:prstGeom prst="straightConnector1">
            <a:avLst/>
          </a:prstGeom>
          <a:noFill/>
          <a:ln w="25400" algn="ctr">
            <a:solidFill>
              <a:schemeClr val="tx1"/>
            </a:solidFill>
            <a:round/>
            <a:headEnd/>
            <a:tailEnd type="triangle" w="med" len="med"/>
          </a:ln>
        </p:spPr>
      </p:cxnSp>
      <p:cxnSp>
        <p:nvCxnSpPr>
          <p:cNvPr id="40" name="Straight Arrow Connector 44"/>
          <p:cNvCxnSpPr>
            <a:cxnSpLocks noChangeShapeType="1"/>
          </p:cNvCxnSpPr>
          <p:nvPr/>
        </p:nvCxnSpPr>
        <p:spPr bwMode="auto">
          <a:xfrm flipH="1">
            <a:off x="1066800" y="3932566"/>
            <a:ext cx="1" cy="194022"/>
          </a:xfrm>
          <a:prstGeom prst="straightConnector1">
            <a:avLst/>
          </a:prstGeom>
          <a:noFill/>
          <a:ln w="25400" algn="ctr">
            <a:solidFill>
              <a:schemeClr val="tx1"/>
            </a:solidFill>
            <a:round/>
            <a:headEnd/>
            <a:tailEnd type="triangle" w="med" len="med"/>
          </a:ln>
        </p:spPr>
      </p:cxnSp>
      <p:sp>
        <p:nvSpPr>
          <p:cNvPr id="41" name="Text Box 13"/>
          <p:cNvSpPr txBox="1">
            <a:spLocks noChangeArrowheads="1"/>
          </p:cNvSpPr>
          <p:nvPr/>
        </p:nvSpPr>
        <p:spPr bwMode="auto">
          <a:xfrm>
            <a:off x="6203424" y="4105773"/>
            <a:ext cx="1602628" cy="2545235"/>
          </a:xfrm>
          <a:prstGeom prst="rect">
            <a:avLst/>
          </a:prstGeom>
          <a:noFill/>
          <a:ln w="12700" algn="ctr">
            <a:solidFill>
              <a:schemeClr val="tx1"/>
            </a:solidFill>
            <a:miter lim="800000"/>
            <a:headEnd/>
            <a:tailEnd/>
          </a:ln>
        </p:spPr>
        <p:txBody>
          <a:bodyPr/>
          <a:lstStyle/>
          <a:p>
            <a:pPr marL="0" marR="0" lvl="0" indent="-176213" algn="ctr" defTabSz="914400" rtl="0" eaLnBrk="1" fontAlgn="auto" latinLnBrk="0" hangingPunct="1">
              <a:lnSpc>
                <a:spcPct val="80000"/>
              </a:lnSpc>
              <a:spcBef>
                <a:spcPts val="0"/>
              </a:spcBef>
              <a:spcAft>
                <a:spcPts val="600"/>
              </a:spcAft>
              <a:buClrTx/>
              <a:buSzTx/>
              <a:buFont typeface="Wingdings" pitchFamily="2" charset="2"/>
              <a:buNone/>
              <a:tabLst/>
              <a:defRPr/>
            </a:pPr>
            <a:r>
              <a:rPr kumimoji="0" lang="en-US" sz="1200" b="1" i="0" u="sng" strike="noStrike" kern="1200" cap="none" spc="0" normalizeH="0" baseline="0" noProof="0" dirty="0">
                <a:ln>
                  <a:noFill/>
                </a:ln>
                <a:solidFill>
                  <a:srgbClr val="122D64"/>
                </a:solidFill>
                <a:effectLst/>
                <a:uLnTx/>
                <a:uFillTx/>
                <a:latin typeface="Calibri"/>
                <a:ea typeface="+mn-ea"/>
                <a:cs typeface="+mn-cs"/>
              </a:rPr>
              <a:t>National Programs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Boren Scholars and Fellows Program</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Flagship Academic Language Programs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ROTC Programs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English for Heritage Language Speakers </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National Language Service Corps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Language Training Centers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endParaRPr kumimoji="0" lang="en-US" sz="1200" b="0" i="0" u="none" strike="noStrike" kern="1200" cap="none" spc="0" normalizeH="0" baseline="0" noProof="0" dirty="0">
              <a:ln>
                <a:noFill/>
              </a:ln>
              <a:solidFill>
                <a:srgbClr val="4F81BD"/>
              </a:solidFill>
              <a:effectLst/>
              <a:uLnTx/>
              <a:uFillTx/>
              <a:latin typeface="Calibri"/>
              <a:ea typeface="+mn-ea"/>
              <a:cs typeface="+mn-cs"/>
            </a:endParaRPr>
          </a:p>
        </p:txBody>
      </p:sp>
      <p:cxnSp>
        <p:nvCxnSpPr>
          <p:cNvPr id="42" name="Straight Arrow Connector 41"/>
          <p:cNvCxnSpPr/>
          <p:nvPr/>
        </p:nvCxnSpPr>
        <p:spPr>
          <a:xfrm>
            <a:off x="3810000" y="3586374"/>
            <a:ext cx="4446" cy="54021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4"/>
          <p:cNvCxnSpPr>
            <a:cxnSpLocks noChangeShapeType="1"/>
          </p:cNvCxnSpPr>
          <p:nvPr/>
        </p:nvCxnSpPr>
        <p:spPr bwMode="auto">
          <a:xfrm flipH="1">
            <a:off x="8430482" y="3909845"/>
            <a:ext cx="12293" cy="209714"/>
          </a:xfrm>
          <a:prstGeom prst="straightConnector1">
            <a:avLst/>
          </a:prstGeom>
          <a:noFill/>
          <a:ln w="25400" algn="ctr">
            <a:solidFill>
              <a:schemeClr val="tx1"/>
            </a:solidFill>
            <a:round/>
            <a:headEnd/>
            <a:tailEnd type="triangle" w="med" len="med"/>
          </a:ln>
        </p:spPr>
      </p:cxnSp>
      <p:cxnSp>
        <p:nvCxnSpPr>
          <p:cNvPr id="44" name="Straight Arrow Connector 43"/>
          <p:cNvCxnSpPr/>
          <p:nvPr/>
        </p:nvCxnSpPr>
        <p:spPr>
          <a:xfrm>
            <a:off x="5894296" y="3586374"/>
            <a:ext cx="430304" cy="53974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H="1">
            <a:off x="3578177" y="6751846"/>
            <a:ext cx="385237" cy="319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46" name="Slide Number Placeholder 1"/>
          <p:cNvSpPr txBox="1">
            <a:spLocks/>
          </p:cNvSpPr>
          <p:nvPr/>
        </p:nvSpPr>
        <p:spPr>
          <a:xfrm>
            <a:off x="6553200" y="6326396"/>
            <a:ext cx="2133600" cy="365125"/>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B3DB7E4-26EB-4B6D-BDA2-79171AC4DC7D}"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7" name="Shape 97"/>
          <p:cNvCxnSpPr>
            <a:cxnSpLocks noChangeShapeType="1"/>
            <a:stCxn id="27" idx="1"/>
            <a:endCxn id="21" idx="2"/>
          </p:cNvCxnSpPr>
          <p:nvPr/>
        </p:nvCxnSpPr>
        <p:spPr bwMode="auto">
          <a:xfrm rot="10800000">
            <a:off x="4687476" y="3586376"/>
            <a:ext cx="2249687" cy="226159"/>
          </a:xfrm>
          <a:prstGeom prst="bentConnector2">
            <a:avLst/>
          </a:prstGeom>
          <a:noFill/>
          <a:ln w="25400" algn="ctr">
            <a:solidFill>
              <a:schemeClr val="tx1"/>
            </a:solidFill>
            <a:prstDash val="sysDash"/>
            <a:round/>
            <a:headEnd/>
            <a:tailEnd type="triangle" w="med" len="med"/>
          </a:ln>
        </p:spPr>
      </p:cxnSp>
      <p:cxnSp>
        <p:nvCxnSpPr>
          <p:cNvPr id="48" name="Shape 97"/>
          <p:cNvCxnSpPr>
            <a:cxnSpLocks noChangeShapeType="1"/>
            <a:stCxn id="26" idx="3"/>
            <a:endCxn id="21" idx="2"/>
          </p:cNvCxnSpPr>
          <p:nvPr/>
        </p:nvCxnSpPr>
        <p:spPr bwMode="auto">
          <a:xfrm flipV="1">
            <a:off x="2447815" y="3586375"/>
            <a:ext cx="2239660" cy="255141"/>
          </a:xfrm>
          <a:prstGeom prst="bentConnector2">
            <a:avLst/>
          </a:prstGeom>
          <a:noFill/>
          <a:ln w="25400" algn="ctr">
            <a:solidFill>
              <a:schemeClr val="tx1"/>
            </a:solidFill>
            <a:prstDash val="sysDash"/>
            <a:round/>
            <a:headEnd/>
            <a:tailEnd type="triangle" w="med" len="med"/>
          </a:ln>
        </p:spPr>
      </p:cxnSp>
      <p:cxnSp>
        <p:nvCxnSpPr>
          <p:cNvPr id="49" name="Straight Arrow Connector 48"/>
          <p:cNvCxnSpPr>
            <a:stCxn id="20" idx="2"/>
            <a:endCxn id="27" idx="0"/>
          </p:cNvCxnSpPr>
          <p:nvPr/>
        </p:nvCxnSpPr>
        <p:spPr>
          <a:xfrm>
            <a:off x="4680585" y="2675381"/>
            <a:ext cx="3302793" cy="8693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 Box 18"/>
          <p:cNvSpPr txBox="1">
            <a:spLocks noChangeArrowheads="1"/>
          </p:cNvSpPr>
          <p:nvPr/>
        </p:nvSpPr>
        <p:spPr bwMode="auto">
          <a:xfrm>
            <a:off x="359897" y="2622278"/>
            <a:ext cx="2522632" cy="387798"/>
          </a:xfrm>
          <a:prstGeom prst="rect">
            <a:avLst/>
          </a:prstGeom>
          <a:noFill/>
          <a:ln w="19050" algn="ctr">
            <a:solidFill>
              <a:srgbClr val="122D64"/>
            </a:solidFill>
            <a:miter lim="800000"/>
            <a:headEnd/>
            <a:tailEnd/>
          </a:ln>
        </p:spPr>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200" b="0" i="0" u="none" strike="noStrike" kern="1200" cap="none" spc="0" normalizeH="0" baseline="0" noProof="0" dirty="0">
                <a:ln>
                  <a:noFill/>
                </a:ln>
                <a:solidFill>
                  <a:srgbClr val="122D64"/>
                </a:solidFill>
                <a:effectLst/>
                <a:uLnTx/>
                <a:uFillTx/>
                <a:latin typeface="Calibri"/>
                <a:ea typeface="+mn-ea"/>
                <a:cs typeface="+mn-cs"/>
              </a:rPr>
              <a:t>Defense Language Institute English Language Center (DLIELC) </a:t>
            </a:r>
          </a:p>
        </p:txBody>
      </p:sp>
      <p:sp>
        <p:nvSpPr>
          <p:cNvPr id="51" name="Subtitle 3"/>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52" name="Subtitle 3"/>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31378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LNSEOlogoPPT.t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81000" y="0"/>
            <a:ext cx="8724900" cy="1295400"/>
          </a:xfrm>
        </p:spPr>
        <p:txBody>
          <a:bodyPr/>
          <a:lstStyle/>
          <a:p>
            <a:r>
              <a:rPr lang="en-US" sz="3200" dirty="0">
                <a:solidFill>
                  <a:srgbClr val="002060"/>
                </a:solidFill>
              </a:rPr>
              <a:t>          </a:t>
            </a:r>
            <a:r>
              <a:rPr lang="en-US" sz="3200" b="1" cap="all" dirty="0">
                <a:solidFill>
                  <a:schemeClr val="tx2">
                    <a:lumMod val="50000"/>
                  </a:schemeClr>
                </a:solidFill>
              </a:rPr>
              <a:t>National Security Education Program</a:t>
            </a:r>
            <a:endParaRPr lang="en-US" sz="3200" b="1" dirty="0">
              <a:solidFill>
                <a:schemeClr val="tx2">
                  <a:lumMod val="50000"/>
                </a:schemeClr>
              </a:solidFill>
            </a:endParaRPr>
          </a:p>
        </p:txBody>
      </p:sp>
      <p:sp>
        <p:nvSpPr>
          <p:cNvPr id="2" name="Slide Number Placeholder 1"/>
          <p:cNvSpPr>
            <a:spLocks noGrp="1"/>
          </p:cNvSpPr>
          <p:nvPr>
            <p:ph type="sldNum" sz="quarter" idx="10"/>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B0245-FEE1-4074-89C9-E75DF1B74B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p:cNvSpPr txBox="1"/>
          <p:nvPr/>
        </p:nvSpPr>
        <p:spPr>
          <a:xfrm>
            <a:off x="114300" y="1489822"/>
            <a:ext cx="8839200" cy="54014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alibri"/>
                <a:ea typeface="+mn-ea"/>
                <a:cs typeface="+mn-cs"/>
              </a:rPr>
              <a:t>Mission: </a:t>
            </a:r>
            <a:r>
              <a:rPr kumimoji="0" lang="en-US" sz="1700" b="0" i="0" u="none" strike="noStrike" kern="1200" cap="none" spc="0" normalizeH="0" baseline="0" noProof="0" dirty="0">
                <a:ln>
                  <a:noFill/>
                </a:ln>
                <a:solidFill>
                  <a:prstClr val="black"/>
                </a:solidFill>
                <a:effectLst/>
                <a:uLnTx/>
                <a:uFillTx/>
                <a:latin typeface="Calibri"/>
                <a:ea typeface="+mn-ea"/>
                <a:cs typeface="+mn-cs"/>
              </a:rPr>
              <a:t> Increase and improve the teaching and learning of critical languages and other international fields and to produce an increased pool of applicants for work in the departments and agencies of the United States Government with national security responsibilities.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Boren Scholarships and Fellowships </a:t>
            </a:r>
            <a:r>
              <a:rPr kumimoji="0" lang="en-US" sz="1600" b="0" i="0" u="none" strike="noStrike" kern="1200" cap="none" spc="0" normalizeH="0" baseline="0" noProof="0" dirty="0">
                <a:ln>
                  <a:noFill/>
                </a:ln>
                <a:solidFill>
                  <a:prstClr val="black"/>
                </a:solidFill>
                <a:effectLst/>
                <a:uLnTx/>
                <a:uFillTx/>
                <a:latin typeface="Calibri"/>
                <a:ea typeface="+mn-ea"/>
                <a:cs typeface="+mn-cs"/>
              </a:rPr>
              <a:t>– Awards to U.S. undergraduate and graduate students committed to long-term, overseas immersive language study and federal service.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The Language Flagship </a:t>
            </a:r>
            <a:r>
              <a:rPr kumimoji="0" lang="en-US" sz="1600" b="0" i="0" u="none" strike="noStrike" kern="1200" cap="none" spc="0" normalizeH="0" baseline="0" noProof="0" dirty="0">
                <a:ln>
                  <a:noFill/>
                </a:ln>
                <a:solidFill>
                  <a:prstClr val="black"/>
                </a:solidFill>
                <a:effectLst/>
                <a:uLnTx/>
                <a:uFillTx/>
                <a:latin typeface="Calibri"/>
                <a:ea typeface="+mn-ea"/>
                <a:cs typeface="+mn-cs"/>
              </a:rPr>
              <a:t>–Grants to institutions of higher education for producing language-proficient professionals with regional and cultural expertise critically needed for national security.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Regional Flagship Languages Initiative </a:t>
            </a:r>
            <a:r>
              <a:rPr kumimoji="0" lang="en-US" sz="1600" b="0" i="0" u="none" strike="noStrike" kern="1200" cap="none" spc="0" normalizeH="0" baseline="0" noProof="0" dirty="0">
                <a:ln>
                  <a:noFill/>
                </a:ln>
                <a:solidFill>
                  <a:prstClr val="black"/>
                </a:solidFill>
                <a:effectLst/>
                <a:uLnTx/>
                <a:uFillTx/>
                <a:latin typeface="Calibri"/>
                <a:ea typeface="+mn-ea"/>
                <a:cs typeface="+mn-cs"/>
              </a:rPr>
              <a:t>– Joint initiative between the Boren Programs and the Language Flagship to improve language proficiency outcomes in targeted regions and  languages.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1F497D"/>
                </a:solidFill>
                <a:effectLst/>
                <a:uLnTx/>
                <a:uFillTx/>
                <a:latin typeface="Calibri"/>
                <a:ea typeface="+mn-ea"/>
                <a:cs typeface="+mn-cs"/>
              </a:rPr>
              <a:t>ROTC Project Global Officer </a:t>
            </a:r>
            <a:r>
              <a:rPr kumimoji="0" lang="en-US" sz="1600" b="0" i="0" u="none" strike="noStrike" kern="1200" cap="none" spc="0" normalizeH="0" baseline="0" noProof="0" dirty="0">
                <a:ln>
                  <a:noFill/>
                </a:ln>
                <a:solidFill>
                  <a:prstClr val="black"/>
                </a:solidFill>
                <a:effectLst/>
                <a:uLnTx/>
                <a:uFillTx/>
                <a:latin typeface="Calibri"/>
                <a:ea typeface="+mn-ea"/>
                <a:cs typeface="+mn-cs"/>
              </a:rPr>
              <a:t>– Develop effective leaders for the 21</a:t>
            </a:r>
            <a:r>
              <a:rPr kumimoji="0" lang="en-US" sz="1600" b="0" i="0" u="none" strike="noStrike" kern="1200" cap="none" spc="0" normalizeH="0" baseline="30000" noProof="0" dirty="0">
                <a:ln>
                  <a:noFill/>
                </a:ln>
                <a:solidFill>
                  <a:prstClr val="black"/>
                </a:solidFill>
                <a:effectLst/>
                <a:uLnTx/>
                <a:uFillTx/>
                <a:latin typeface="Calibri"/>
                <a:ea typeface="+mn-ea"/>
                <a:cs typeface="+mn-cs"/>
              </a:rPr>
              <a:t>st</a:t>
            </a:r>
            <a:r>
              <a:rPr kumimoji="0" lang="en-US" sz="1600" b="0" i="0" u="none" strike="noStrike" kern="1200" cap="none" spc="0" normalizeH="0" baseline="0" noProof="0" dirty="0">
                <a:ln>
                  <a:noFill/>
                </a:ln>
                <a:solidFill>
                  <a:prstClr val="black"/>
                </a:solidFill>
                <a:effectLst/>
                <a:uLnTx/>
                <a:uFillTx/>
                <a:latin typeface="Calibri"/>
                <a:ea typeface="+mn-ea"/>
                <a:cs typeface="+mn-cs"/>
              </a:rPr>
              <a:t> century operational environment through critical language learning, study abroad, and intercultural exposure.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1F497D"/>
                </a:solidFill>
                <a:effectLst/>
                <a:uLnTx/>
                <a:uFillTx/>
                <a:latin typeface="Calibri"/>
                <a:ea typeface="+mn-ea"/>
                <a:cs typeface="+mn-cs"/>
              </a:rPr>
              <a:t>Language Training Centers </a:t>
            </a:r>
            <a:r>
              <a:rPr kumimoji="0" lang="en-US" sz="1600" b="0" i="0" u="none" strike="noStrike" kern="1200" cap="none" spc="0" normalizeH="0" baseline="0" noProof="0" dirty="0">
                <a:ln>
                  <a:noFill/>
                </a:ln>
                <a:solidFill>
                  <a:prstClr val="black"/>
                </a:solidFill>
                <a:effectLst/>
                <a:uLnTx/>
                <a:uFillTx/>
                <a:latin typeface="Calibri"/>
                <a:ea typeface="+mn-ea"/>
                <a:cs typeface="+mn-cs"/>
              </a:rPr>
              <a:t>– Leverage the expertise and infrastructure of higher education institutions to train DoD personnel in language, culture, and regional areas studies.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English for Heritage Language Speakers </a:t>
            </a:r>
            <a:r>
              <a:rPr kumimoji="0" lang="en-US" sz="1600" b="0" i="0" u="none" strike="noStrike" kern="1200" cap="none" spc="0" normalizeH="0" baseline="0" noProof="0" dirty="0">
                <a:ln>
                  <a:noFill/>
                </a:ln>
                <a:solidFill>
                  <a:prstClr val="black"/>
                </a:solidFill>
                <a:effectLst/>
                <a:uLnTx/>
                <a:uFillTx/>
                <a:latin typeface="Calibri"/>
                <a:ea typeface="+mn-ea"/>
                <a:cs typeface="+mn-cs"/>
              </a:rPr>
              <a:t>– Professional English language instruction to U.S. citizens who are native speakers of critical languages preparing for careers in federal government.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National Language Service Corps</a:t>
            </a:r>
            <a:r>
              <a:rPr kumimoji="0" lang="en-US" sz="1600" b="0" i="0" u="none" strike="noStrike" kern="1200" cap="none" spc="0" normalizeH="0" baseline="0" noProof="0" dirty="0">
                <a:ln>
                  <a:noFill/>
                </a:ln>
                <a:solidFill>
                  <a:prstClr val="black"/>
                </a:solidFill>
                <a:effectLst/>
                <a:uLnTx/>
                <a:uFillTx/>
                <a:latin typeface="Calibri"/>
                <a:ea typeface="+mn-ea"/>
                <a:cs typeface="+mn-cs"/>
              </a:rPr>
              <a:t>– A community of volunteer language professionals, serving language needs across the Federal Government at home and abroad</a:t>
            </a:r>
          </a:p>
        </p:txBody>
      </p:sp>
      <p:sp>
        <p:nvSpPr>
          <p:cNvPr id="9" name="Subtitle 3"/>
          <p:cNvSpPr txBox="1">
            <a:spLocks/>
          </p:cNvSpPr>
          <p:nvPr/>
        </p:nvSpPr>
        <p:spPr>
          <a:xfrm>
            <a:off x="5862" y="1283482"/>
            <a:ext cx="685799" cy="212381"/>
          </a:xfrm>
          <a:prstGeom prst="rect">
            <a:avLst/>
          </a:prstGeom>
          <a:solidFill>
            <a:srgbClr val="BE9B42"/>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0" name="Subtitle 3"/>
          <p:cNvSpPr txBox="1">
            <a:spLocks/>
          </p:cNvSpPr>
          <p:nvPr/>
        </p:nvSpPr>
        <p:spPr>
          <a:xfrm>
            <a:off x="762000" y="1283483"/>
            <a:ext cx="8387861" cy="206339"/>
          </a:xfrm>
          <a:prstGeom prst="rect">
            <a:avLst/>
          </a:prstGeom>
          <a:solidFill>
            <a:srgbClr val="000066"/>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1521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OC Theme">
  <a:themeElements>
    <a:clrScheme name="DEOC Color Palette">
      <a:dk1>
        <a:srgbClr val="164995"/>
      </a:dk1>
      <a:lt1>
        <a:srgbClr val="FFFFFF"/>
      </a:lt1>
      <a:dk2>
        <a:srgbClr val="213E63"/>
      </a:dk2>
      <a:lt2>
        <a:srgbClr val="FFFFFF"/>
      </a:lt2>
      <a:accent1>
        <a:srgbClr val="213E63"/>
      </a:accent1>
      <a:accent2>
        <a:srgbClr val="F3C727"/>
      </a:accent2>
      <a:accent3>
        <a:srgbClr val="A5A5A5"/>
      </a:accent3>
      <a:accent4>
        <a:srgbClr val="CB2B41"/>
      </a:accent4>
      <a:accent5>
        <a:srgbClr val="539042"/>
      </a:accent5>
      <a:accent6>
        <a:srgbClr val="6F3B55"/>
      </a:accent6>
      <a:hlink>
        <a:srgbClr val="002D74"/>
      </a:hlink>
      <a:folHlink>
        <a:srgbClr val="954F72"/>
      </a:folHlink>
    </a:clrScheme>
    <a:fontScheme name="DEOC">
      <a:majorFont>
        <a:latin typeface="Cambria"/>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OC Standardized PPT Template_20201123 (3)" id="{1EB6B899-2950-4923-8A99-B63D35A4AEBF}" vid="{F2C75C94-4D1A-447E-9228-063975583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392E7175FAC9F48B9F37B252293A1D3" ma:contentTypeVersion="15" ma:contentTypeDescription="Create a new document." ma:contentTypeScope="" ma:versionID="b6cb98ccc7c9acbbfb606ec89e05ba19">
  <xsd:schema xmlns:xsd="http://www.w3.org/2001/XMLSchema" xmlns:xs="http://www.w3.org/2001/XMLSchema" xmlns:p="http://schemas.microsoft.com/office/2006/metadata/properties" xmlns:ns2="4375ca10-7fa3-4592-a8b9-6af6cd8c7b70" xmlns:ns3="58c227e8-24de-40ad-9d04-b09942b1ec52" xmlns:ns4="3f846cec-abf6-4b01-b329-455da27b427f" targetNamespace="http://schemas.microsoft.com/office/2006/metadata/properties" ma:root="true" ma:fieldsID="5eba3d9ee15f32c78013e8956dda867b" ns2:_="" ns3:_="" ns4:_="">
    <xsd:import namespace="4375ca10-7fa3-4592-a8b9-6af6cd8c7b70"/>
    <xsd:import namespace="58c227e8-24de-40ad-9d04-b09942b1ec52"/>
    <xsd:import namespace="3f846cec-abf6-4b01-b329-455da27b427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75ca10-7fa3-4592-a8b9-6af6cd8c7b7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081b2e61-d578-40a7-95ee-22caddc5cb8c}" ma:internalName="TaxCatchAll" ma:showField="CatchAllData" ma:web="4375ca10-7fa3-4592-a8b9-6af6cd8c7b7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c227e8-24de-40ad-9d04-b09942b1ec5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394d96-cd2d-4d99-bc6a-535585b851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846cec-abf6-4b01-b329-455da27b427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375ca10-7fa3-4592-a8b9-6af6cd8c7b70">YTM3M2JH7Y6M-790166776-1351</_dlc_DocId>
    <_dlc_DocIdUrl xmlns="4375ca10-7fa3-4592-a8b9-6af6cd8c7b70">
      <Url>https://vistracommunications.sharepoint.com/sites/Vistra_Intranet/ProjCen/DHRA_DEOC_CASS_CSL/_layouts/15/DocIdRedir.aspx?ID=YTM3M2JH7Y6M-790166776-1351</Url>
      <Description>YTM3M2JH7Y6M-790166776-1351</Description>
    </_dlc_DocIdUrl>
    <lcf76f155ced4ddcb4097134ff3c332f xmlns="58c227e8-24de-40ad-9d04-b09942b1ec52">
      <Terms xmlns="http://schemas.microsoft.com/office/infopath/2007/PartnerControls"/>
    </lcf76f155ced4ddcb4097134ff3c332f>
    <TaxCatchAll xmlns="4375ca10-7fa3-4592-a8b9-6af6cd8c7b70"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97F96E-74C6-4193-8EB7-48C3DF2CABD1}">
  <ds:schemaRefs>
    <ds:schemaRef ds:uri="http://schemas.microsoft.com/sharepoint/events"/>
  </ds:schemaRefs>
</ds:datastoreItem>
</file>

<file path=customXml/itemProps2.xml><?xml version="1.0" encoding="utf-8"?>
<ds:datastoreItem xmlns:ds="http://schemas.openxmlformats.org/officeDocument/2006/customXml" ds:itemID="{C48930A9-6487-4B11-B869-482E7E5E0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75ca10-7fa3-4592-a8b9-6af6cd8c7b70"/>
    <ds:schemaRef ds:uri="58c227e8-24de-40ad-9d04-b09942b1ec52"/>
    <ds:schemaRef ds:uri="3f846cec-abf6-4b01-b329-455da27b4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61EA83-B077-4DFB-9645-C32DCDD306A6}">
  <ds:schemaRefs>
    <ds:schemaRef ds:uri="http://purl.org/dc/terms/"/>
    <ds:schemaRef ds:uri="4375ca10-7fa3-4592-a8b9-6af6cd8c7b70"/>
    <ds:schemaRef ds:uri="http://schemas.microsoft.com/office/2006/documentManagement/types"/>
    <ds:schemaRef ds:uri="http://schemas.microsoft.com/office/2006/metadata/properties"/>
    <ds:schemaRef ds:uri="http://purl.org/dc/elements/1.1/"/>
    <ds:schemaRef ds:uri="58c227e8-24de-40ad-9d04-b09942b1ec52"/>
    <ds:schemaRef ds:uri="http://schemas.openxmlformats.org/package/2006/metadata/core-properties"/>
    <ds:schemaRef ds:uri="http://www.w3.org/XML/1998/namespace"/>
    <ds:schemaRef ds:uri="http://schemas.microsoft.com/office/infopath/2007/PartnerControls"/>
    <ds:schemaRef ds:uri="3f846cec-abf6-4b01-b329-455da27b427f"/>
    <ds:schemaRef ds:uri="http://purl.org/dc/dcmitype/"/>
  </ds:schemaRefs>
</ds:datastoreItem>
</file>

<file path=customXml/itemProps4.xml><?xml version="1.0" encoding="utf-8"?>
<ds:datastoreItem xmlns:ds="http://schemas.openxmlformats.org/officeDocument/2006/customXml" ds:itemID="{CD539B04-169C-497F-AED1-2B788A5A38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DEOC Standardized PPT Template_20201123 (3)</Template>
  <TotalTime>729</TotalTime>
  <Words>2595</Words>
  <Application>Microsoft Office PowerPoint</Application>
  <PresentationFormat>On-screen Show (4:3)</PresentationFormat>
  <Paragraphs>364</Paragraphs>
  <Slides>25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Cambria</vt:lpstr>
      <vt:lpstr>Century Gothic</vt:lpstr>
      <vt:lpstr>Times New Roman</vt:lpstr>
      <vt:lpstr>Wingdings</vt:lpstr>
      <vt:lpstr>Wingdings 2</vt:lpstr>
      <vt:lpstr>DEOC Theme</vt:lpstr>
      <vt:lpstr>Office Theme</vt:lpstr>
      <vt:lpstr>Welcome to The Defense Language and National Security Education Office (DLNSEO)  Project Global Officer and Language Training Center Program Industry Day September 22, 1:00 PM-2:30 PM EST  </vt:lpstr>
      <vt:lpstr>Purpose of this Industry Day</vt:lpstr>
      <vt:lpstr>Agenda</vt:lpstr>
      <vt:lpstr>Introductions</vt:lpstr>
      <vt:lpstr>          </vt:lpstr>
      <vt:lpstr>          </vt:lpstr>
      <vt:lpstr>DLNSEO MISSION AND PRIORITIES</vt:lpstr>
      <vt:lpstr>          DEFENSE – LREC PROGRAM COORDINATION</vt:lpstr>
      <vt:lpstr>          National Security Education Program</vt:lpstr>
      <vt:lpstr>      ROTC Project Global officer (go)</vt:lpstr>
      <vt:lpstr>   CURRENT ROTC Project GO institutions</vt:lpstr>
      <vt:lpstr>     language Training Center Program </vt:lpstr>
      <vt:lpstr> CURRENT LTC Program institutions</vt:lpstr>
      <vt:lpstr>   CURRENT LTC Program institutions</vt:lpstr>
      <vt:lpstr>      project go and LTC requirement </vt:lpstr>
      <vt:lpstr>Questions?</vt:lpstr>
      <vt:lpstr>Acquisition Strategy</vt:lpstr>
      <vt:lpstr>Basis of Award</vt:lpstr>
      <vt:lpstr>Evaluation Criteria</vt:lpstr>
      <vt:lpstr>Small Business Participation</vt:lpstr>
      <vt:lpstr>PowerPoint Presentation</vt:lpstr>
      <vt:lpstr>Responses to Pre-submitted Industry Questions</vt:lpstr>
      <vt:lpstr>PowerPoint Presentation</vt:lpstr>
      <vt:lpstr>PowerPoint Presentation</vt:lpstr>
      <vt:lpstr>Questions?</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Vega-Eugene</dc:creator>
  <cp:lastModifiedBy>Auer, Joel D CIV DHRA HQ</cp:lastModifiedBy>
  <cp:revision>30</cp:revision>
  <cp:lastPrinted>2019-07-29T15:33:19Z</cp:lastPrinted>
  <dcterms:created xsi:type="dcterms:W3CDTF">2020-12-14T23:53:10Z</dcterms:created>
  <dcterms:modified xsi:type="dcterms:W3CDTF">2022-09-22T14:12:12Z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0x0101004392E7175FAC9F48B9F37B252293A1D3</vt:lpwstr>
  </property>
  <property fmtid="{D5CDD505-2E9C-101B-9397-08002B2CF9AE}" pid="3" name="_dlc_DocIdItemGuid">
    <vt:lpwstr>181ca8ac-9510-440c-8549-6753fd55841a</vt:lpwstr>
  </property>
  <property fmtid="{D5CDD505-2E9C-101B-9397-08002B2CF9AE}" pid="4" name="MediaServiceImageTags">
    <vt:lpwstr/>
  </property>
</Properties>
</file>